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26" r:id="rId5"/>
    <p:sldMasterId id="2147483788" r:id="rId6"/>
    <p:sldMasterId id="2147483800" r:id="rId7"/>
    <p:sldMasterId id="2147483812" r:id="rId8"/>
    <p:sldMasterId id="2147483849" r:id="rId9"/>
    <p:sldMasterId id="2147483885" r:id="rId10"/>
    <p:sldMasterId id="2147483909" r:id="rId11"/>
    <p:sldMasterId id="2147483922" r:id="rId12"/>
    <p:sldMasterId id="2147483974" r:id="rId13"/>
    <p:sldMasterId id="2147483986" r:id="rId14"/>
    <p:sldMasterId id="2147484010" r:id="rId15"/>
    <p:sldMasterId id="2147484022" r:id="rId16"/>
    <p:sldMasterId id="2147484034" r:id="rId17"/>
    <p:sldMasterId id="2147484046" r:id="rId18"/>
    <p:sldMasterId id="2147484058" r:id="rId19"/>
    <p:sldMasterId id="2147484070" r:id="rId20"/>
    <p:sldMasterId id="2147484082" r:id="rId21"/>
  </p:sldMasterIdLst>
  <p:notesMasterIdLst>
    <p:notesMasterId r:id="rId126"/>
  </p:notesMasterIdLst>
  <p:sldIdLst>
    <p:sldId id="606" r:id="rId22"/>
    <p:sldId id="615" r:id="rId23"/>
    <p:sldId id="262" r:id="rId24"/>
    <p:sldId id="266" r:id="rId25"/>
    <p:sldId id="257" r:id="rId26"/>
    <p:sldId id="263" r:id="rId27"/>
    <p:sldId id="267" r:id="rId28"/>
    <p:sldId id="268" r:id="rId29"/>
    <p:sldId id="598" r:id="rId30"/>
    <p:sldId id="599" r:id="rId31"/>
    <p:sldId id="361" r:id="rId32"/>
    <p:sldId id="409" r:id="rId33"/>
    <p:sldId id="277" r:id="rId34"/>
    <p:sldId id="416" r:id="rId35"/>
    <p:sldId id="417" r:id="rId36"/>
    <p:sldId id="418" r:id="rId37"/>
    <p:sldId id="419" r:id="rId38"/>
    <p:sldId id="458" r:id="rId39"/>
    <p:sldId id="575" r:id="rId40"/>
    <p:sldId id="422" r:id="rId41"/>
    <p:sldId id="423" r:id="rId42"/>
    <p:sldId id="460" r:id="rId43"/>
    <p:sldId id="581" r:id="rId44"/>
    <p:sldId id="582" r:id="rId45"/>
    <p:sldId id="584" r:id="rId46"/>
    <p:sldId id="585" r:id="rId47"/>
    <p:sldId id="586" r:id="rId48"/>
    <p:sldId id="560" r:id="rId49"/>
    <p:sldId id="579" r:id="rId50"/>
    <p:sldId id="482" r:id="rId51"/>
    <p:sldId id="420" r:id="rId52"/>
    <p:sldId id="473" r:id="rId53"/>
    <p:sldId id="474" r:id="rId54"/>
    <p:sldId id="475" r:id="rId55"/>
    <p:sldId id="587" r:id="rId56"/>
    <p:sldId id="431" r:id="rId57"/>
    <p:sldId id="432" r:id="rId58"/>
    <p:sldId id="607" r:id="rId59"/>
    <p:sldId id="608" r:id="rId60"/>
    <p:sldId id="609" r:id="rId61"/>
    <p:sldId id="611" r:id="rId62"/>
    <p:sldId id="610" r:id="rId63"/>
    <p:sldId id="443" r:id="rId64"/>
    <p:sldId id="444" r:id="rId65"/>
    <p:sldId id="446" r:id="rId66"/>
    <p:sldId id="588" r:id="rId67"/>
    <p:sldId id="449" r:id="rId68"/>
    <p:sldId id="450" r:id="rId69"/>
    <p:sldId id="451" r:id="rId70"/>
    <p:sldId id="452" r:id="rId71"/>
    <p:sldId id="320" r:id="rId72"/>
    <p:sldId id="504" r:id="rId73"/>
    <p:sldId id="376" r:id="rId74"/>
    <p:sldId id="483" r:id="rId75"/>
    <p:sldId id="502" r:id="rId76"/>
    <p:sldId id="612" r:id="rId77"/>
    <p:sldId id="516" r:id="rId78"/>
    <p:sldId id="567" r:id="rId79"/>
    <p:sldId id="566" r:id="rId80"/>
    <p:sldId id="518" r:id="rId81"/>
    <p:sldId id="519" r:id="rId82"/>
    <p:sldId id="387" r:id="rId83"/>
    <p:sldId id="496" r:id="rId84"/>
    <p:sldId id="499" r:id="rId85"/>
    <p:sldId id="506" r:id="rId86"/>
    <p:sldId id="501" r:id="rId87"/>
    <p:sldId id="569" r:id="rId88"/>
    <p:sldId id="492" r:id="rId89"/>
    <p:sldId id="507" r:id="rId90"/>
    <p:sldId id="613" r:id="rId91"/>
    <p:sldId id="383" r:id="rId92"/>
    <p:sldId id="384" r:id="rId93"/>
    <p:sldId id="379" r:id="rId94"/>
    <p:sldId id="380" r:id="rId95"/>
    <p:sldId id="385" r:id="rId96"/>
    <p:sldId id="508" r:id="rId97"/>
    <p:sldId id="614" r:id="rId98"/>
    <p:sldId id="558" r:id="rId99"/>
    <p:sldId id="524" r:id="rId100"/>
    <p:sldId id="525" r:id="rId101"/>
    <p:sldId id="527" r:id="rId102"/>
    <p:sldId id="529" r:id="rId103"/>
    <p:sldId id="530" r:id="rId104"/>
    <p:sldId id="531" r:id="rId105"/>
    <p:sldId id="532" r:id="rId106"/>
    <p:sldId id="533" r:id="rId107"/>
    <p:sldId id="534" r:id="rId108"/>
    <p:sldId id="536" r:id="rId109"/>
    <p:sldId id="537" r:id="rId110"/>
    <p:sldId id="538" r:id="rId111"/>
    <p:sldId id="539" r:id="rId112"/>
    <p:sldId id="540" r:id="rId113"/>
    <p:sldId id="541" r:id="rId114"/>
    <p:sldId id="542" r:id="rId115"/>
    <p:sldId id="543" r:id="rId116"/>
    <p:sldId id="545" r:id="rId117"/>
    <p:sldId id="547" r:id="rId118"/>
    <p:sldId id="548" r:id="rId119"/>
    <p:sldId id="549" r:id="rId120"/>
    <p:sldId id="550" r:id="rId121"/>
    <p:sldId id="551" r:id="rId122"/>
    <p:sldId id="595" r:id="rId123"/>
    <p:sldId id="553" r:id="rId124"/>
    <p:sldId id="554" r:id="rId12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66"/>
    <a:srgbClr val="D6009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0" d="100"/>
          <a:sy n="70" d="100"/>
        </p:scale>
        <p:origin x="-1938" y="-84"/>
      </p:cViewPr>
      <p:guideLst>
        <p:guide orient="horz" pos="2160"/>
        <p:guide pos="2880"/>
      </p:guideLst>
    </p:cSldViewPr>
  </p:slideViewPr>
  <p:notesTextViewPr>
    <p:cViewPr>
      <p:scale>
        <a:sx n="1" d="1"/>
        <a:sy n="1" d="1"/>
      </p:scale>
      <p:origin x="0" y="0"/>
    </p:cViewPr>
  </p:notesTextViewPr>
  <p:sorterViewPr>
    <p:cViewPr>
      <p:scale>
        <a:sx n="120" d="100"/>
        <a:sy n="120" d="100"/>
      </p:scale>
      <p:origin x="0" y="361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theme" Target="theme/theme1.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A1C72B-627F-4E66-92F3-3785896AEABF}" type="datetimeFigureOut">
              <a:rPr lang="en-US" smtClean="0"/>
              <a:t>1/10/2017</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A0EE2E-FB9F-4782-A27D-D3C09C28101C}" type="slidenum">
              <a:rPr lang="en-US" smtClean="0"/>
              <a:t>‹N›</a:t>
            </a:fld>
            <a:endParaRPr lang="en-US"/>
          </a:p>
        </p:txBody>
      </p:sp>
    </p:spTree>
    <p:extLst>
      <p:ext uri="{BB962C8B-B14F-4D97-AF65-F5344CB8AC3E}">
        <p14:creationId xmlns:p14="http://schemas.microsoft.com/office/powerpoint/2010/main" val="3008036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D45544-C821-4AE8-BF09-BC54A5B3FD59}" type="slidenum">
              <a:rPr lang="en-US">
                <a:solidFill>
                  <a:prstClr val="black"/>
                </a:solidFill>
              </a:rPr>
              <a:pPr/>
              <a:t>16</a:t>
            </a:fld>
            <a:endParaRPr lang="en-US">
              <a:solidFill>
                <a:prstClr val="black"/>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9DC43-A00F-4CCE-9E16-3626A46C01B7}" type="slidenum">
              <a:rPr lang="en-US">
                <a:solidFill>
                  <a:prstClr val="black"/>
                </a:solidFill>
              </a:rPr>
              <a:pPr/>
              <a:t>21</a:t>
            </a:fld>
            <a:endParaRPr lang="en-US">
              <a:solidFill>
                <a:prstClr val="black"/>
              </a:solidFill>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87B708-32C5-418F-8DFA-BB92250E0F93}" type="slidenum">
              <a:rPr lang="en-US">
                <a:solidFill>
                  <a:prstClr val="black"/>
                </a:solidFill>
              </a:rPr>
              <a:pPr/>
              <a:t>52</a:t>
            </a:fld>
            <a:endParaRPr lang="en-US">
              <a:solidFill>
                <a:prstClr val="black"/>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87B708-32C5-418F-8DFA-BB92250E0F93}" type="slidenum">
              <a:rPr lang="en-US">
                <a:solidFill>
                  <a:prstClr val="black"/>
                </a:solidFill>
              </a:rPr>
              <a:pPr/>
              <a:t>53</a:t>
            </a:fld>
            <a:endParaRPr lang="en-US">
              <a:solidFill>
                <a:prstClr val="black"/>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88A5ED9C-514A-41B3-86F1-67104F4AD482}" type="datetimeFigureOut">
              <a:rPr lang="en-US" smtClean="0"/>
              <a:t>1/10/2017</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177342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8A5ED9C-514A-41B3-86F1-67104F4AD482}" type="datetimeFigureOut">
              <a:rPr lang="en-US" smtClean="0"/>
              <a:t>1/10/2017</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2283334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9555A07C-AD2B-4C03-BB0B-D8A23EF572B7}"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39068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D61BB4C7-A981-4E24-B294-557FD918E689}"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4995587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F2261660-B8DC-45FE-8355-A6C4E7A09E37}"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2872757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15C892D1-8FE3-47F7-BF44-A9236F9B220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605319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C195781-4B10-4439-8717-1F736732A37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3905246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A3AD9EC-00EC-4BA2-89B7-84FB85972EF7}"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0524220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A91D6BD-2C41-4C00-B2CA-F91B744A67A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2630278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C18F7E-C5E0-4B7C-BCEA-5B5062B28756}"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6246587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DFB101-9F82-4587-8FB0-8E95070117B2}"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8446347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8CC9E4-7FF9-4BD2-BAEC-D1A6BCD2E66A}"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35724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8A5ED9C-514A-41B3-86F1-67104F4AD482}" type="datetimeFigureOut">
              <a:rPr lang="en-US" smtClean="0"/>
              <a:t>1/10/2017</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42762273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0B6C63-9F4B-42C4-AB3D-B8B4BF622CEF}"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6246312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B343D3-224E-4F5E-B260-EC4162E172F2}"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9199838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F08896-360B-447D-8929-B0723F4305E5}"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470004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569664-6B15-4420-93C3-6BBE4EF804E5}"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927981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E65AE-4662-478A-A543-F4FB3BA9EC31}"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1235017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2CD8B-0D52-4779-B664-A0FE792550AC}"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881534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D7E12-9E1D-4211-BC8B-1783731A9AF1}"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337960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BB067-B445-44DB-8085-362F847D92D6}"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1490251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Segnaposto piè di pagina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egnaposto numero diapositiva 5"/>
          <p:cNvSpPr>
            <a:spLocks noGrp="1"/>
          </p:cNvSpPr>
          <p:nvPr>
            <p:ph type="sldNum" sz="quarter" idx="12"/>
          </p:nvPr>
        </p:nvSpPr>
        <p:spPr/>
        <p:txBody>
          <a:bodyPr/>
          <a:lstStyle>
            <a:lvl1pPr eaLnBrk="0" hangingPunct="0">
              <a:defRPr smtClean="0">
                <a:latin typeface="Times New Roman" pitchFamily="18" charset="0"/>
              </a:defRPr>
            </a:lvl1pPr>
          </a:lstStyle>
          <a:p>
            <a:pPr>
              <a:defRPr/>
            </a:pPr>
            <a:fld id="{B97DEB95-D07D-4B6A-9E34-213349F2DBC8}" type="slidenum">
              <a:rPr lang="en-US"/>
              <a:pPr>
                <a:defRPr/>
              </a:pPr>
              <a:t>‹N›</a:t>
            </a:fld>
            <a:endParaRPr lang="en-US"/>
          </a:p>
        </p:txBody>
      </p:sp>
    </p:spTree>
    <p:extLst>
      <p:ext uri="{BB962C8B-B14F-4D97-AF65-F5344CB8AC3E}">
        <p14:creationId xmlns:p14="http://schemas.microsoft.com/office/powerpoint/2010/main" val="36859248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Segnaposto piè di pagina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egnaposto numero diapositiva 5"/>
          <p:cNvSpPr>
            <a:spLocks noGrp="1"/>
          </p:cNvSpPr>
          <p:nvPr>
            <p:ph type="sldNum" sz="quarter" idx="12"/>
          </p:nvPr>
        </p:nvSpPr>
        <p:spPr/>
        <p:txBody>
          <a:bodyPr/>
          <a:lstStyle>
            <a:lvl1pPr eaLnBrk="0" hangingPunct="0">
              <a:defRPr smtClean="0">
                <a:latin typeface="Times New Roman" pitchFamily="18" charset="0"/>
              </a:defRPr>
            </a:lvl1pPr>
          </a:lstStyle>
          <a:p>
            <a:pPr>
              <a:defRPr/>
            </a:pPr>
            <a:fld id="{1281EFD6-05F9-4775-B956-86E23849B7EB}" type="slidenum">
              <a:rPr lang="en-US"/>
              <a:pPr>
                <a:defRPr/>
              </a:pPr>
              <a:t>‹N›</a:t>
            </a:fld>
            <a:endParaRPr lang="en-US"/>
          </a:p>
        </p:txBody>
      </p:sp>
    </p:spTree>
    <p:extLst>
      <p:ext uri="{BB962C8B-B14F-4D97-AF65-F5344CB8AC3E}">
        <p14:creationId xmlns:p14="http://schemas.microsoft.com/office/powerpoint/2010/main" val="219603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28" descr="The world leader tagline_v2"/>
          <p:cNvPicPr>
            <a:picLocks noChangeAspect="1" noChangeArrowheads="1"/>
          </p:cNvPicPr>
          <p:nvPr/>
        </p:nvPicPr>
        <p:blipFill>
          <a:blip r:embed="rId2" cstate="print">
            <a:extLst>
              <a:ext uri="{28A0092B-C50C-407E-A947-70E740481C1C}">
                <a14:useLocalDpi xmlns:a14="http://schemas.microsoft.com/office/drawing/2010/main" val="0"/>
              </a:ext>
            </a:extLst>
          </a:blip>
          <a:srcRect l="1279" t="5391" r="5518" b="6471"/>
          <a:stretch>
            <a:fillRect/>
          </a:stretch>
        </p:blipFill>
        <p:spPr bwMode="auto">
          <a:xfrm>
            <a:off x="0" y="5949950"/>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6"/>
          <p:cNvCxnSpPr>
            <a:cxnSpLocks noChangeShapeType="1"/>
          </p:cNvCxnSpPr>
          <p:nvPr/>
        </p:nvCxnSpPr>
        <p:spPr bwMode="auto">
          <a:xfrm>
            <a:off x="0" y="779470"/>
            <a:ext cx="9144000" cy="1587"/>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cxnSp>
      <p:sp>
        <p:nvSpPr>
          <p:cNvPr id="6" name="Line 15"/>
          <p:cNvSpPr>
            <a:spLocks noChangeShapeType="1"/>
          </p:cNvSpPr>
          <p:nvPr/>
        </p:nvSpPr>
        <p:spPr bwMode="auto">
          <a:xfrm>
            <a:off x="1061155" y="2982913"/>
            <a:ext cx="1525412" cy="0"/>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200" b="1">
              <a:solidFill>
                <a:srgbClr val="FFFFFF"/>
              </a:solidFill>
            </a:endParaRPr>
          </a:p>
        </p:txBody>
      </p:sp>
      <p:sp>
        <p:nvSpPr>
          <p:cNvPr id="7" name="Line 13"/>
          <p:cNvSpPr>
            <a:spLocks noChangeShapeType="1"/>
          </p:cNvSpPr>
          <p:nvPr/>
        </p:nvSpPr>
        <p:spPr bwMode="auto">
          <a:xfrm flipV="1">
            <a:off x="1056923" y="790575"/>
            <a:ext cx="0" cy="5453063"/>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200" b="1">
              <a:solidFill>
                <a:srgbClr val="FFFFFF"/>
              </a:solidFill>
            </a:endParaRPr>
          </a:p>
        </p:txBody>
      </p:sp>
      <p:sp>
        <p:nvSpPr>
          <p:cNvPr id="8" name="Oval 12"/>
          <p:cNvSpPr>
            <a:spLocks noChangeArrowheads="1"/>
          </p:cNvSpPr>
          <p:nvPr/>
        </p:nvSpPr>
        <p:spPr bwMode="auto">
          <a:xfrm>
            <a:off x="928514" y="6286500"/>
            <a:ext cx="255412" cy="247650"/>
          </a:xfrm>
          <a:prstGeom prst="ellipse">
            <a:avLst/>
          </a:prstGeom>
          <a:solidFill>
            <a:srgbClr val="F51D30"/>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p>
            <a:pPr algn="ctr" defTabSz="457200" eaLnBrk="0" fontAlgn="base" hangingPunct="0">
              <a:spcBef>
                <a:spcPct val="0"/>
              </a:spcBef>
              <a:spcAft>
                <a:spcPct val="0"/>
              </a:spcAft>
            </a:pPr>
            <a:endParaRPr lang="it-IT" b="1">
              <a:solidFill>
                <a:srgbClr val="FFFFFF"/>
              </a:solidFill>
              <a:ea typeface="MS PGothic" pitchFamily="34" charset="-128"/>
            </a:endParaRPr>
          </a:p>
        </p:txBody>
      </p:sp>
      <p:sp>
        <p:nvSpPr>
          <p:cNvPr id="9" name="Oval 13"/>
          <p:cNvSpPr>
            <a:spLocks noChangeArrowheads="1"/>
          </p:cNvSpPr>
          <p:nvPr/>
        </p:nvSpPr>
        <p:spPr bwMode="auto">
          <a:xfrm>
            <a:off x="2626082" y="2863850"/>
            <a:ext cx="245533" cy="247650"/>
          </a:xfrm>
          <a:prstGeom prst="ellipse">
            <a:avLst/>
          </a:prstGeom>
          <a:solidFill>
            <a:schemeClr val="folHlink"/>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p>
            <a:pPr algn="ctr" defTabSz="457200" eaLnBrk="0" fontAlgn="base" hangingPunct="0">
              <a:spcBef>
                <a:spcPct val="0"/>
              </a:spcBef>
              <a:spcAft>
                <a:spcPct val="0"/>
              </a:spcAft>
            </a:pPr>
            <a:endParaRPr lang="it-IT" b="1">
              <a:solidFill>
                <a:srgbClr val="FFFFFF"/>
              </a:solidFill>
              <a:ea typeface="MS PGothic" pitchFamily="34" charset="-128"/>
            </a:endParaRPr>
          </a:p>
        </p:txBody>
      </p:sp>
      <p:pic>
        <p:nvPicPr>
          <p:cNvPr id="10" name="Picture 3" descr="ThermoFisher_PPT-Logo_032-B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037" y="241300"/>
            <a:ext cx="186125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Grp="1" noChangeArrowheads="1"/>
          </p:cNvSpPr>
          <p:nvPr>
            <p:ph type="ctrTitle"/>
          </p:nvPr>
        </p:nvSpPr>
        <p:spPr>
          <a:xfrm>
            <a:off x="2870200" y="2409833"/>
            <a:ext cx="6054725" cy="1101725"/>
          </a:xfrm>
        </p:spPr>
        <p:txBody>
          <a:bodyPr lIns="91430" rIns="91430"/>
          <a:lstStyle>
            <a:lvl1pPr>
              <a:lnSpc>
                <a:spcPct val="105000"/>
              </a:lnSpc>
              <a:defRPr b="1"/>
            </a:lvl1pPr>
          </a:lstStyle>
          <a:p>
            <a:r>
              <a:rPr lang="en-US" smtClean="0"/>
              <a:t>Click to edit Master title style</a:t>
            </a:r>
            <a:endParaRPr lang="en-US"/>
          </a:p>
        </p:txBody>
      </p:sp>
      <p:sp>
        <p:nvSpPr>
          <p:cNvPr id="99332" name="Rectangle 4"/>
          <p:cNvSpPr>
            <a:spLocks noGrp="1" noChangeArrowheads="1"/>
          </p:cNvSpPr>
          <p:nvPr>
            <p:ph type="subTitle" idx="1"/>
          </p:nvPr>
        </p:nvSpPr>
        <p:spPr bwMode="gray">
          <a:xfrm>
            <a:off x="2870202" y="3586163"/>
            <a:ext cx="5284788" cy="1879600"/>
          </a:xfrm>
        </p:spPr>
        <p:txBody>
          <a:bodyPr/>
          <a:lstStyle>
            <a:lvl1pPr marL="0" indent="0">
              <a:buFontTx/>
              <a:buNone/>
              <a:defRPr sz="1800"/>
            </a:lvl1pPr>
          </a:lstStyle>
          <a:p>
            <a:r>
              <a:rPr lang="en-US" smtClean="0"/>
              <a:t>Click to edit Master subtitle style</a:t>
            </a:r>
            <a:endParaRPr lang="en-US"/>
          </a:p>
        </p:txBody>
      </p:sp>
    </p:spTree>
    <p:extLst>
      <p:ext uri="{BB962C8B-B14F-4D97-AF65-F5344CB8AC3E}">
        <p14:creationId xmlns:p14="http://schemas.microsoft.com/office/powerpoint/2010/main" val="873438682"/>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Segnaposto piè di pagina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egnaposto numero diapositiva 5"/>
          <p:cNvSpPr>
            <a:spLocks noGrp="1"/>
          </p:cNvSpPr>
          <p:nvPr>
            <p:ph type="sldNum" sz="quarter" idx="12"/>
          </p:nvPr>
        </p:nvSpPr>
        <p:spPr/>
        <p:txBody>
          <a:bodyPr/>
          <a:lstStyle>
            <a:lvl1pPr eaLnBrk="0" hangingPunct="0">
              <a:defRPr smtClean="0">
                <a:latin typeface="Times New Roman" pitchFamily="18" charset="0"/>
              </a:defRPr>
            </a:lvl1pPr>
          </a:lstStyle>
          <a:p>
            <a:pPr>
              <a:defRPr/>
            </a:pPr>
            <a:fld id="{C35366D5-16FA-4A01-B123-7FF58E87A88E}" type="slidenum">
              <a:rPr lang="en-US"/>
              <a:pPr>
                <a:defRPr/>
              </a:pPr>
              <a:t>‹N›</a:t>
            </a:fld>
            <a:endParaRPr lang="en-US"/>
          </a:p>
        </p:txBody>
      </p:sp>
    </p:spTree>
    <p:extLst>
      <p:ext uri="{BB962C8B-B14F-4D97-AF65-F5344CB8AC3E}">
        <p14:creationId xmlns:p14="http://schemas.microsoft.com/office/powerpoint/2010/main" val="19372116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Segnaposto piè di pagina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egnaposto numero diapositiva 6"/>
          <p:cNvSpPr>
            <a:spLocks noGrp="1"/>
          </p:cNvSpPr>
          <p:nvPr>
            <p:ph type="sldNum" sz="quarter" idx="12"/>
          </p:nvPr>
        </p:nvSpPr>
        <p:spPr/>
        <p:txBody>
          <a:bodyPr/>
          <a:lstStyle>
            <a:lvl1pPr eaLnBrk="0" hangingPunct="0">
              <a:defRPr smtClean="0">
                <a:latin typeface="Times New Roman" pitchFamily="18" charset="0"/>
              </a:defRPr>
            </a:lvl1pPr>
          </a:lstStyle>
          <a:p>
            <a:pPr>
              <a:defRPr/>
            </a:pPr>
            <a:fld id="{AFF9A3D8-0B7F-460A-9F18-E604564E3EB8}" type="slidenum">
              <a:rPr lang="en-US"/>
              <a:pPr>
                <a:defRPr/>
              </a:pPr>
              <a:t>‹N›</a:t>
            </a:fld>
            <a:endParaRPr lang="en-US"/>
          </a:p>
        </p:txBody>
      </p:sp>
    </p:spTree>
    <p:extLst>
      <p:ext uri="{BB962C8B-B14F-4D97-AF65-F5344CB8AC3E}">
        <p14:creationId xmlns:p14="http://schemas.microsoft.com/office/powerpoint/2010/main" val="19104070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8" name="Segnaposto piè di pagina 7"/>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9" name="Segnaposto numero diapositiva 8"/>
          <p:cNvSpPr>
            <a:spLocks noGrp="1"/>
          </p:cNvSpPr>
          <p:nvPr>
            <p:ph type="sldNum" sz="quarter" idx="12"/>
          </p:nvPr>
        </p:nvSpPr>
        <p:spPr/>
        <p:txBody>
          <a:bodyPr/>
          <a:lstStyle>
            <a:lvl1pPr eaLnBrk="0" hangingPunct="0">
              <a:defRPr smtClean="0">
                <a:latin typeface="Times New Roman" pitchFamily="18" charset="0"/>
              </a:defRPr>
            </a:lvl1pPr>
          </a:lstStyle>
          <a:p>
            <a:pPr>
              <a:defRPr/>
            </a:pPr>
            <a:fld id="{E215E9AB-FB27-4C8F-AFEF-43EA945704EC}" type="slidenum">
              <a:rPr lang="en-US"/>
              <a:pPr>
                <a:defRPr/>
              </a:pPr>
              <a:t>‹N›</a:t>
            </a:fld>
            <a:endParaRPr lang="en-US"/>
          </a:p>
        </p:txBody>
      </p:sp>
    </p:spTree>
    <p:extLst>
      <p:ext uri="{BB962C8B-B14F-4D97-AF65-F5344CB8AC3E}">
        <p14:creationId xmlns:p14="http://schemas.microsoft.com/office/powerpoint/2010/main" val="24056440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4" name="Segnaposto piè di pagina 3"/>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5" name="Segnaposto numero diapositiva 4"/>
          <p:cNvSpPr>
            <a:spLocks noGrp="1"/>
          </p:cNvSpPr>
          <p:nvPr>
            <p:ph type="sldNum" sz="quarter" idx="12"/>
          </p:nvPr>
        </p:nvSpPr>
        <p:spPr/>
        <p:txBody>
          <a:bodyPr/>
          <a:lstStyle>
            <a:lvl1pPr eaLnBrk="0" hangingPunct="0">
              <a:defRPr smtClean="0">
                <a:latin typeface="Times New Roman" pitchFamily="18" charset="0"/>
              </a:defRPr>
            </a:lvl1pPr>
          </a:lstStyle>
          <a:p>
            <a:pPr>
              <a:defRPr/>
            </a:pPr>
            <a:fld id="{11EE3132-E321-4E61-993D-88A5A561F818}" type="slidenum">
              <a:rPr lang="en-US"/>
              <a:pPr>
                <a:defRPr/>
              </a:pPr>
              <a:t>‹N›</a:t>
            </a:fld>
            <a:endParaRPr lang="en-US"/>
          </a:p>
        </p:txBody>
      </p:sp>
    </p:spTree>
    <p:extLst>
      <p:ext uri="{BB962C8B-B14F-4D97-AF65-F5344CB8AC3E}">
        <p14:creationId xmlns:p14="http://schemas.microsoft.com/office/powerpoint/2010/main" val="21542202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3" name="Segnaposto piè di pagina 2"/>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4" name="Segnaposto numero diapositiva 3"/>
          <p:cNvSpPr>
            <a:spLocks noGrp="1"/>
          </p:cNvSpPr>
          <p:nvPr>
            <p:ph type="sldNum" sz="quarter" idx="12"/>
          </p:nvPr>
        </p:nvSpPr>
        <p:spPr/>
        <p:txBody>
          <a:bodyPr/>
          <a:lstStyle>
            <a:lvl1pPr eaLnBrk="0" hangingPunct="0">
              <a:defRPr smtClean="0">
                <a:latin typeface="Times New Roman" pitchFamily="18" charset="0"/>
              </a:defRPr>
            </a:lvl1pPr>
          </a:lstStyle>
          <a:p>
            <a:pPr>
              <a:defRPr/>
            </a:pPr>
            <a:fld id="{0AD6DD4F-8B83-4F50-BB40-6D8E80CEA7CC}" type="slidenum">
              <a:rPr lang="en-US"/>
              <a:pPr>
                <a:defRPr/>
              </a:pPr>
              <a:t>‹N›</a:t>
            </a:fld>
            <a:endParaRPr lang="en-US"/>
          </a:p>
        </p:txBody>
      </p:sp>
    </p:spTree>
    <p:extLst>
      <p:ext uri="{BB962C8B-B14F-4D97-AF65-F5344CB8AC3E}">
        <p14:creationId xmlns:p14="http://schemas.microsoft.com/office/powerpoint/2010/main" val="1336353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Segnaposto piè di pagina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egnaposto numero diapositiva 6"/>
          <p:cNvSpPr>
            <a:spLocks noGrp="1"/>
          </p:cNvSpPr>
          <p:nvPr>
            <p:ph type="sldNum" sz="quarter" idx="12"/>
          </p:nvPr>
        </p:nvSpPr>
        <p:spPr/>
        <p:txBody>
          <a:bodyPr/>
          <a:lstStyle>
            <a:lvl1pPr eaLnBrk="0" hangingPunct="0">
              <a:defRPr smtClean="0">
                <a:latin typeface="Times New Roman" pitchFamily="18" charset="0"/>
              </a:defRPr>
            </a:lvl1pPr>
          </a:lstStyle>
          <a:p>
            <a:pPr>
              <a:defRPr/>
            </a:pPr>
            <a:fld id="{C9A0421F-D3B4-49FF-9439-F3C530CF4A4B}" type="slidenum">
              <a:rPr lang="en-US"/>
              <a:pPr>
                <a:defRPr/>
              </a:pPr>
              <a:t>‹N›</a:t>
            </a:fld>
            <a:endParaRPr lang="en-US"/>
          </a:p>
        </p:txBody>
      </p:sp>
    </p:spTree>
    <p:extLst>
      <p:ext uri="{BB962C8B-B14F-4D97-AF65-F5344CB8AC3E}">
        <p14:creationId xmlns:p14="http://schemas.microsoft.com/office/powerpoint/2010/main" val="35880460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Segnaposto piè di pagina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egnaposto numero diapositiva 6"/>
          <p:cNvSpPr>
            <a:spLocks noGrp="1"/>
          </p:cNvSpPr>
          <p:nvPr>
            <p:ph type="sldNum" sz="quarter" idx="12"/>
          </p:nvPr>
        </p:nvSpPr>
        <p:spPr/>
        <p:txBody>
          <a:bodyPr/>
          <a:lstStyle>
            <a:lvl1pPr eaLnBrk="0" hangingPunct="0">
              <a:defRPr smtClean="0">
                <a:latin typeface="Times New Roman" pitchFamily="18" charset="0"/>
              </a:defRPr>
            </a:lvl1pPr>
          </a:lstStyle>
          <a:p>
            <a:pPr>
              <a:defRPr/>
            </a:pPr>
            <a:fld id="{791EA2E9-4454-4991-8E2E-293142FC6E33}" type="slidenum">
              <a:rPr lang="en-US"/>
              <a:pPr>
                <a:defRPr/>
              </a:pPr>
              <a:t>‹N›</a:t>
            </a:fld>
            <a:endParaRPr lang="en-US"/>
          </a:p>
        </p:txBody>
      </p:sp>
    </p:spTree>
    <p:extLst>
      <p:ext uri="{BB962C8B-B14F-4D97-AF65-F5344CB8AC3E}">
        <p14:creationId xmlns:p14="http://schemas.microsoft.com/office/powerpoint/2010/main" val="3861516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Segnaposto piè di pagina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egnaposto numero diapositiva 5"/>
          <p:cNvSpPr>
            <a:spLocks noGrp="1"/>
          </p:cNvSpPr>
          <p:nvPr>
            <p:ph type="sldNum" sz="quarter" idx="12"/>
          </p:nvPr>
        </p:nvSpPr>
        <p:spPr/>
        <p:txBody>
          <a:bodyPr/>
          <a:lstStyle>
            <a:lvl1pPr eaLnBrk="0" hangingPunct="0">
              <a:defRPr smtClean="0">
                <a:latin typeface="Times New Roman" pitchFamily="18" charset="0"/>
              </a:defRPr>
            </a:lvl1pPr>
          </a:lstStyle>
          <a:p>
            <a:pPr>
              <a:defRPr/>
            </a:pPr>
            <a:fld id="{FABBEFF1-998C-472A-9316-23ABA96C43C4}" type="slidenum">
              <a:rPr lang="en-US"/>
              <a:pPr>
                <a:defRPr/>
              </a:pPr>
              <a:t>‹N›</a:t>
            </a:fld>
            <a:endParaRPr lang="en-US"/>
          </a:p>
        </p:txBody>
      </p:sp>
    </p:spTree>
    <p:extLst>
      <p:ext uri="{BB962C8B-B14F-4D97-AF65-F5344CB8AC3E}">
        <p14:creationId xmlns:p14="http://schemas.microsoft.com/office/powerpoint/2010/main" val="26832978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Segnaposto piè di pagina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egnaposto numero diapositiva 5"/>
          <p:cNvSpPr>
            <a:spLocks noGrp="1"/>
          </p:cNvSpPr>
          <p:nvPr>
            <p:ph type="sldNum" sz="quarter" idx="12"/>
          </p:nvPr>
        </p:nvSpPr>
        <p:spPr/>
        <p:txBody>
          <a:bodyPr/>
          <a:lstStyle>
            <a:lvl1pPr eaLnBrk="0" hangingPunct="0">
              <a:defRPr smtClean="0">
                <a:latin typeface="Times New Roman" pitchFamily="18" charset="0"/>
              </a:defRPr>
            </a:lvl1pPr>
          </a:lstStyle>
          <a:p>
            <a:pPr>
              <a:defRPr/>
            </a:pPr>
            <a:fld id="{F872719A-D8F8-40D5-A50D-103024141A29}" type="slidenum">
              <a:rPr lang="en-US"/>
              <a:pPr>
                <a:defRPr/>
              </a:pPr>
              <a:t>‹N›</a:t>
            </a:fld>
            <a:endParaRPr lang="en-US"/>
          </a:p>
        </p:txBody>
      </p:sp>
    </p:spTree>
    <p:extLst>
      <p:ext uri="{BB962C8B-B14F-4D97-AF65-F5344CB8AC3E}">
        <p14:creationId xmlns:p14="http://schemas.microsoft.com/office/powerpoint/2010/main" val="11200416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lipArt 3"/>
          <p:cNvSpPr>
            <a:spLocks noGrp="1"/>
          </p:cNvSpPr>
          <p:nvPr>
            <p:ph type="clipArt" sz="half" idx="2"/>
          </p:nvPr>
        </p:nvSpPr>
        <p:spPr>
          <a:xfrm>
            <a:off x="4648200" y="1600200"/>
            <a:ext cx="4038600" cy="4525963"/>
          </a:xfrm>
        </p:spPr>
        <p:txBody>
          <a:bodyPr/>
          <a:lstStyle/>
          <a:p>
            <a:pPr lvl="0"/>
            <a:endParaRPr lang="en-US" noProof="0" smtClean="0"/>
          </a:p>
        </p:txBody>
      </p:sp>
      <p:sp>
        <p:nvSpPr>
          <p:cNvPr id="5" name="Segnaposto data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Segnaposto piè di pagina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egnaposto numero diapositiva 6"/>
          <p:cNvSpPr>
            <a:spLocks noGrp="1"/>
          </p:cNvSpPr>
          <p:nvPr>
            <p:ph type="sldNum" sz="quarter" idx="12"/>
          </p:nvPr>
        </p:nvSpPr>
        <p:spPr/>
        <p:txBody>
          <a:bodyPr/>
          <a:lstStyle>
            <a:lvl1pPr eaLnBrk="0" hangingPunct="0">
              <a:defRPr smtClean="0">
                <a:latin typeface="Times New Roman" pitchFamily="18" charset="0"/>
              </a:defRPr>
            </a:lvl1pPr>
          </a:lstStyle>
          <a:p>
            <a:pPr>
              <a:defRPr/>
            </a:pPr>
            <a:fld id="{A8863109-DABE-443E-8D92-7926A837292D}" type="slidenum">
              <a:rPr lang="en-US"/>
              <a:pPr>
                <a:defRPr/>
              </a:pPr>
              <a:t>‹N›</a:t>
            </a:fld>
            <a:endParaRPr lang="en-US"/>
          </a:p>
        </p:txBody>
      </p:sp>
    </p:spTree>
    <p:extLst>
      <p:ext uri="{BB962C8B-B14F-4D97-AF65-F5344CB8AC3E}">
        <p14:creationId xmlns:p14="http://schemas.microsoft.com/office/powerpoint/2010/main" val="3609696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3400" y="0"/>
            <a:ext cx="8289925" cy="700088"/>
          </a:xfrm>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49975938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AF1D35-47D7-43FA-A77B-2B37316F151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637354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CF4FA1-7695-4911-BBAB-530133AB0E1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3073558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516FFA-7F03-47BE-8C7E-7FEE5B6D372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406122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435795-6B7F-42B6-B2DA-66FC84EFD1B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7191923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62A241-5A9A-42D9-8BB6-9449FA1E9FC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755685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E01578-573D-4CDD-8A00-51F0BA54989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6221016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C9961A-BE99-498F-BD32-54EF5CCC8F4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2460643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6D517A-2EDD-496D-9CF1-905518B977C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944407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39CB9F-97FA-479F-931B-F7CE9D52E5A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924531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76B96-1E45-49ED-A6AD-D23C3506805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63899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7465074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1C4335-5094-415D-AD1F-3EB497E2147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1998556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5BC38C-C90F-4C75-8097-D5075FD7A4D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2017198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413E-33A6-4062-8038-9635EE16F19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600065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31C0A-85F9-4F1E-8276-A869805CD3A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419161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6211757-2632-4FE0-B596-2B1DF6D41F3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814349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D272455-A258-47A6-B440-7DA84303FDE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6116380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3A15B20-F905-4752-AE50-8B93EC3364A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139350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8F9D34D-F77B-4AC1-B8A7-EA8FC4B8D6D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402994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C1F204F-963D-40A7-AAF4-B1AFD5A275F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372233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67D688A3-663B-4F31-A9F6-688E73E87A4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17092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234954" y="1185864"/>
            <a:ext cx="4144963"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532313" y="1185864"/>
            <a:ext cx="4144962"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18595508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6AD810C2-A687-422B-AF14-B71A12E0CB6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28451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37E18335-8108-448A-A700-4104B64CE76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850044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87ED45C-10A2-4712-A601-95050F0197D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5763858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D0C0BE5-EF4D-4747-817A-61FCDA03CF69}"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7759043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DC203B4-BF6A-4C70-977E-2E8A227D3F6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530785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09CDA19-3229-4ABE-8E00-6A8943655D9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6726862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D272455-A258-47A6-B440-7DA84303FDE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1183766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3A15B20-F905-4752-AE50-8B93EC3364A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0529449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8F9D34D-F77B-4AC1-B8A7-EA8FC4B8D6D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8144303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C1F204F-963D-40A7-AAF4-B1AFD5A275F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249640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168318333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67D688A3-663B-4F31-A9F6-688E73E87A4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52498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6AD810C2-A687-422B-AF14-B71A12E0CB6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504722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37E18335-8108-448A-A700-4104B64CE76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36789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87ED45C-10A2-4712-A601-95050F0197D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8422987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D0C0BE5-EF4D-4747-817A-61FCDA03CF69}"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1160920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DC203B4-BF6A-4C70-977E-2E8A227D3F6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8908771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09CDA19-3229-4ABE-8E00-6A8943655D9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979857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B63807-0F81-4516-91DE-6CE21BCA7B7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4293682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305C96-ED2F-4E72-B87A-FB5B80C8539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3895586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04C73-158D-466E-8FB0-0B721E262CD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958397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108672226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B6729F-9397-41E0-9FD3-B10ABFC89DA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3377044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0556A0-973C-4AA9-98CC-144C55AE2C4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574351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173743-20A6-4AF4-84EC-74E8D625968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5658967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931949-70DD-4F31-A40B-434324E6E2A8}"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1037671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ACCABB-E7FD-41CB-90D6-34DE01C18EE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81240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0C515E-65C0-4B87-BEDF-32851EEB064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5441747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84B83-B367-4A93-BE70-D858DEEF836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0201423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F9CAA3-C712-4F4B-88CB-07E26153020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354569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2097439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753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702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489086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87593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894748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2803385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674318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519489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617531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234691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424033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9C90955-DECC-4414-9AD5-C5DC1C07653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0327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4598479"/>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FD705E5-516B-4DFA-A759-AD11637057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520627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AFC9306-9AB1-4017-AB6B-3EF416CD1A7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134649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B84103E-D573-4FCA-9025-BAD3821C13E5}"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022887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F7DE25B-A7E6-4E13-BC39-3C508077FA29}" type="datetime1">
              <a:rPr lang="it-IT" smtClean="0">
                <a:solidFill>
                  <a:prstClr val="black">
                    <a:tint val="75000"/>
                  </a:prstClr>
                </a:solidFill>
              </a:rPr>
              <a:pPr/>
              <a:t>10/01/2017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157218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DACC0A1-D683-46CE-9433-118F682EF394}" type="datetime1">
              <a:rPr lang="it-IT" smtClean="0">
                <a:solidFill>
                  <a:prstClr val="black">
                    <a:tint val="75000"/>
                  </a:prstClr>
                </a:solidFill>
              </a:rPr>
              <a:pPr/>
              <a:t>10/01/2017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563162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6206F7-07E9-4C87-A092-BAA7122D853D}" type="datetime1">
              <a:rPr lang="it-IT" smtClean="0">
                <a:solidFill>
                  <a:prstClr val="black">
                    <a:tint val="75000"/>
                  </a:prstClr>
                </a:solidFill>
              </a:rPr>
              <a:pPr/>
              <a:t>10/01/2017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7293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4C9809-951E-45D9-8234-789E68E8A770}"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323633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42CC339-AADD-40BE-BFFC-6BFFF6133598}"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176024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36BDD5F-2FF6-4F5C-B6FD-992ECD3D3D7E}"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527582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E1C746A-6D79-42B4-9A0C-9F05A460948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248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8A5ED9C-514A-41B3-86F1-67104F4AD482}" type="datetimeFigureOut">
              <a:rPr lang="en-US" smtClean="0"/>
              <a:t>1/10/2017</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1103225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025451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9C90955-DECC-4414-9AD5-C5DC1C07653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89062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FD705E5-516B-4DFA-A759-AD11637057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593208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AFC9306-9AB1-4017-AB6B-3EF416CD1A7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063816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B84103E-D573-4FCA-9025-BAD3821C13E5}"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995292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F7DE25B-A7E6-4E13-BC39-3C508077FA29}" type="datetime1">
              <a:rPr lang="it-IT" smtClean="0">
                <a:solidFill>
                  <a:prstClr val="black">
                    <a:tint val="75000"/>
                  </a:prstClr>
                </a:solidFill>
              </a:rPr>
              <a:pPr/>
              <a:t>10/01/2017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83422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DACC0A1-D683-46CE-9433-118F682EF394}" type="datetime1">
              <a:rPr lang="it-IT" smtClean="0">
                <a:solidFill>
                  <a:prstClr val="black">
                    <a:tint val="75000"/>
                  </a:prstClr>
                </a:solidFill>
              </a:rPr>
              <a:pPr/>
              <a:t>10/01/2017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43628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6206F7-07E9-4C87-A092-BAA7122D853D}" type="datetime1">
              <a:rPr lang="it-IT" smtClean="0">
                <a:solidFill>
                  <a:prstClr val="black">
                    <a:tint val="75000"/>
                  </a:prstClr>
                </a:solidFill>
              </a:rPr>
              <a:pPr/>
              <a:t>10/01/2017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155463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4C9809-951E-45D9-8234-789E68E8A770}"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67070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42CC339-AADD-40BE-BFFC-6BFFF6133598}"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492931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36BDD5F-2FF6-4F5C-B6FD-992ECD3D3D7E}"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78110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13861223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E1C746A-6D79-42B4-9A0C-9F05A460948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77233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9C90955-DECC-4414-9AD5-C5DC1C07653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910963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FD705E5-516B-4DFA-A759-AD11637057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472737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AFC9306-9AB1-4017-AB6B-3EF416CD1A7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03668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B84103E-D573-4FCA-9025-BAD3821C13E5}"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437097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F7DE25B-A7E6-4E13-BC39-3C508077FA29}" type="datetime1">
              <a:rPr lang="it-IT" smtClean="0">
                <a:solidFill>
                  <a:prstClr val="black">
                    <a:tint val="75000"/>
                  </a:prstClr>
                </a:solidFill>
              </a:rPr>
              <a:pPr/>
              <a:t>10/01/2017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687137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DACC0A1-D683-46CE-9433-118F682EF394}" type="datetime1">
              <a:rPr lang="it-IT" smtClean="0">
                <a:solidFill>
                  <a:prstClr val="black">
                    <a:tint val="75000"/>
                  </a:prstClr>
                </a:solidFill>
              </a:rPr>
              <a:pPr/>
              <a:t>10/01/2017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02545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6206F7-07E9-4C87-A092-BAA7122D853D}" type="datetime1">
              <a:rPr lang="it-IT" smtClean="0">
                <a:solidFill>
                  <a:prstClr val="black">
                    <a:tint val="75000"/>
                  </a:prstClr>
                </a:solidFill>
              </a:rPr>
              <a:pPr/>
              <a:t>10/01/2017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264304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4C9809-951E-45D9-8234-789E68E8A770}"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187940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42CC339-AADD-40BE-BFFC-6BFFF6133598}"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84219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67491" y="47633"/>
            <a:ext cx="2109787" cy="600392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234951" y="47633"/>
            <a:ext cx="6180138" cy="6003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896206292"/>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36BDD5F-2FF6-4F5C-B6FD-992ECD3D3D7E}"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68947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E1C746A-6D79-42B4-9A0C-9F05A460948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928387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9C90955-DECC-4414-9AD5-C5DC1C07653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64441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FD705E5-516B-4DFA-A759-AD11637057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560698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AFC9306-9AB1-4017-AB6B-3EF416CD1A7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699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B84103E-D573-4FCA-9025-BAD3821C13E5}"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852248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F7DE25B-A7E6-4E13-BC39-3C508077FA29}" type="datetime1">
              <a:rPr lang="it-IT" smtClean="0">
                <a:solidFill>
                  <a:prstClr val="black">
                    <a:tint val="75000"/>
                  </a:prstClr>
                </a:solidFill>
              </a:rPr>
              <a:pPr/>
              <a:t>10/01/2017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244325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DACC0A1-D683-46CE-9433-118F682EF394}" type="datetime1">
              <a:rPr lang="it-IT" smtClean="0">
                <a:solidFill>
                  <a:prstClr val="black">
                    <a:tint val="75000"/>
                  </a:prstClr>
                </a:solidFill>
              </a:rPr>
              <a:pPr/>
              <a:t>10/01/2017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419368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6206F7-07E9-4C87-A092-BAA7122D853D}" type="datetime1">
              <a:rPr lang="it-IT" smtClean="0">
                <a:solidFill>
                  <a:prstClr val="black">
                    <a:tint val="75000"/>
                  </a:prstClr>
                </a:solidFill>
              </a:rPr>
              <a:pPr/>
              <a:t>10/01/2017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761139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4C9809-951E-45D9-8234-789E68E8A770}"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5184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8610600" cy="6858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85800" y="6324600"/>
            <a:ext cx="1905000" cy="457200"/>
          </a:xfrm>
          <a:prstGeom prst="rect">
            <a:avLst/>
          </a:prstGeom>
        </p:spPr>
        <p:txBody>
          <a:bodyPr/>
          <a:lstStyle>
            <a:lvl1pPr algn="ctr" eaLnBrk="0" hangingPunct="0">
              <a:defRPr sz="1400" b="0">
                <a:solidFill>
                  <a:srgbClr val="000000"/>
                </a:solidFill>
                <a:latin typeface="Times" pitchFamily="18" charset="0"/>
              </a:defRPr>
            </a:lvl1pPr>
          </a:lstStyle>
          <a:p>
            <a:pPr fontAlgn="base">
              <a:spcBef>
                <a:spcPct val="0"/>
              </a:spcBef>
              <a:spcAft>
                <a:spcPct val="0"/>
              </a:spcAft>
              <a:defRPr/>
            </a:pPr>
            <a:endParaRPr lang="de-DE"/>
          </a:p>
        </p:txBody>
      </p:sp>
      <p:sp>
        <p:nvSpPr>
          <p:cNvPr id="6" name="Rectangle 20"/>
          <p:cNvSpPr>
            <a:spLocks noGrp="1" noChangeArrowheads="1"/>
          </p:cNvSpPr>
          <p:nvPr>
            <p:ph type="ftr" sz="quarter" idx="11"/>
          </p:nvPr>
        </p:nvSpPr>
        <p:spPr>
          <a:xfrm>
            <a:off x="3124200" y="6324600"/>
            <a:ext cx="2895600" cy="457200"/>
          </a:xfrm>
          <a:prstGeom prst="rect">
            <a:avLst/>
          </a:prstGeom>
        </p:spPr>
        <p:txBody>
          <a:bodyPr/>
          <a:lstStyle>
            <a:lvl1pPr algn="ctr" eaLnBrk="0" hangingPunct="0">
              <a:defRPr sz="1400" b="0">
                <a:solidFill>
                  <a:srgbClr val="000000"/>
                </a:solidFill>
                <a:latin typeface="Times" pitchFamily="18" charset="0"/>
              </a:defRPr>
            </a:lvl1pPr>
          </a:lstStyle>
          <a:p>
            <a:pPr fontAlgn="base">
              <a:spcBef>
                <a:spcPct val="0"/>
              </a:spcBef>
              <a:spcAft>
                <a:spcPct val="0"/>
              </a:spcAft>
              <a:defRPr/>
            </a:pPr>
            <a:endParaRPr lang="de-DE"/>
          </a:p>
        </p:txBody>
      </p:sp>
    </p:spTree>
    <p:extLst>
      <p:ext uri="{BB962C8B-B14F-4D97-AF65-F5344CB8AC3E}">
        <p14:creationId xmlns:p14="http://schemas.microsoft.com/office/powerpoint/2010/main" val="2842428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42CC339-AADD-40BE-BFFC-6BFFF6133598}"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307656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36BDD5F-2FF6-4F5C-B6FD-992ECD3D3D7E}"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776473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E1C746A-6D79-42B4-9A0C-9F05A460948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569782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9C90955-DECC-4414-9AD5-C5DC1C07653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984186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FD705E5-516B-4DFA-A759-AD11637057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161991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AFC9306-9AB1-4017-AB6B-3EF416CD1A7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43564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B84103E-D573-4FCA-9025-BAD3821C13E5}"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42309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F7DE25B-A7E6-4E13-BC39-3C508077FA29}" type="datetime1">
              <a:rPr lang="it-IT" smtClean="0">
                <a:solidFill>
                  <a:prstClr val="black">
                    <a:tint val="75000"/>
                  </a:prstClr>
                </a:solidFill>
              </a:rPr>
              <a:pPr/>
              <a:t>10/01/2017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797251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DACC0A1-D683-46CE-9433-118F682EF394}" type="datetime1">
              <a:rPr lang="it-IT" smtClean="0">
                <a:solidFill>
                  <a:prstClr val="black">
                    <a:tint val="75000"/>
                  </a:prstClr>
                </a:solidFill>
              </a:rPr>
              <a:pPr/>
              <a:t>10/01/2017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799750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6206F7-07E9-4C87-A092-BAA7122D853D}" type="datetime1">
              <a:rPr lang="it-IT" smtClean="0">
                <a:solidFill>
                  <a:prstClr val="black">
                    <a:tint val="75000"/>
                  </a:prstClr>
                </a:solidFill>
              </a:rPr>
              <a:pPr/>
              <a:t>10/01/2017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17159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265289" y="47625"/>
            <a:ext cx="8290278" cy="700088"/>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235658" y="1185864"/>
            <a:ext cx="4152900" cy="48656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lipArt 3"/>
          <p:cNvSpPr>
            <a:spLocks noGrp="1"/>
          </p:cNvSpPr>
          <p:nvPr>
            <p:ph type="clipArt" sz="half" idx="2"/>
          </p:nvPr>
        </p:nvSpPr>
        <p:spPr>
          <a:xfrm>
            <a:off x="4524026" y="1185864"/>
            <a:ext cx="4152900" cy="4865687"/>
          </a:xfrm>
        </p:spPr>
        <p:txBody>
          <a:bodyPr/>
          <a:lstStyle/>
          <a:p>
            <a:pPr lvl="0"/>
            <a:endParaRPr lang="en-US" noProof="0"/>
          </a:p>
        </p:txBody>
      </p:sp>
    </p:spTree>
    <p:extLst>
      <p:ext uri="{BB962C8B-B14F-4D97-AF65-F5344CB8AC3E}">
        <p14:creationId xmlns:p14="http://schemas.microsoft.com/office/powerpoint/2010/main" val="73029764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4C9809-951E-45D9-8234-789E68E8A770}"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702635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42CC339-AADD-40BE-BFFC-6BFFF6133598}" type="datetime1">
              <a:rPr lang="it-IT" smtClean="0">
                <a:solidFill>
                  <a:prstClr val="black">
                    <a:tint val="75000"/>
                  </a:prstClr>
                </a:solidFill>
              </a:rPr>
              <a:pPr/>
              <a:t>10/01/2017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517617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36BDD5F-2FF6-4F5C-B6FD-992ECD3D3D7E}"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870746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E1C746A-6D79-42B4-9A0C-9F05A460948F}"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75116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28" descr="The world leader tagline_v2"/>
          <p:cNvPicPr>
            <a:picLocks noChangeAspect="1" noChangeArrowheads="1"/>
          </p:cNvPicPr>
          <p:nvPr/>
        </p:nvPicPr>
        <p:blipFill>
          <a:blip r:embed="rId2" cstate="print">
            <a:extLst>
              <a:ext uri="{28A0092B-C50C-407E-A947-70E740481C1C}">
                <a14:useLocalDpi xmlns:a14="http://schemas.microsoft.com/office/drawing/2010/main" val="0"/>
              </a:ext>
            </a:extLst>
          </a:blip>
          <a:srcRect l="1279" t="5391" r="5518" b="6471"/>
          <a:stretch>
            <a:fillRect/>
          </a:stretch>
        </p:blipFill>
        <p:spPr bwMode="auto">
          <a:xfrm>
            <a:off x="0" y="5949950"/>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6"/>
          <p:cNvCxnSpPr>
            <a:cxnSpLocks noChangeShapeType="1"/>
          </p:cNvCxnSpPr>
          <p:nvPr/>
        </p:nvCxnSpPr>
        <p:spPr bwMode="auto">
          <a:xfrm>
            <a:off x="0" y="779468"/>
            <a:ext cx="9144000" cy="1587"/>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cxnSp>
      <p:sp>
        <p:nvSpPr>
          <p:cNvPr id="6" name="Line 15"/>
          <p:cNvSpPr>
            <a:spLocks noChangeShapeType="1"/>
          </p:cNvSpPr>
          <p:nvPr/>
        </p:nvSpPr>
        <p:spPr bwMode="auto">
          <a:xfrm>
            <a:off x="1061155" y="2982913"/>
            <a:ext cx="1525412" cy="0"/>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z="3200" b="1">
              <a:solidFill>
                <a:srgbClr val="444547"/>
              </a:solidFill>
            </a:endParaRPr>
          </a:p>
        </p:txBody>
      </p:sp>
      <p:sp>
        <p:nvSpPr>
          <p:cNvPr id="7" name="Line 13"/>
          <p:cNvSpPr>
            <a:spLocks noChangeShapeType="1"/>
          </p:cNvSpPr>
          <p:nvPr/>
        </p:nvSpPr>
        <p:spPr bwMode="auto">
          <a:xfrm flipV="1">
            <a:off x="1056923" y="790575"/>
            <a:ext cx="0" cy="5453063"/>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z="3200" b="1">
              <a:solidFill>
                <a:srgbClr val="444547"/>
              </a:solidFill>
            </a:endParaRPr>
          </a:p>
        </p:txBody>
      </p:sp>
      <p:sp>
        <p:nvSpPr>
          <p:cNvPr id="8" name="Oval 12"/>
          <p:cNvSpPr>
            <a:spLocks noChangeArrowheads="1"/>
          </p:cNvSpPr>
          <p:nvPr/>
        </p:nvSpPr>
        <p:spPr bwMode="auto">
          <a:xfrm>
            <a:off x="928513" y="6286500"/>
            <a:ext cx="255412" cy="247650"/>
          </a:xfrm>
          <a:prstGeom prst="ellipse">
            <a:avLst/>
          </a:prstGeom>
          <a:solidFill>
            <a:srgbClr val="F51D30"/>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p>
            <a:pPr algn="ctr" defTabSz="457200" eaLnBrk="0" fontAlgn="base" hangingPunct="0">
              <a:spcBef>
                <a:spcPct val="0"/>
              </a:spcBef>
              <a:spcAft>
                <a:spcPct val="0"/>
              </a:spcAft>
            </a:pPr>
            <a:endParaRPr lang="it-IT" b="1">
              <a:solidFill>
                <a:srgbClr val="FFFFFF"/>
              </a:solidFill>
              <a:ea typeface="MS PGothic" pitchFamily="34" charset="-128"/>
            </a:endParaRPr>
          </a:p>
        </p:txBody>
      </p:sp>
      <p:sp>
        <p:nvSpPr>
          <p:cNvPr id="9" name="Oval 13"/>
          <p:cNvSpPr>
            <a:spLocks noChangeArrowheads="1"/>
          </p:cNvSpPr>
          <p:nvPr/>
        </p:nvSpPr>
        <p:spPr bwMode="auto">
          <a:xfrm>
            <a:off x="2626081" y="2863850"/>
            <a:ext cx="245533" cy="247650"/>
          </a:xfrm>
          <a:prstGeom prst="ellipse">
            <a:avLst/>
          </a:prstGeom>
          <a:solidFill>
            <a:schemeClr val="folHlink"/>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p>
            <a:pPr algn="ctr" defTabSz="457200" eaLnBrk="0" fontAlgn="base" hangingPunct="0">
              <a:spcBef>
                <a:spcPct val="0"/>
              </a:spcBef>
              <a:spcAft>
                <a:spcPct val="0"/>
              </a:spcAft>
            </a:pPr>
            <a:endParaRPr lang="it-IT" b="1">
              <a:solidFill>
                <a:srgbClr val="FFFFFF"/>
              </a:solidFill>
              <a:ea typeface="MS PGothic" pitchFamily="34" charset="-128"/>
            </a:endParaRPr>
          </a:p>
        </p:txBody>
      </p:sp>
      <p:pic>
        <p:nvPicPr>
          <p:cNvPr id="10" name="Picture 3" descr="ThermoFisher_PPT-Logo_032-B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036" y="241300"/>
            <a:ext cx="186125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Grp="1" noChangeArrowheads="1"/>
          </p:cNvSpPr>
          <p:nvPr>
            <p:ph type="ctrTitle"/>
          </p:nvPr>
        </p:nvSpPr>
        <p:spPr>
          <a:xfrm>
            <a:off x="2870200" y="2409831"/>
            <a:ext cx="6054725" cy="1101725"/>
          </a:xfrm>
        </p:spPr>
        <p:txBody>
          <a:bodyPr lIns="91430" rIns="91430"/>
          <a:lstStyle>
            <a:lvl1pPr>
              <a:lnSpc>
                <a:spcPct val="105000"/>
              </a:lnSpc>
              <a:defRPr b="1"/>
            </a:lvl1pPr>
          </a:lstStyle>
          <a:p>
            <a:r>
              <a:rPr lang="en-US" smtClean="0"/>
              <a:t>Click to edit Master title style</a:t>
            </a:r>
            <a:endParaRPr lang="en-US"/>
          </a:p>
        </p:txBody>
      </p:sp>
      <p:sp>
        <p:nvSpPr>
          <p:cNvPr id="99332" name="Rectangle 4"/>
          <p:cNvSpPr>
            <a:spLocks noGrp="1" noChangeArrowheads="1"/>
          </p:cNvSpPr>
          <p:nvPr>
            <p:ph type="subTitle" idx="1"/>
          </p:nvPr>
        </p:nvSpPr>
        <p:spPr bwMode="gray">
          <a:xfrm>
            <a:off x="2870202" y="3586163"/>
            <a:ext cx="5284788" cy="1879600"/>
          </a:xfrm>
        </p:spPr>
        <p:txBody>
          <a:bodyPr/>
          <a:lstStyle>
            <a:lvl1pPr marL="0" indent="0">
              <a:buFontTx/>
              <a:buNone/>
              <a:defRPr sz="1800"/>
            </a:lvl1pPr>
          </a:lstStyle>
          <a:p>
            <a:r>
              <a:rPr lang="en-US" smtClean="0"/>
              <a:t>Click to edit Master subtitle style</a:t>
            </a:r>
            <a:endParaRPr lang="en-US"/>
          </a:p>
        </p:txBody>
      </p:sp>
    </p:spTree>
    <p:extLst>
      <p:ext uri="{BB962C8B-B14F-4D97-AF65-F5344CB8AC3E}">
        <p14:creationId xmlns:p14="http://schemas.microsoft.com/office/powerpoint/2010/main" val="22556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3400" y="0"/>
            <a:ext cx="8289925" cy="700088"/>
          </a:xfrm>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681831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60086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234953" y="1185864"/>
            <a:ext cx="4144963"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532313" y="1185864"/>
            <a:ext cx="4144962"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699010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1119098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8A5ED9C-514A-41B3-86F1-67104F4AD482}" type="datetimeFigureOut">
              <a:rPr lang="en-US" smtClean="0"/>
              <a:t>1/10/2017</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3841866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588573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518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0640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5893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690965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67491" y="47631"/>
            <a:ext cx="2109787" cy="600392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234951" y="47631"/>
            <a:ext cx="6180138" cy="6003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649365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8610600" cy="6858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85800" y="6324600"/>
            <a:ext cx="1905000" cy="457200"/>
          </a:xfrm>
          <a:prstGeom prst="rect">
            <a:avLst/>
          </a:prstGeom>
        </p:spPr>
        <p:txBody>
          <a:bodyPr/>
          <a:lstStyle>
            <a:lvl1pPr algn="ctr" eaLnBrk="0" hangingPunct="0">
              <a:defRPr sz="1400" b="0">
                <a:solidFill>
                  <a:srgbClr val="000000"/>
                </a:solidFill>
                <a:latin typeface="Times" pitchFamily="18" charset="0"/>
              </a:defRPr>
            </a:lvl1pPr>
          </a:lstStyle>
          <a:p>
            <a:pPr fontAlgn="base">
              <a:spcBef>
                <a:spcPct val="0"/>
              </a:spcBef>
              <a:spcAft>
                <a:spcPct val="0"/>
              </a:spcAft>
              <a:defRPr/>
            </a:pPr>
            <a:endParaRPr lang="de-DE"/>
          </a:p>
        </p:txBody>
      </p:sp>
      <p:sp>
        <p:nvSpPr>
          <p:cNvPr id="6" name="Rectangle 20"/>
          <p:cNvSpPr>
            <a:spLocks noGrp="1" noChangeArrowheads="1"/>
          </p:cNvSpPr>
          <p:nvPr>
            <p:ph type="ftr" sz="quarter" idx="11"/>
          </p:nvPr>
        </p:nvSpPr>
        <p:spPr>
          <a:xfrm>
            <a:off x="3124200" y="6324600"/>
            <a:ext cx="2895600" cy="457200"/>
          </a:xfrm>
          <a:prstGeom prst="rect">
            <a:avLst/>
          </a:prstGeom>
        </p:spPr>
        <p:txBody>
          <a:bodyPr/>
          <a:lstStyle>
            <a:lvl1pPr algn="ctr" eaLnBrk="0" hangingPunct="0">
              <a:defRPr sz="1400" b="0">
                <a:solidFill>
                  <a:srgbClr val="000000"/>
                </a:solidFill>
                <a:latin typeface="Times" pitchFamily="18" charset="0"/>
              </a:defRPr>
            </a:lvl1pPr>
          </a:lstStyle>
          <a:p>
            <a:pPr fontAlgn="base">
              <a:spcBef>
                <a:spcPct val="0"/>
              </a:spcBef>
              <a:spcAft>
                <a:spcPct val="0"/>
              </a:spcAft>
              <a:defRPr/>
            </a:pPr>
            <a:endParaRPr lang="de-DE"/>
          </a:p>
        </p:txBody>
      </p:sp>
    </p:spTree>
    <p:extLst>
      <p:ext uri="{BB962C8B-B14F-4D97-AF65-F5344CB8AC3E}">
        <p14:creationId xmlns:p14="http://schemas.microsoft.com/office/powerpoint/2010/main" val="2688912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265289" y="47625"/>
            <a:ext cx="8290278" cy="700088"/>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235658" y="1185864"/>
            <a:ext cx="4152900" cy="48656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524025" y="1185864"/>
            <a:ext cx="4152900" cy="4865687"/>
          </a:xfrm>
        </p:spPr>
        <p:txBody>
          <a:bodyPr/>
          <a:lstStyle/>
          <a:p>
            <a:pPr lvl="0"/>
            <a:endParaRPr lang="it-IT" noProof="0"/>
          </a:p>
        </p:txBody>
      </p:sp>
    </p:spTree>
    <p:extLst>
      <p:ext uri="{BB962C8B-B14F-4D97-AF65-F5344CB8AC3E}">
        <p14:creationId xmlns:p14="http://schemas.microsoft.com/office/powerpoint/2010/main" val="4168670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28" descr="The world leader tagline_v2"/>
          <p:cNvPicPr>
            <a:picLocks noChangeAspect="1" noChangeArrowheads="1"/>
          </p:cNvPicPr>
          <p:nvPr/>
        </p:nvPicPr>
        <p:blipFill>
          <a:blip r:embed="rId2" cstate="print">
            <a:extLst>
              <a:ext uri="{28A0092B-C50C-407E-A947-70E740481C1C}">
                <a14:useLocalDpi xmlns:a14="http://schemas.microsoft.com/office/drawing/2010/main" val="0"/>
              </a:ext>
            </a:extLst>
          </a:blip>
          <a:srcRect l="1279" t="5391" r="5518" b="6471"/>
          <a:stretch>
            <a:fillRect/>
          </a:stretch>
        </p:blipFill>
        <p:spPr bwMode="auto">
          <a:xfrm>
            <a:off x="0" y="5949950"/>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6"/>
          <p:cNvCxnSpPr>
            <a:cxnSpLocks noChangeShapeType="1"/>
          </p:cNvCxnSpPr>
          <p:nvPr/>
        </p:nvCxnSpPr>
        <p:spPr bwMode="auto">
          <a:xfrm>
            <a:off x="0" y="779466"/>
            <a:ext cx="9144000" cy="1587"/>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cxnSp>
      <p:sp>
        <p:nvSpPr>
          <p:cNvPr id="6" name="Line 15"/>
          <p:cNvSpPr>
            <a:spLocks noChangeShapeType="1"/>
          </p:cNvSpPr>
          <p:nvPr/>
        </p:nvSpPr>
        <p:spPr bwMode="auto">
          <a:xfrm>
            <a:off x="1061155" y="2982913"/>
            <a:ext cx="1525412" cy="0"/>
          </a:xfrm>
          <a:prstGeom prst="line">
            <a:avLst/>
          </a:prstGeom>
          <a:noFill/>
          <a:ln w="57150">
            <a:solidFill>
              <a:srgbClr val="5C81AA"/>
            </a:solidFill>
            <a:round/>
            <a:headEnd/>
            <a:tailEnd/>
          </a:ln>
          <a:extLst/>
        </p:spPr>
        <p:txBody>
          <a:bodyPr/>
          <a:lstStyle/>
          <a:p>
            <a:pPr fontAlgn="base">
              <a:spcBef>
                <a:spcPct val="0"/>
              </a:spcBef>
              <a:spcAft>
                <a:spcPct val="0"/>
              </a:spcAft>
              <a:defRPr/>
            </a:pPr>
            <a:endParaRPr lang="it-IT" sz="3200" b="1">
              <a:solidFill>
                <a:srgbClr val="444547"/>
              </a:solidFill>
              <a:cs typeface="Arial" charset="0"/>
            </a:endParaRPr>
          </a:p>
        </p:txBody>
      </p:sp>
      <p:sp>
        <p:nvSpPr>
          <p:cNvPr id="7" name="Line 13"/>
          <p:cNvSpPr>
            <a:spLocks noChangeShapeType="1"/>
          </p:cNvSpPr>
          <p:nvPr/>
        </p:nvSpPr>
        <p:spPr bwMode="auto">
          <a:xfrm flipV="1">
            <a:off x="1056923" y="790575"/>
            <a:ext cx="0" cy="5453063"/>
          </a:xfrm>
          <a:prstGeom prst="line">
            <a:avLst/>
          </a:prstGeom>
          <a:noFill/>
          <a:ln w="57150">
            <a:solidFill>
              <a:srgbClr val="5C81AA"/>
            </a:solidFill>
            <a:round/>
            <a:headEnd/>
            <a:tailEnd/>
          </a:ln>
          <a:extLst/>
        </p:spPr>
        <p:txBody>
          <a:bodyPr/>
          <a:lstStyle/>
          <a:p>
            <a:pPr fontAlgn="base">
              <a:spcBef>
                <a:spcPct val="0"/>
              </a:spcBef>
              <a:spcAft>
                <a:spcPct val="0"/>
              </a:spcAft>
              <a:defRPr/>
            </a:pPr>
            <a:endParaRPr lang="it-IT" sz="3200" b="1">
              <a:solidFill>
                <a:srgbClr val="444547"/>
              </a:solidFill>
              <a:cs typeface="Arial" charset="0"/>
            </a:endParaRPr>
          </a:p>
        </p:txBody>
      </p:sp>
      <p:sp>
        <p:nvSpPr>
          <p:cNvPr id="8" name="Oval 12"/>
          <p:cNvSpPr>
            <a:spLocks noChangeArrowheads="1"/>
          </p:cNvSpPr>
          <p:nvPr/>
        </p:nvSpPr>
        <p:spPr bwMode="auto">
          <a:xfrm>
            <a:off x="928512" y="6286500"/>
            <a:ext cx="255412" cy="247650"/>
          </a:xfrm>
          <a:prstGeom prst="ellipse">
            <a:avLst/>
          </a:prstGeom>
          <a:solidFill>
            <a:srgbClr val="F51D30"/>
          </a:solidFill>
          <a:ln>
            <a:noFill/>
          </a:ln>
          <a:extLst/>
        </p:spPr>
        <p:txBody>
          <a:bodyPr anchor="ctr"/>
          <a:lstStyle/>
          <a:p>
            <a:pPr algn="ctr" defTabSz="457200" eaLnBrk="0" fontAlgn="base" hangingPunct="0">
              <a:spcBef>
                <a:spcPct val="0"/>
              </a:spcBef>
              <a:spcAft>
                <a:spcPct val="0"/>
              </a:spcAft>
              <a:defRPr/>
            </a:pPr>
            <a:endParaRPr lang="it-IT" b="1">
              <a:solidFill>
                <a:srgbClr val="FFFFFF"/>
              </a:solidFill>
              <a:ea typeface="MS PGothic" pitchFamily="34" charset="-128"/>
              <a:cs typeface="Arial" charset="0"/>
            </a:endParaRPr>
          </a:p>
        </p:txBody>
      </p:sp>
      <p:sp>
        <p:nvSpPr>
          <p:cNvPr id="9" name="Oval 13"/>
          <p:cNvSpPr>
            <a:spLocks noChangeArrowheads="1"/>
          </p:cNvSpPr>
          <p:nvPr/>
        </p:nvSpPr>
        <p:spPr bwMode="auto">
          <a:xfrm>
            <a:off x="2626080" y="2863850"/>
            <a:ext cx="245533" cy="247650"/>
          </a:xfrm>
          <a:prstGeom prst="ellipse">
            <a:avLst/>
          </a:prstGeom>
          <a:solidFill>
            <a:schemeClr val="folHlink"/>
          </a:solidFill>
          <a:ln>
            <a:noFill/>
          </a:ln>
          <a:extLst/>
        </p:spPr>
        <p:txBody>
          <a:bodyPr anchor="ctr"/>
          <a:lstStyle/>
          <a:p>
            <a:pPr algn="ctr" defTabSz="457200" eaLnBrk="0" fontAlgn="base" hangingPunct="0">
              <a:spcBef>
                <a:spcPct val="0"/>
              </a:spcBef>
              <a:spcAft>
                <a:spcPct val="0"/>
              </a:spcAft>
              <a:defRPr/>
            </a:pPr>
            <a:endParaRPr lang="it-IT" b="1">
              <a:solidFill>
                <a:srgbClr val="FFFFFF"/>
              </a:solidFill>
              <a:ea typeface="MS PGothic" pitchFamily="34" charset="-128"/>
              <a:cs typeface="Arial" charset="0"/>
            </a:endParaRPr>
          </a:p>
        </p:txBody>
      </p:sp>
      <p:pic>
        <p:nvPicPr>
          <p:cNvPr id="10" name="Picture 3" descr="ThermoFisher_PPT-Logo_032-B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035" y="241300"/>
            <a:ext cx="186125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Grp="1" noChangeArrowheads="1"/>
          </p:cNvSpPr>
          <p:nvPr>
            <p:ph type="ctrTitle"/>
          </p:nvPr>
        </p:nvSpPr>
        <p:spPr>
          <a:xfrm>
            <a:off x="2870200" y="2409829"/>
            <a:ext cx="6054725" cy="1101725"/>
          </a:xfrm>
        </p:spPr>
        <p:txBody>
          <a:bodyPr lIns="91430" rIns="91430"/>
          <a:lstStyle>
            <a:lvl1pPr>
              <a:lnSpc>
                <a:spcPct val="105000"/>
              </a:lnSpc>
              <a:defRPr b="1"/>
            </a:lvl1pPr>
          </a:lstStyle>
          <a:p>
            <a:r>
              <a:rPr lang="en-US" smtClean="0"/>
              <a:t>Click to edit Master title style</a:t>
            </a:r>
            <a:endParaRPr lang="en-US"/>
          </a:p>
        </p:txBody>
      </p:sp>
      <p:sp>
        <p:nvSpPr>
          <p:cNvPr id="99332" name="Rectangle 4"/>
          <p:cNvSpPr>
            <a:spLocks noGrp="1" noChangeArrowheads="1"/>
          </p:cNvSpPr>
          <p:nvPr>
            <p:ph type="subTitle" idx="1"/>
          </p:nvPr>
        </p:nvSpPr>
        <p:spPr bwMode="gray">
          <a:xfrm>
            <a:off x="2870202" y="3586163"/>
            <a:ext cx="5284788" cy="1879600"/>
          </a:xfrm>
        </p:spPr>
        <p:txBody>
          <a:bodyPr/>
          <a:lstStyle>
            <a:lvl1pPr marL="0" indent="0">
              <a:buFontTx/>
              <a:buNone/>
              <a:defRPr sz="1800"/>
            </a:lvl1pPr>
          </a:lstStyle>
          <a:p>
            <a:r>
              <a:rPr lang="en-US" smtClean="0"/>
              <a:t>Click to edit Master subtitle style</a:t>
            </a:r>
            <a:endParaRPr lang="en-US"/>
          </a:p>
        </p:txBody>
      </p:sp>
    </p:spTree>
    <p:extLst>
      <p:ext uri="{BB962C8B-B14F-4D97-AF65-F5344CB8AC3E}">
        <p14:creationId xmlns:p14="http://schemas.microsoft.com/office/powerpoint/2010/main" val="100637548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3400" y="0"/>
            <a:ext cx="8289925" cy="700088"/>
          </a:xfrm>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1609476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88A5ED9C-514A-41B3-86F1-67104F4AD482}" type="datetimeFigureOut">
              <a:rPr lang="en-US" smtClean="0"/>
              <a:t>1/10/2017</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1091039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2483202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234952" y="1185864"/>
            <a:ext cx="4144963"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532313" y="1185864"/>
            <a:ext cx="4144962"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09311886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16391908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51505909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59813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78135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872588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57617667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67490" y="47629"/>
            <a:ext cx="2109787" cy="600392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234951" y="47629"/>
            <a:ext cx="6180138" cy="6003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08130829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8610600" cy="6858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85800" y="6324600"/>
            <a:ext cx="1905000" cy="457200"/>
          </a:xfrm>
          <a:prstGeom prst="rect">
            <a:avLst/>
          </a:prstGeom>
        </p:spPr>
        <p:txBody>
          <a:bodyPr/>
          <a:lstStyle>
            <a:lvl1pPr algn="ctr" eaLnBrk="0" hangingPunct="0">
              <a:defRPr sz="1400" b="0">
                <a:solidFill>
                  <a:srgbClr val="000000"/>
                </a:solidFill>
                <a:latin typeface="Times" pitchFamily="18" charset="0"/>
                <a:cs typeface="+mn-cs"/>
              </a:defRPr>
            </a:lvl1pPr>
          </a:lstStyle>
          <a:p>
            <a:pPr fontAlgn="base">
              <a:spcBef>
                <a:spcPct val="0"/>
              </a:spcBef>
              <a:spcAft>
                <a:spcPct val="0"/>
              </a:spcAft>
              <a:defRPr/>
            </a:pPr>
            <a:endParaRPr lang="de-DE"/>
          </a:p>
        </p:txBody>
      </p:sp>
      <p:sp>
        <p:nvSpPr>
          <p:cNvPr id="6" name="Rectangle 20"/>
          <p:cNvSpPr>
            <a:spLocks noGrp="1" noChangeArrowheads="1"/>
          </p:cNvSpPr>
          <p:nvPr>
            <p:ph type="ftr" sz="quarter" idx="11"/>
          </p:nvPr>
        </p:nvSpPr>
        <p:spPr>
          <a:xfrm>
            <a:off x="3124200" y="6324600"/>
            <a:ext cx="2895600" cy="457200"/>
          </a:xfrm>
          <a:prstGeom prst="rect">
            <a:avLst/>
          </a:prstGeom>
        </p:spPr>
        <p:txBody>
          <a:bodyPr/>
          <a:lstStyle>
            <a:lvl1pPr algn="ctr" eaLnBrk="0" hangingPunct="0">
              <a:defRPr sz="1400" b="0">
                <a:solidFill>
                  <a:srgbClr val="000000"/>
                </a:solidFill>
                <a:latin typeface="Times" pitchFamily="18" charset="0"/>
                <a:cs typeface="+mn-cs"/>
              </a:defRPr>
            </a:lvl1pPr>
          </a:lstStyle>
          <a:p>
            <a:pPr fontAlgn="base">
              <a:spcBef>
                <a:spcPct val="0"/>
              </a:spcBef>
              <a:spcAft>
                <a:spcPct val="0"/>
              </a:spcAft>
              <a:defRPr/>
            </a:pPr>
            <a:endParaRPr lang="de-DE"/>
          </a:p>
        </p:txBody>
      </p:sp>
    </p:spTree>
    <p:extLst>
      <p:ext uri="{BB962C8B-B14F-4D97-AF65-F5344CB8AC3E}">
        <p14:creationId xmlns:p14="http://schemas.microsoft.com/office/powerpoint/2010/main" val="634226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88A5ED9C-514A-41B3-86F1-67104F4AD482}" type="datetimeFigureOut">
              <a:rPr lang="en-US" smtClean="0"/>
              <a:t>1/10/2017</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4170463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265289" y="47625"/>
            <a:ext cx="8290278" cy="700088"/>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235657" y="1185864"/>
            <a:ext cx="4152900" cy="48656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524024" y="1185864"/>
            <a:ext cx="4152900" cy="4865687"/>
          </a:xfrm>
        </p:spPr>
        <p:txBody>
          <a:bodyPr/>
          <a:lstStyle/>
          <a:p>
            <a:pPr lvl="0"/>
            <a:endParaRPr lang="it-IT" noProof="0"/>
          </a:p>
        </p:txBody>
      </p:sp>
    </p:spTree>
    <p:extLst>
      <p:ext uri="{BB962C8B-B14F-4D97-AF65-F5344CB8AC3E}">
        <p14:creationId xmlns:p14="http://schemas.microsoft.com/office/powerpoint/2010/main" val="131468817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E789B3A-E453-4BBC-92B8-2E746E65A8F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918980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F9A017B-70A6-4355-9819-178EEF16F9F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698660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7108027-650E-43A5-BCAF-2D1218D2307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90482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8A184BB-9B88-4BD7-AF18-0EE03E54D58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598184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C53CDDD7-AC71-4F36-A46A-6022A93B550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57598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774FD806-1D50-48A3-A01E-BC76AFEF75F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130468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7FD03E2F-C636-499D-A2EE-816D601B715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675475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B735D69A-9117-41CB-9D00-24BC752A9B3E}"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034043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8AD4690-06A3-4B79-B082-340BA04A77B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194508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88A5ED9C-514A-41B3-86F1-67104F4AD482}" type="datetimeFigureOut">
              <a:rPr lang="en-US" smtClean="0"/>
              <a:t>1/10/2017</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24350074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D8881F7-1788-43D7-BC00-9ECC6E00F1AD}"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681482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1D3AA89-3924-47FF-AB89-3148BFD46A3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280650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0A0456A-AF4D-4318-8761-2DA5658745E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402578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E75CF89-B925-4116-B5AE-AA18D5C14BA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597546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A663D9-5E9D-432F-94DD-205D439A5CE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8831449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92F0E7C9-3FE9-429B-98F9-FC91EEA92C1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851970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E238FA38-47CD-44E5-B4B4-66C6473601FE}"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295835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1E06853F-3806-4E54-B7B1-A6594E4C826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022849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1829985F-E4BB-44B6-8BDD-2FC0F859690E}"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845744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9E6C429D-B1B0-4D0E-82AF-B69950453A8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06159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8A5ED9C-514A-41B3-86F1-67104F4AD482}" type="datetimeFigureOut">
              <a:rPr lang="en-US" smtClean="0"/>
              <a:t>1/10/2017</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7376502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C468088-25E6-420B-99F8-963C8D9877E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3566101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6FA40D0-A618-41A3-B888-DA72A1CD2B4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811875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A182537-C48C-4CE4-930A-693F5245FC9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9622836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483910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126002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288087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99136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11467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5396324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9596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3"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8A5ED9C-514A-41B3-86F1-67104F4AD482}" type="datetimeFigureOut">
              <a:rPr lang="en-US" smtClean="0"/>
              <a:t>1/10/2017</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9694687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3"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37330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38221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39799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51071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562338-F823-4976-984A-87AB10DA40B8}"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8379781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7D27A-6B6E-4443-8338-669917737570}"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7214586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D34EEE-8CEF-4D32-96CB-C5146F330700}"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5717956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C1204A-AE46-49C1-89EB-C47CA46043E5}"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745269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852253-16ED-4791-8015-24DA67437271}"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6933581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58C0CD-9D93-4463-80B2-6244F1D294D2}"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31259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8A5ED9C-514A-41B3-86F1-67104F4AD482}" type="datetimeFigureOut">
              <a:rPr lang="en-US" smtClean="0"/>
              <a:t>1/10/2017</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93FD23F0-2D97-4635-A152-3604231FA3B7}" type="slidenum">
              <a:rPr lang="en-US" smtClean="0"/>
              <a:t>‹N›</a:t>
            </a:fld>
            <a:endParaRPr lang="en-US"/>
          </a:p>
        </p:txBody>
      </p:sp>
    </p:spTree>
    <p:extLst>
      <p:ext uri="{BB962C8B-B14F-4D97-AF65-F5344CB8AC3E}">
        <p14:creationId xmlns:p14="http://schemas.microsoft.com/office/powerpoint/2010/main" val="36519917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1B30CE-AE66-4046-8237-AAD0D7686A46}"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233487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8D319A-8D5C-47EF-B769-144C97D683F0}"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9258998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A917FE-2195-4FB2-AE66-EE1D446104B9}"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9427834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52E83-D3E2-4A46-9D15-24C545DBAE9C}"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8994924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6AD152-27F2-4544-A4A8-6722D8DABCBF}"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316473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lipArt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9EFB8-7341-4A11-8A2B-AAA350637930}"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111709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C5B49F6-B351-43AE-B68F-72566D78313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19600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31C9117-5AC6-46BD-8F9B-DAC315E24B0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901766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0BB0F71-A104-4642-BED2-F75E1456375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5624154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64016A9-094E-4714-A8B3-A9693013ADE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13873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6" Type="http://schemas.openxmlformats.org/officeDocument/2006/relationships/theme" Target="../theme/theme12.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9.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5ED9C-514A-41B3-86F1-67104F4AD482}" type="datetimeFigureOut">
              <a:rPr lang="en-US" smtClean="0"/>
              <a:t>1/10/2017</a:t>
            </a:fld>
            <a:endParaRPr lang="en-US"/>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D23F0-2D97-4635-A152-3604231FA3B7}" type="slidenum">
              <a:rPr lang="en-US" smtClean="0"/>
              <a:t>‹N›</a:t>
            </a:fld>
            <a:endParaRPr lang="en-US"/>
          </a:p>
        </p:txBody>
      </p:sp>
    </p:spTree>
    <p:extLst>
      <p:ext uri="{BB962C8B-B14F-4D97-AF65-F5344CB8AC3E}">
        <p14:creationId xmlns:p14="http://schemas.microsoft.com/office/powerpoint/2010/main" val="3644210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64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it-IT">
              <a:solidFill>
                <a:srgbClr val="FFFFFF"/>
              </a:solidFill>
            </a:endParaRPr>
          </a:p>
        </p:txBody>
      </p:sp>
      <p:sp>
        <p:nvSpPr>
          <p:cNvPr id="264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it-IT">
              <a:solidFill>
                <a:srgbClr val="FFFFFF"/>
              </a:solidFill>
            </a:endParaRPr>
          </a:p>
        </p:txBody>
      </p:sp>
      <p:sp>
        <p:nvSpPr>
          <p:cNvPr id="264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F66A294D-39FA-48EA-B7DB-30089D034260}" type="slidenum">
              <a:rPr lang="it-IT">
                <a:solidFill>
                  <a:srgbClr val="FFFFFF"/>
                </a:solidFill>
              </a:rPr>
              <a:pPr eaLnBrk="0" fontAlgn="base" hangingPunct="0">
                <a:spcBef>
                  <a:spcPct val="0"/>
                </a:spcBef>
                <a:spcAft>
                  <a:spcPct val="0"/>
                </a:spcAft>
                <a:defRPr/>
              </a:pPr>
              <a:t>‹N›</a:t>
            </a:fld>
            <a:endParaRPr lang="it-IT">
              <a:solidFill>
                <a:srgbClr val="FFFFFF"/>
              </a:solidFill>
            </a:endParaRPr>
          </a:p>
        </p:txBody>
      </p:sp>
    </p:spTree>
    <p:extLst>
      <p:ext uri="{BB962C8B-B14F-4D97-AF65-F5344CB8AC3E}">
        <p14:creationId xmlns:p14="http://schemas.microsoft.com/office/powerpoint/2010/main" val="3948647122"/>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490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Arial" charset="0"/>
              </a:defRPr>
            </a:lvl1pPr>
          </a:lstStyle>
          <a:p>
            <a:pPr fontAlgn="base">
              <a:spcBef>
                <a:spcPct val="0"/>
              </a:spcBef>
              <a:spcAft>
                <a:spcPct val="0"/>
              </a:spcAft>
              <a:defRPr/>
            </a:pPr>
            <a:endParaRPr lang="en-US"/>
          </a:p>
        </p:txBody>
      </p:sp>
      <p:sp>
        <p:nvSpPr>
          <p:cNvPr id="4905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Arial" charset="0"/>
              </a:defRPr>
            </a:lvl1pPr>
          </a:lstStyle>
          <a:p>
            <a:pPr fontAlgn="base">
              <a:spcBef>
                <a:spcPct val="0"/>
              </a:spcBef>
              <a:spcAft>
                <a:spcPct val="0"/>
              </a:spcAft>
              <a:defRPr/>
            </a:pPr>
            <a:endParaRPr lang="en-US"/>
          </a:p>
        </p:txBody>
      </p:sp>
      <p:sp>
        <p:nvSpPr>
          <p:cNvPr id="490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defRPr>
            </a:lvl1pPr>
          </a:lstStyle>
          <a:p>
            <a:pPr fontAlgn="base">
              <a:spcBef>
                <a:spcPct val="0"/>
              </a:spcBef>
              <a:spcAft>
                <a:spcPct val="0"/>
              </a:spcAft>
              <a:defRPr/>
            </a:pPr>
            <a:fld id="{97F00F74-DD0A-4DA2-8C20-C88B5102DFA4}"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338400036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pPr fontAlgn="base">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pPr fontAlgn="base">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defRPr/>
            </a:pPr>
            <a:fld id="{7B9CA497-29B5-41F5-AC7E-3AA0589CE4BC}" type="slidenum">
              <a:rPr lang="it-IT">
                <a:solidFill>
                  <a:srgbClr val="000000"/>
                </a:solidFill>
              </a:rPr>
              <a:pPr fontAlgn="base">
                <a:spcAft>
                  <a:spcPct val="0"/>
                </a:spcAft>
                <a:defRPr/>
              </a:pPr>
              <a:t>‹N›</a:t>
            </a:fld>
            <a:endParaRPr lang="it-IT">
              <a:solidFill>
                <a:srgbClr val="000000"/>
              </a:solidFill>
            </a:endParaRPr>
          </a:p>
        </p:txBody>
      </p:sp>
    </p:spTree>
    <p:extLst>
      <p:ext uri="{BB962C8B-B14F-4D97-AF65-F5344CB8AC3E}">
        <p14:creationId xmlns:p14="http://schemas.microsoft.com/office/powerpoint/2010/main" val="2459237936"/>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27E5D6A-F0F1-40E4-89C8-00D331AE3CEE}" type="slidenum">
              <a:rPr lang="en-US" smtClean="0">
                <a:solidFill>
                  <a:srgbClr val="000000"/>
                </a:solidFill>
              </a:rPr>
              <a:pPr fontAlgn="base">
                <a:spcBef>
                  <a:spcPct val="0"/>
                </a:spcBef>
                <a:spcAft>
                  <a:spcPct val="0"/>
                </a:spcAft>
              </a:pPr>
              <a:t>‹N›</a:t>
            </a:fld>
            <a:endParaRPr lang="en-US" smtClean="0">
              <a:solidFill>
                <a:srgbClr val="000000"/>
              </a:solidFill>
            </a:endParaRPr>
          </a:p>
        </p:txBody>
      </p:sp>
    </p:spTree>
    <p:extLst>
      <p:ext uri="{BB962C8B-B14F-4D97-AF65-F5344CB8AC3E}">
        <p14:creationId xmlns:p14="http://schemas.microsoft.com/office/powerpoint/2010/main" val="404760005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27E5D6A-F0F1-40E4-89C8-00D331AE3CEE}" type="slidenum">
              <a:rPr lang="en-US" smtClean="0">
                <a:solidFill>
                  <a:srgbClr val="000000"/>
                </a:solidFill>
              </a:rPr>
              <a:pPr fontAlgn="base">
                <a:spcBef>
                  <a:spcPct val="0"/>
                </a:spcBef>
                <a:spcAft>
                  <a:spcPct val="0"/>
                </a:spcAft>
              </a:pPr>
              <a:t>‹N›</a:t>
            </a:fld>
            <a:endParaRPr lang="en-US" smtClean="0">
              <a:solidFill>
                <a:srgbClr val="000000"/>
              </a:solidFill>
            </a:endParaRPr>
          </a:p>
        </p:txBody>
      </p:sp>
    </p:spTree>
    <p:extLst>
      <p:ext uri="{BB962C8B-B14F-4D97-AF65-F5344CB8AC3E}">
        <p14:creationId xmlns:p14="http://schemas.microsoft.com/office/powerpoint/2010/main" val="140000014"/>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FB399F11-C539-472C-93EE-F2643590AA29}" type="slidenum">
              <a:rPr lang="en-US">
                <a:solidFill>
                  <a:srgbClr val="000000"/>
                </a:solidFill>
              </a:rPr>
              <a:pPr fontAlgn="base">
                <a:spcBef>
                  <a:spcPct val="0"/>
                </a:spcBef>
                <a:spcAft>
                  <a:spcPct val="0"/>
                </a:spcAft>
                <a:defRPr/>
              </a:pPr>
              <a:t>‹N›</a:t>
            </a:fld>
            <a:endParaRPr lang="en-US">
              <a:solidFill>
                <a:srgbClr val="000000"/>
              </a:solidFill>
            </a:endParaRPr>
          </a:p>
        </p:txBody>
      </p:sp>
    </p:spTree>
    <p:extLst>
      <p:ext uri="{BB962C8B-B14F-4D97-AF65-F5344CB8AC3E}">
        <p14:creationId xmlns:p14="http://schemas.microsoft.com/office/powerpoint/2010/main" val="1004357929"/>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F2BDA-87D6-4EB5-B9B3-93E6EE4E0D85}"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57A86-6F77-4F42-A95D-AE1DD1D1653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34705860"/>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B6AE-A0A7-429C-ABFA-7525565EB6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6728860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B6AE-A0A7-429C-ABFA-7525565EB6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31561116"/>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B6AE-A0A7-429C-ABFA-7525565EB6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13164133"/>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cxnSp>
        <p:nvCxnSpPr>
          <p:cNvPr id="3074" name="Straight Connector 17"/>
          <p:cNvCxnSpPr>
            <a:cxnSpLocks noChangeShapeType="1"/>
          </p:cNvCxnSpPr>
          <p:nvPr/>
        </p:nvCxnSpPr>
        <p:spPr bwMode="auto">
          <a:xfrm rot="10800000" flipV="1">
            <a:off x="0" y="769938"/>
            <a:ext cx="9144000" cy="0"/>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cxnSp>
      <p:sp>
        <p:nvSpPr>
          <p:cNvPr id="3075" name="Rectangle 7"/>
          <p:cNvSpPr>
            <a:spLocks noGrp="1" noChangeArrowheads="1"/>
          </p:cNvSpPr>
          <p:nvPr>
            <p:ph type="body" idx="1"/>
          </p:nvPr>
        </p:nvSpPr>
        <p:spPr bwMode="auto">
          <a:xfrm>
            <a:off x="235659" y="1185864"/>
            <a:ext cx="8441267"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3076" name="Rectangle 8"/>
          <p:cNvSpPr>
            <a:spLocks noGrp="1" noChangeArrowheads="1"/>
          </p:cNvSpPr>
          <p:nvPr>
            <p:ph type="title"/>
          </p:nvPr>
        </p:nvSpPr>
        <p:spPr bwMode="gray">
          <a:xfrm>
            <a:off x="265289" y="47625"/>
            <a:ext cx="829027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16" rIns="45720" bIns="45716" numCol="1" anchor="ctr" anchorCtr="0" compatLnSpc="1">
            <a:prstTxWarp prst="textNoShape">
              <a:avLst/>
            </a:prstTxWarp>
          </a:bodyPr>
          <a:lstStyle/>
          <a:p>
            <a:pPr lvl="0"/>
            <a:r>
              <a:rPr lang="de-DE" smtClean="0"/>
              <a:t>Titelmasterformat durch Klicken bearbeiten</a:t>
            </a:r>
            <a:endParaRPr lang="en-US" smtClean="0"/>
          </a:p>
        </p:txBody>
      </p:sp>
      <p:sp>
        <p:nvSpPr>
          <p:cNvPr id="3077" name="Line 18"/>
          <p:cNvSpPr>
            <a:spLocks noChangeShapeType="1"/>
          </p:cNvSpPr>
          <p:nvPr/>
        </p:nvSpPr>
        <p:spPr bwMode="auto">
          <a:xfrm>
            <a:off x="-8466" y="6311900"/>
            <a:ext cx="9152467" cy="0"/>
          </a:xfrm>
          <a:prstGeom prst="line">
            <a:avLst/>
          </a:prstGeom>
          <a:noFill/>
          <a:ln w="28575">
            <a:solidFill>
              <a:srgbClr val="4F6F9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3200" b="1">
              <a:solidFill>
                <a:srgbClr val="FFFFFF"/>
              </a:solidFill>
            </a:endParaRPr>
          </a:p>
        </p:txBody>
      </p:sp>
    </p:spTree>
    <p:extLst>
      <p:ext uri="{BB962C8B-B14F-4D97-AF65-F5344CB8AC3E}">
        <p14:creationId xmlns:p14="http://schemas.microsoft.com/office/powerpoint/2010/main" val="3054087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l" rtl="0" eaLnBrk="0" fontAlgn="base" hangingPunct="0">
        <a:lnSpc>
          <a:spcPct val="95000"/>
        </a:lnSpc>
        <a:spcBef>
          <a:spcPct val="0"/>
        </a:spcBef>
        <a:spcAft>
          <a:spcPct val="0"/>
        </a:spcAft>
        <a:defRPr sz="2800">
          <a:solidFill>
            <a:schemeClr val="tx1"/>
          </a:solidFill>
          <a:latin typeface="+mj-lt"/>
          <a:ea typeface="+mj-ea"/>
          <a:cs typeface="+mj-cs"/>
        </a:defRPr>
      </a:lvl1pPr>
      <a:lvl2pPr algn="l" rtl="0" eaLnBrk="0" fontAlgn="base" hangingPunct="0">
        <a:lnSpc>
          <a:spcPct val="95000"/>
        </a:lnSpc>
        <a:spcBef>
          <a:spcPct val="0"/>
        </a:spcBef>
        <a:spcAft>
          <a:spcPct val="0"/>
        </a:spcAft>
        <a:defRPr sz="2800">
          <a:solidFill>
            <a:schemeClr val="tx1"/>
          </a:solidFill>
          <a:latin typeface="Arial" charset="0"/>
        </a:defRPr>
      </a:lvl2pPr>
      <a:lvl3pPr algn="l" rtl="0" eaLnBrk="0" fontAlgn="base" hangingPunct="0">
        <a:lnSpc>
          <a:spcPct val="95000"/>
        </a:lnSpc>
        <a:spcBef>
          <a:spcPct val="0"/>
        </a:spcBef>
        <a:spcAft>
          <a:spcPct val="0"/>
        </a:spcAft>
        <a:defRPr sz="2800">
          <a:solidFill>
            <a:schemeClr val="tx1"/>
          </a:solidFill>
          <a:latin typeface="Arial" charset="0"/>
        </a:defRPr>
      </a:lvl3pPr>
      <a:lvl4pPr algn="l" rtl="0" eaLnBrk="0" fontAlgn="base" hangingPunct="0">
        <a:lnSpc>
          <a:spcPct val="95000"/>
        </a:lnSpc>
        <a:spcBef>
          <a:spcPct val="0"/>
        </a:spcBef>
        <a:spcAft>
          <a:spcPct val="0"/>
        </a:spcAft>
        <a:defRPr sz="2800">
          <a:solidFill>
            <a:schemeClr val="tx1"/>
          </a:solidFill>
          <a:latin typeface="Arial" charset="0"/>
        </a:defRPr>
      </a:lvl4pPr>
      <a:lvl5pPr algn="l" rtl="0" eaLnBrk="0" fontAlgn="base" hangingPunct="0">
        <a:lnSpc>
          <a:spcPct val="95000"/>
        </a:lnSpc>
        <a:spcBef>
          <a:spcPct val="0"/>
        </a:spcBef>
        <a:spcAft>
          <a:spcPct val="0"/>
        </a:spcAft>
        <a:defRPr sz="2800">
          <a:solidFill>
            <a:schemeClr val="tx1"/>
          </a:solidFill>
          <a:latin typeface="Arial" charset="0"/>
        </a:defRPr>
      </a:lvl5pPr>
      <a:lvl6pPr marL="457200" algn="l" rtl="0" eaLnBrk="1" fontAlgn="base" hangingPunct="1">
        <a:lnSpc>
          <a:spcPct val="95000"/>
        </a:lnSpc>
        <a:spcBef>
          <a:spcPct val="0"/>
        </a:spcBef>
        <a:spcAft>
          <a:spcPct val="0"/>
        </a:spcAft>
        <a:defRPr sz="2800">
          <a:solidFill>
            <a:schemeClr val="tx1"/>
          </a:solidFill>
          <a:latin typeface="Arial" charset="0"/>
        </a:defRPr>
      </a:lvl6pPr>
      <a:lvl7pPr marL="914400" algn="l" rtl="0" eaLnBrk="1" fontAlgn="base" hangingPunct="1">
        <a:lnSpc>
          <a:spcPct val="95000"/>
        </a:lnSpc>
        <a:spcBef>
          <a:spcPct val="0"/>
        </a:spcBef>
        <a:spcAft>
          <a:spcPct val="0"/>
        </a:spcAft>
        <a:defRPr sz="2800">
          <a:solidFill>
            <a:schemeClr val="tx1"/>
          </a:solidFill>
          <a:latin typeface="Arial" charset="0"/>
        </a:defRPr>
      </a:lvl7pPr>
      <a:lvl8pPr marL="1371600" algn="l" rtl="0" eaLnBrk="1" fontAlgn="base" hangingPunct="1">
        <a:lnSpc>
          <a:spcPct val="95000"/>
        </a:lnSpc>
        <a:spcBef>
          <a:spcPct val="0"/>
        </a:spcBef>
        <a:spcAft>
          <a:spcPct val="0"/>
        </a:spcAft>
        <a:defRPr sz="2800">
          <a:solidFill>
            <a:schemeClr val="tx1"/>
          </a:solidFill>
          <a:latin typeface="Arial" charset="0"/>
        </a:defRPr>
      </a:lvl8pPr>
      <a:lvl9pPr marL="1828800" algn="l" rtl="0" eaLnBrk="1" fontAlgn="base" hangingPunct="1">
        <a:lnSpc>
          <a:spcPct val="95000"/>
        </a:lnSpc>
        <a:spcBef>
          <a:spcPct val="0"/>
        </a:spcBef>
        <a:spcAft>
          <a:spcPct val="0"/>
        </a:spcAft>
        <a:defRPr sz="2800">
          <a:solidFill>
            <a:schemeClr val="tx1"/>
          </a:solidFill>
          <a:latin typeface="Arial" charset="0"/>
        </a:defRPr>
      </a:lvl9pPr>
    </p:titleStyle>
    <p:bodyStyle>
      <a:lvl1pPr marL="188913" indent="-188913" algn="l" rtl="0" eaLnBrk="0" fontAlgn="base" hangingPunct="0">
        <a:spcBef>
          <a:spcPct val="0"/>
        </a:spcBef>
        <a:spcAft>
          <a:spcPct val="20000"/>
        </a:spcAft>
        <a:buClr>
          <a:schemeClr val="folHlink"/>
        </a:buClr>
        <a:buChar char="•"/>
        <a:defRPr sz="2000">
          <a:solidFill>
            <a:schemeClr val="tx1"/>
          </a:solidFill>
          <a:latin typeface="+mn-lt"/>
          <a:ea typeface="+mn-ea"/>
          <a:cs typeface="+mn-cs"/>
        </a:defRPr>
      </a:lvl1pPr>
      <a:lvl2pPr marL="568325" indent="-188913" algn="l" rtl="0" eaLnBrk="0" fontAlgn="base" hangingPunct="0">
        <a:spcBef>
          <a:spcPct val="0"/>
        </a:spcBef>
        <a:spcAft>
          <a:spcPct val="20000"/>
        </a:spcAft>
        <a:buClr>
          <a:schemeClr val="tx1"/>
        </a:buClr>
        <a:buFont typeface="Arial" charset="0"/>
        <a:buChar char="•"/>
        <a:defRPr>
          <a:solidFill>
            <a:schemeClr val="tx1"/>
          </a:solidFill>
          <a:latin typeface="+mn-lt"/>
        </a:defRPr>
      </a:lvl2pPr>
      <a:lvl3pPr marL="923925" indent="-165100" algn="l" rtl="0" eaLnBrk="0" fontAlgn="base" hangingPunct="0">
        <a:spcBef>
          <a:spcPct val="0"/>
        </a:spcBef>
        <a:spcAft>
          <a:spcPct val="20000"/>
        </a:spcAft>
        <a:buClr>
          <a:schemeClr val="hlink"/>
        </a:buClr>
        <a:buFont typeface="Arial" charset="0"/>
        <a:buChar char="•"/>
        <a:defRPr>
          <a:solidFill>
            <a:schemeClr val="tx1"/>
          </a:solidFill>
          <a:latin typeface="+mn-lt"/>
        </a:defRPr>
      </a:lvl3pPr>
      <a:lvl4pPr marL="1317625" indent="-203200" algn="l" rtl="0" eaLnBrk="0" fontAlgn="base" hangingPunct="0">
        <a:spcBef>
          <a:spcPct val="0"/>
        </a:spcBef>
        <a:spcAft>
          <a:spcPct val="20000"/>
        </a:spcAft>
        <a:buFont typeface="Symbol" pitchFamily="18" charset="2"/>
        <a:buChar char="-"/>
        <a:defRPr sz="1600">
          <a:solidFill>
            <a:schemeClr val="tx1"/>
          </a:solidFill>
          <a:latin typeface="+mn-lt"/>
        </a:defRPr>
      </a:lvl4pPr>
      <a:lvl5pPr marL="1716088" indent="-182563" algn="l" rtl="0" eaLnBrk="0" fontAlgn="base" hangingPunct="0">
        <a:spcBef>
          <a:spcPct val="0"/>
        </a:spcBef>
        <a:spcAft>
          <a:spcPct val="20000"/>
        </a:spcAft>
        <a:buChar char="•"/>
        <a:defRPr sz="1500">
          <a:solidFill>
            <a:schemeClr val="tx1"/>
          </a:solidFill>
          <a:latin typeface="+mn-lt"/>
        </a:defRPr>
      </a:lvl5pPr>
      <a:lvl6pPr marL="2173288" indent="-182563" algn="l" rtl="0" eaLnBrk="1" fontAlgn="base" hangingPunct="1">
        <a:spcBef>
          <a:spcPct val="0"/>
        </a:spcBef>
        <a:spcAft>
          <a:spcPct val="20000"/>
        </a:spcAft>
        <a:buChar char="•"/>
        <a:defRPr sz="1500">
          <a:solidFill>
            <a:schemeClr val="tx1"/>
          </a:solidFill>
          <a:latin typeface="+mn-lt"/>
        </a:defRPr>
      </a:lvl6pPr>
      <a:lvl7pPr marL="2630488" indent="-182563" algn="l" rtl="0" eaLnBrk="1" fontAlgn="base" hangingPunct="1">
        <a:spcBef>
          <a:spcPct val="0"/>
        </a:spcBef>
        <a:spcAft>
          <a:spcPct val="20000"/>
        </a:spcAft>
        <a:buChar char="•"/>
        <a:defRPr sz="1500">
          <a:solidFill>
            <a:schemeClr val="tx1"/>
          </a:solidFill>
          <a:latin typeface="+mn-lt"/>
        </a:defRPr>
      </a:lvl7pPr>
      <a:lvl8pPr marL="3087688" indent="-182563" algn="l" rtl="0" eaLnBrk="1" fontAlgn="base" hangingPunct="1">
        <a:spcBef>
          <a:spcPct val="0"/>
        </a:spcBef>
        <a:spcAft>
          <a:spcPct val="20000"/>
        </a:spcAft>
        <a:buChar char="•"/>
        <a:defRPr sz="1500">
          <a:solidFill>
            <a:schemeClr val="tx1"/>
          </a:solidFill>
          <a:latin typeface="+mn-lt"/>
        </a:defRPr>
      </a:lvl8pPr>
      <a:lvl9pPr marL="3544888" indent="-182563" algn="l" rtl="0" eaLnBrk="1" fontAlgn="base" hangingPunct="1">
        <a:spcBef>
          <a:spcPct val="0"/>
        </a:spcBef>
        <a:spcAft>
          <a:spcPct val="20000"/>
        </a:spcAft>
        <a:buChar char="•"/>
        <a:defRPr sz="15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B6AE-A0A7-429C-ABFA-7525565EB6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6449808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B6AE-A0A7-429C-ABFA-7525565EB628}" type="datetime1">
              <a:rPr lang="it-IT" smtClean="0">
                <a:solidFill>
                  <a:prstClr val="black">
                    <a:tint val="75000"/>
                  </a:prstClr>
                </a:solidFill>
              </a:rPr>
              <a:pPr/>
              <a:t>10/01/2017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36118511"/>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cxnSp>
        <p:nvCxnSpPr>
          <p:cNvPr id="3074" name="Straight Connector 17"/>
          <p:cNvCxnSpPr>
            <a:cxnSpLocks noChangeShapeType="1"/>
          </p:cNvCxnSpPr>
          <p:nvPr/>
        </p:nvCxnSpPr>
        <p:spPr bwMode="auto">
          <a:xfrm rot="10800000" flipV="1">
            <a:off x="0" y="769938"/>
            <a:ext cx="9144000" cy="0"/>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cxnSp>
      <p:sp>
        <p:nvSpPr>
          <p:cNvPr id="3075" name="Rectangle 7"/>
          <p:cNvSpPr>
            <a:spLocks noGrp="1" noChangeArrowheads="1"/>
          </p:cNvSpPr>
          <p:nvPr>
            <p:ph type="body" idx="1"/>
          </p:nvPr>
        </p:nvSpPr>
        <p:spPr bwMode="auto">
          <a:xfrm>
            <a:off x="235658" y="1185864"/>
            <a:ext cx="8441267"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3076" name="Rectangle 8"/>
          <p:cNvSpPr>
            <a:spLocks noGrp="1" noChangeArrowheads="1"/>
          </p:cNvSpPr>
          <p:nvPr>
            <p:ph type="title"/>
          </p:nvPr>
        </p:nvSpPr>
        <p:spPr bwMode="gray">
          <a:xfrm>
            <a:off x="265289" y="47625"/>
            <a:ext cx="829027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16" rIns="45720" bIns="45716" numCol="1" anchor="ctr" anchorCtr="0" compatLnSpc="1">
            <a:prstTxWarp prst="textNoShape">
              <a:avLst/>
            </a:prstTxWarp>
          </a:bodyPr>
          <a:lstStyle/>
          <a:p>
            <a:pPr lvl="0"/>
            <a:r>
              <a:rPr lang="de-DE" smtClean="0"/>
              <a:t>Titelmasterformat durch Klicken bearbeiten</a:t>
            </a:r>
            <a:endParaRPr lang="en-US" smtClean="0"/>
          </a:p>
        </p:txBody>
      </p:sp>
      <p:sp>
        <p:nvSpPr>
          <p:cNvPr id="3077" name="Line 18"/>
          <p:cNvSpPr>
            <a:spLocks noChangeShapeType="1"/>
          </p:cNvSpPr>
          <p:nvPr/>
        </p:nvSpPr>
        <p:spPr bwMode="auto">
          <a:xfrm>
            <a:off x="-8466" y="6311900"/>
            <a:ext cx="9152467" cy="0"/>
          </a:xfrm>
          <a:prstGeom prst="line">
            <a:avLst/>
          </a:prstGeom>
          <a:noFill/>
          <a:ln w="28575">
            <a:solidFill>
              <a:srgbClr val="4F6F9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z="3200" b="1">
              <a:solidFill>
                <a:srgbClr val="444547"/>
              </a:solidFill>
            </a:endParaRPr>
          </a:p>
        </p:txBody>
      </p:sp>
    </p:spTree>
    <p:extLst>
      <p:ext uri="{BB962C8B-B14F-4D97-AF65-F5344CB8AC3E}">
        <p14:creationId xmlns:p14="http://schemas.microsoft.com/office/powerpoint/2010/main" val="289248552"/>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ct val="95000"/>
        </a:lnSpc>
        <a:spcBef>
          <a:spcPct val="0"/>
        </a:spcBef>
        <a:spcAft>
          <a:spcPct val="0"/>
        </a:spcAft>
        <a:defRPr sz="2800">
          <a:solidFill>
            <a:schemeClr val="tx1"/>
          </a:solidFill>
          <a:latin typeface="+mj-lt"/>
          <a:ea typeface="+mj-ea"/>
          <a:cs typeface="+mj-cs"/>
        </a:defRPr>
      </a:lvl1pPr>
      <a:lvl2pPr algn="l" rtl="0" eaLnBrk="0" fontAlgn="base" hangingPunct="0">
        <a:lnSpc>
          <a:spcPct val="95000"/>
        </a:lnSpc>
        <a:spcBef>
          <a:spcPct val="0"/>
        </a:spcBef>
        <a:spcAft>
          <a:spcPct val="0"/>
        </a:spcAft>
        <a:defRPr sz="2800">
          <a:solidFill>
            <a:schemeClr val="tx1"/>
          </a:solidFill>
          <a:latin typeface="Arial" charset="0"/>
        </a:defRPr>
      </a:lvl2pPr>
      <a:lvl3pPr algn="l" rtl="0" eaLnBrk="0" fontAlgn="base" hangingPunct="0">
        <a:lnSpc>
          <a:spcPct val="95000"/>
        </a:lnSpc>
        <a:spcBef>
          <a:spcPct val="0"/>
        </a:spcBef>
        <a:spcAft>
          <a:spcPct val="0"/>
        </a:spcAft>
        <a:defRPr sz="2800">
          <a:solidFill>
            <a:schemeClr val="tx1"/>
          </a:solidFill>
          <a:latin typeface="Arial" charset="0"/>
        </a:defRPr>
      </a:lvl3pPr>
      <a:lvl4pPr algn="l" rtl="0" eaLnBrk="0" fontAlgn="base" hangingPunct="0">
        <a:lnSpc>
          <a:spcPct val="95000"/>
        </a:lnSpc>
        <a:spcBef>
          <a:spcPct val="0"/>
        </a:spcBef>
        <a:spcAft>
          <a:spcPct val="0"/>
        </a:spcAft>
        <a:defRPr sz="2800">
          <a:solidFill>
            <a:schemeClr val="tx1"/>
          </a:solidFill>
          <a:latin typeface="Arial" charset="0"/>
        </a:defRPr>
      </a:lvl4pPr>
      <a:lvl5pPr algn="l" rtl="0" eaLnBrk="0" fontAlgn="base" hangingPunct="0">
        <a:lnSpc>
          <a:spcPct val="95000"/>
        </a:lnSpc>
        <a:spcBef>
          <a:spcPct val="0"/>
        </a:spcBef>
        <a:spcAft>
          <a:spcPct val="0"/>
        </a:spcAft>
        <a:defRPr sz="2800">
          <a:solidFill>
            <a:schemeClr val="tx1"/>
          </a:solidFill>
          <a:latin typeface="Arial" charset="0"/>
        </a:defRPr>
      </a:lvl5pPr>
      <a:lvl6pPr marL="457200" algn="l" rtl="0" eaLnBrk="1" fontAlgn="base" hangingPunct="1">
        <a:lnSpc>
          <a:spcPct val="95000"/>
        </a:lnSpc>
        <a:spcBef>
          <a:spcPct val="0"/>
        </a:spcBef>
        <a:spcAft>
          <a:spcPct val="0"/>
        </a:spcAft>
        <a:defRPr sz="2800">
          <a:solidFill>
            <a:schemeClr val="tx1"/>
          </a:solidFill>
          <a:latin typeface="Arial" charset="0"/>
        </a:defRPr>
      </a:lvl6pPr>
      <a:lvl7pPr marL="914400" algn="l" rtl="0" eaLnBrk="1" fontAlgn="base" hangingPunct="1">
        <a:lnSpc>
          <a:spcPct val="95000"/>
        </a:lnSpc>
        <a:spcBef>
          <a:spcPct val="0"/>
        </a:spcBef>
        <a:spcAft>
          <a:spcPct val="0"/>
        </a:spcAft>
        <a:defRPr sz="2800">
          <a:solidFill>
            <a:schemeClr val="tx1"/>
          </a:solidFill>
          <a:latin typeface="Arial" charset="0"/>
        </a:defRPr>
      </a:lvl7pPr>
      <a:lvl8pPr marL="1371600" algn="l" rtl="0" eaLnBrk="1" fontAlgn="base" hangingPunct="1">
        <a:lnSpc>
          <a:spcPct val="95000"/>
        </a:lnSpc>
        <a:spcBef>
          <a:spcPct val="0"/>
        </a:spcBef>
        <a:spcAft>
          <a:spcPct val="0"/>
        </a:spcAft>
        <a:defRPr sz="2800">
          <a:solidFill>
            <a:schemeClr val="tx1"/>
          </a:solidFill>
          <a:latin typeface="Arial" charset="0"/>
        </a:defRPr>
      </a:lvl8pPr>
      <a:lvl9pPr marL="1828800" algn="l" rtl="0" eaLnBrk="1" fontAlgn="base" hangingPunct="1">
        <a:lnSpc>
          <a:spcPct val="95000"/>
        </a:lnSpc>
        <a:spcBef>
          <a:spcPct val="0"/>
        </a:spcBef>
        <a:spcAft>
          <a:spcPct val="0"/>
        </a:spcAft>
        <a:defRPr sz="2800">
          <a:solidFill>
            <a:schemeClr val="tx1"/>
          </a:solidFill>
          <a:latin typeface="Arial" charset="0"/>
        </a:defRPr>
      </a:lvl9pPr>
    </p:titleStyle>
    <p:bodyStyle>
      <a:lvl1pPr marL="188913" indent="-188913" algn="l" rtl="0" eaLnBrk="0" fontAlgn="base" hangingPunct="0">
        <a:spcBef>
          <a:spcPct val="0"/>
        </a:spcBef>
        <a:spcAft>
          <a:spcPct val="20000"/>
        </a:spcAft>
        <a:buClr>
          <a:schemeClr val="folHlink"/>
        </a:buClr>
        <a:buChar char="•"/>
        <a:defRPr sz="2000">
          <a:solidFill>
            <a:schemeClr val="tx1"/>
          </a:solidFill>
          <a:latin typeface="+mn-lt"/>
          <a:ea typeface="+mn-ea"/>
          <a:cs typeface="+mn-cs"/>
        </a:defRPr>
      </a:lvl1pPr>
      <a:lvl2pPr marL="568325" indent="-188913" algn="l" rtl="0" eaLnBrk="0" fontAlgn="base" hangingPunct="0">
        <a:spcBef>
          <a:spcPct val="0"/>
        </a:spcBef>
        <a:spcAft>
          <a:spcPct val="20000"/>
        </a:spcAft>
        <a:buClr>
          <a:schemeClr val="tx1"/>
        </a:buClr>
        <a:buFont typeface="Arial" charset="0"/>
        <a:buChar char="•"/>
        <a:defRPr>
          <a:solidFill>
            <a:schemeClr val="tx1"/>
          </a:solidFill>
          <a:latin typeface="+mn-lt"/>
        </a:defRPr>
      </a:lvl2pPr>
      <a:lvl3pPr marL="923925" indent="-165100" algn="l" rtl="0" eaLnBrk="0" fontAlgn="base" hangingPunct="0">
        <a:spcBef>
          <a:spcPct val="0"/>
        </a:spcBef>
        <a:spcAft>
          <a:spcPct val="20000"/>
        </a:spcAft>
        <a:buClr>
          <a:schemeClr val="hlink"/>
        </a:buClr>
        <a:buFont typeface="Arial" charset="0"/>
        <a:buChar char="•"/>
        <a:defRPr>
          <a:solidFill>
            <a:schemeClr val="tx1"/>
          </a:solidFill>
          <a:latin typeface="+mn-lt"/>
        </a:defRPr>
      </a:lvl3pPr>
      <a:lvl4pPr marL="1317625" indent="-203200" algn="l" rtl="0" eaLnBrk="0" fontAlgn="base" hangingPunct="0">
        <a:spcBef>
          <a:spcPct val="0"/>
        </a:spcBef>
        <a:spcAft>
          <a:spcPct val="20000"/>
        </a:spcAft>
        <a:buFont typeface="Symbol" pitchFamily="18" charset="2"/>
        <a:buChar char="-"/>
        <a:defRPr sz="1600">
          <a:solidFill>
            <a:schemeClr val="tx1"/>
          </a:solidFill>
          <a:latin typeface="+mn-lt"/>
        </a:defRPr>
      </a:lvl4pPr>
      <a:lvl5pPr marL="1716088" indent="-182563" algn="l" rtl="0" eaLnBrk="0" fontAlgn="base" hangingPunct="0">
        <a:spcBef>
          <a:spcPct val="0"/>
        </a:spcBef>
        <a:spcAft>
          <a:spcPct val="20000"/>
        </a:spcAft>
        <a:buChar char="•"/>
        <a:defRPr sz="1500">
          <a:solidFill>
            <a:schemeClr val="tx1"/>
          </a:solidFill>
          <a:latin typeface="+mn-lt"/>
        </a:defRPr>
      </a:lvl5pPr>
      <a:lvl6pPr marL="2173288" indent="-182563" algn="l" rtl="0" eaLnBrk="1" fontAlgn="base" hangingPunct="1">
        <a:spcBef>
          <a:spcPct val="0"/>
        </a:spcBef>
        <a:spcAft>
          <a:spcPct val="20000"/>
        </a:spcAft>
        <a:buChar char="•"/>
        <a:defRPr sz="1500">
          <a:solidFill>
            <a:schemeClr val="tx1"/>
          </a:solidFill>
          <a:latin typeface="+mn-lt"/>
        </a:defRPr>
      </a:lvl6pPr>
      <a:lvl7pPr marL="2630488" indent="-182563" algn="l" rtl="0" eaLnBrk="1" fontAlgn="base" hangingPunct="1">
        <a:spcBef>
          <a:spcPct val="0"/>
        </a:spcBef>
        <a:spcAft>
          <a:spcPct val="20000"/>
        </a:spcAft>
        <a:buChar char="•"/>
        <a:defRPr sz="1500">
          <a:solidFill>
            <a:schemeClr val="tx1"/>
          </a:solidFill>
          <a:latin typeface="+mn-lt"/>
        </a:defRPr>
      </a:lvl7pPr>
      <a:lvl8pPr marL="3087688" indent="-182563" algn="l" rtl="0" eaLnBrk="1" fontAlgn="base" hangingPunct="1">
        <a:spcBef>
          <a:spcPct val="0"/>
        </a:spcBef>
        <a:spcAft>
          <a:spcPct val="20000"/>
        </a:spcAft>
        <a:buChar char="•"/>
        <a:defRPr sz="1500">
          <a:solidFill>
            <a:schemeClr val="tx1"/>
          </a:solidFill>
          <a:latin typeface="+mn-lt"/>
        </a:defRPr>
      </a:lvl8pPr>
      <a:lvl9pPr marL="3544888" indent="-182563" algn="l" rtl="0" eaLnBrk="1" fontAlgn="base" hangingPunct="1">
        <a:spcBef>
          <a:spcPct val="0"/>
        </a:spcBef>
        <a:spcAft>
          <a:spcPct val="20000"/>
        </a:spcAft>
        <a:buChar char="•"/>
        <a:defRPr sz="15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cxnSp>
        <p:nvCxnSpPr>
          <p:cNvPr id="30722" name="Straight Connector 17"/>
          <p:cNvCxnSpPr>
            <a:cxnSpLocks noChangeShapeType="1"/>
          </p:cNvCxnSpPr>
          <p:nvPr/>
        </p:nvCxnSpPr>
        <p:spPr bwMode="auto">
          <a:xfrm rot="10800000" flipV="1">
            <a:off x="0" y="769938"/>
            <a:ext cx="9144000" cy="0"/>
          </a:xfrm>
          <a:prstGeom prst="line">
            <a:avLst/>
          </a:prstGeom>
          <a:noFill/>
          <a:ln w="57150">
            <a:solidFill>
              <a:srgbClr val="5C81AA"/>
            </a:solidFill>
            <a:round/>
            <a:headEnd/>
            <a:tailEnd/>
          </a:ln>
          <a:extLst>
            <a:ext uri="{909E8E84-426E-40DD-AFC4-6F175D3DCCD1}">
              <a14:hiddenFill xmlns:a14="http://schemas.microsoft.com/office/drawing/2010/main">
                <a:noFill/>
              </a14:hiddenFill>
            </a:ext>
          </a:extLst>
        </p:spPr>
      </p:cxnSp>
      <p:sp>
        <p:nvSpPr>
          <p:cNvPr id="30723" name="Rectangle 7"/>
          <p:cNvSpPr>
            <a:spLocks noGrp="1" noChangeArrowheads="1"/>
          </p:cNvSpPr>
          <p:nvPr>
            <p:ph type="body" idx="1"/>
          </p:nvPr>
        </p:nvSpPr>
        <p:spPr bwMode="auto">
          <a:xfrm>
            <a:off x="235657" y="1185864"/>
            <a:ext cx="8441267"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30724" name="Rectangle 8"/>
          <p:cNvSpPr>
            <a:spLocks noGrp="1" noChangeArrowheads="1"/>
          </p:cNvSpPr>
          <p:nvPr>
            <p:ph type="title"/>
          </p:nvPr>
        </p:nvSpPr>
        <p:spPr bwMode="gray">
          <a:xfrm>
            <a:off x="265289" y="47625"/>
            <a:ext cx="829027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16" rIns="45720" bIns="45716" numCol="1" anchor="ctr" anchorCtr="0" compatLnSpc="1">
            <a:prstTxWarp prst="textNoShape">
              <a:avLst/>
            </a:prstTxWarp>
          </a:bodyPr>
          <a:lstStyle/>
          <a:p>
            <a:pPr lvl="0"/>
            <a:r>
              <a:rPr lang="de-DE" smtClean="0"/>
              <a:t>Titelmasterformat durch Klicken bearbeiten</a:t>
            </a:r>
            <a:endParaRPr lang="en-US" smtClean="0"/>
          </a:p>
        </p:txBody>
      </p:sp>
      <p:sp>
        <p:nvSpPr>
          <p:cNvPr id="3077" name="Line 18"/>
          <p:cNvSpPr>
            <a:spLocks noChangeShapeType="1"/>
          </p:cNvSpPr>
          <p:nvPr/>
        </p:nvSpPr>
        <p:spPr bwMode="auto">
          <a:xfrm>
            <a:off x="-8466" y="6311900"/>
            <a:ext cx="9152467" cy="0"/>
          </a:xfrm>
          <a:prstGeom prst="line">
            <a:avLst/>
          </a:prstGeom>
          <a:noFill/>
          <a:ln w="28575">
            <a:solidFill>
              <a:srgbClr val="4F6F92"/>
            </a:solidFill>
            <a:round/>
            <a:headEnd/>
            <a:tailEnd/>
          </a:ln>
          <a:extLst/>
        </p:spPr>
        <p:txBody>
          <a:bodyPr wrap="none" anchor="ctr"/>
          <a:lstStyle/>
          <a:p>
            <a:pPr fontAlgn="base">
              <a:spcBef>
                <a:spcPct val="0"/>
              </a:spcBef>
              <a:spcAft>
                <a:spcPct val="0"/>
              </a:spcAft>
              <a:defRPr/>
            </a:pPr>
            <a:endParaRPr lang="it-IT" sz="3200" b="1">
              <a:solidFill>
                <a:srgbClr val="444547"/>
              </a:solidFill>
              <a:cs typeface="Arial" charset="0"/>
            </a:endParaRPr>
          </a:p>
        </p:txBody>
      </p:sp>
    </p:spTree>
    <p:extLst>
      <p:ext uri="{BB962C8B-B14F-4D97-AF65-F5344CB8AC3E}">
        <p14:creationId xmlns:p14="http://schemas.microsoft.com/office/powerpoint/2010/main" val="1834877928"/>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txStyles>
    <p:titleStyle>
      <a:lvl1pPr algn="l" rtl="0" eaLnBrk="0" fontAlgn="base" hangingPunct="0">
        <a:lnSpc>
          <a:spcPct val="95000"/>
        </a:lnSpc>
        <a:spcBef>
          <a:spcPct val="0"/>
        </a:spcBef>
        <a:spcAft>
          <a:spcPct val="0"/>
        </a:spcAft>
        <a:defRPr sz="2800">
          <a:solidFill>
            <a:schemeClr val="tx1"/>
          </a:solidFill>
          <a:latin typeface="+mj-lt"/>
          <a:ea typeface="+mj-ea"/>
          <a:cs typeface="+mj-cs"/>
        </a:defRPr>
      </a:lvl1pPr>
      <a:lvl2pPr algn="l" rtl="0" eaLnBrk="0" fontAlgn="base" hangingPunct="0">
        <a:lnSpc>
          <a:spcPct val="95000"/>
        </a:lnSpc>
        <a:spcBef>
          <a:spcPct val="0"/>
        </a:spcBef>
        <a:spcAft>
          <a:spcPct val="0"/>
        </a:spcAft>
        <a:defRPr sz="2800">
          <a:solidFill>
            <a:schemeClr val="tx1"/>
          </a:solidFill>
          <a:latin typeface="Arial" charset="0"/>
        </a:defRPr>
      </a:lvl2pPr>
      <a:lvl3pPr algn="l" rtl="0" eaLnBrk="0" fontAlgn="base" hangingPunct="0">
        <a:lnSpc>
          <a:spcPct val="95000"/>
        </a:lnSpc>
        <a:spcBef>
          <a:spcPct val="0"/>
        </a:spcBef>
        <a:spcAft>
          <a:spcPct val="0"/>
        </a:spcAft>
        <a:defRPr sz="2800">
          <a:solidFill>
            <a:schemeClr val="tx1"/>
          </a:solidFill>
          <a:latin typeface="Arial" charset="0"/>
        </a:defRPr>
      </a:lvl3pPr>
      <a:lvl4pPr algn="l" rtl="0" eaLnBrk="0" fontAlgn="base" hangingPunct="0">
        <a:lnSpc>
          <a:spcPct val="95000"/>
        </a:lnSpc>
        <a:spcBef>
          <a:spcPct val="0"/>
        </a:spcBef>
        <a:spcAft>
          <a:spcPct val="0"/>
        </a:spcAft>
        <a:defRPr sz="2800">
          <a:solidFill>
            <a:schemeClr val="tx1"/>
          </a:solidFill>
          <a:latin typeface="Arial" charset="0"/>
        </a:defRPr>
      </a:lvl4pPr>
      <a:lvl5pPr algn="l" rtl="0" eaLnBrk="0" fontAlgn="base" hangingPunct="0">
        <a:lnSpc>
          <a:spcPct val="95000"/>
        </a:lnSpc>
        <a:spcBef>
          <a:spcPct val="0"/>
        </a:spcBef>
        <a:spcAft>
          <a:spcPct val="0"/>
        </a:spcAft>
        <a:defRPr sz="2800">
          <a:solidFill>
            <a:schemeClr val="tx1"/>
          </a:solidFill>
          <a:latin typeface="Arial" charset="0"/>
        </a:defRPr>
      </a:lvl5pPr>
      <a:lvl6pPr marL="457200" algn="l" rtl="0" eaLnBrk="1" fontAlgn="base" hangingPunct="1">
        <a:lnSpc>
          <a:spcPct val="95000"/>
        </a:lnSpc>
        <a:spcBef>
          <a:spcPct val="0"/>
        </a:spcBef>
        <a:spcAft>
          <a:spcPct val="0"/>
        </a:spcAft>
        <a:defRPr sz="2800">
          <a:solidFill>
            <a:schemeClr val="tx1"/>
          </a:solidFill>
          <a:latin typeface="Arial" charset="0"/>
        </a:defRPr>
      </a:lvl6pPr>
      <a:lvl7pPr marL="914400" algn="l" rtl="0" eaLnBrk="1" fontAlgn="base" hangingPunct="1">
        <a:lnSpc>
          <a:spcPct val="95000"/>
        </a:lnSpc>
        <a:spcBef>
          <a:spcPct val="0"/>
        </a:spcBef>
        <a:spcAft>
          <a:spcPct val="0"/>
        </a:spcAft>
        <a:defRPr sz="2800">
          <a:solidFill>
            <a:schemeClr val="tx1"/>
          </a:solidFill>
          <a:latin typeface="Arial" charset="0"/>
        </a:defRPr>
      </a:lvl7pPr>
      <a:lvl8pPr marL="1371600" algn="l" rtl="0" eaLnBrk="1" fontAlgn="base" hangingPunct="1">
        <a:lnSpc>
          <a:spcPct val="95000"/>
        </a:lnSpc>
        <a:spcBef>
          <a:spcPct val="0"/>
        </a:spcBef>
        <a:spcAft>
          <a:spcPct val="0"/>
        </a:spcAft>
        <a:defRPr sz="2800">
          <a:solidFill>
            <a:schemeClr val="tx1"/>
          </a:solidFill>
          <a:latin typeface="Arial" charset="0"/>
        </a:defRPr>
      </a:lvl8pPr>
      <a:lvl9pPr marL="1828800" algn="l" rtl="0" eaLnBrk="1" fontAlgn="base" hangingPunct="1">
        <a:lnSpc>
          <a:spcPct val="95000"/>
        </a:lnSpc>
        <a:spcBef>
          <a:spcPct val="0"/>
        </a:spcBef>
        <a:spcAft>
          <a:spcPct val="0"/>
        </a:spcAft>
        <a:defRPr sz="2800">
          <a:solidFill>
            <a:schemeClr val="tx1"/>
          </a:solidFill>
          <a:latin typeface="Arial" charset="0"/>
        </a:defRPr>
      </a:lvl9pPr>
    </p:titleStyle>
    <p:bodyStyle>
      <a:lvl1pPr marL="188913" indent="-188913" algn="l" rtl="0" eaLnBrk="0" fontAlgn="base" hangingPunct="0">
        <a:spcBef>
          <a:spcPct val="0"/>
        </a:spcBef>
        <a:spcAft>
          <a:spcPct val="20000"/>
        </a:spcAft>
        <a:buClr>
          <a:schemeClr val="folHlink"/>
        </a:buClr>
        <a:buChar char="•"/>
        <a:defRPr sz="2000">
          <a:solidFill>
            <a:schemeClr val="tx1"/>
          </a:solidFill>
          <a:latin typeface="+mn-lt"/>
          <a:ea typeface="+mn-ea"/>
          <a:cs typeface="+mn-cs"/>
        </a:defRPr>
      </a:lvl1pPr>
      <a:lvl2pPr marL="568325" indent="-188913" algn="l" rtl="0" eaLnBrk="0" fontAlgn="base" hangingPunct="0">
        <a:spcBef>
          <a:spcPct val="0"/>
        </a:spcBef>
        <a:spcAft>
          <a:spcPct val="20000"/>
        </a:spcAft>
        <a:buClr>
          <a:schemeClr val="tx1"/>
        </a:buClr>
        <a:buFont typeface="Arial" charset="0"/>
        <a:buChar char="•"/>
        <a:defRPr>
          <a:solidFill>
            <a:schemeClr val="tx1"/>
          </a:solidFill>
          <a:latin typeface="+mn-lt"/>
        </a:defRPr>
      </a:lvl2pPr>
      <a:lvl3pPr marL="923925" indent="-165100" algn="l" rtl="0" eaLnBrk="0" fontAlgn="base" hangingPunct="0">
        <a:spcBef>
          <a:spcPct val="0"/>
        </a:spcBef>
        <a:spcAft>
          <a:spcPct val="20000"/>
        </a:spcAft>
        <a:buClr>
          <a:schemeClr val="hlink"/>
        </a:buClr>
        <a:buFont typeface="Arial" charset="0"/>
        <a:buChar char="•"/>
        <a:defRPr>
          <a:solidFill>
            <a:schemeClr val="tx1"/>
          </a:solidFill>
          <a:latin typeface="+mn-lt"/>
        </a:defRPr>
      </a:lvl3pPr>
      <a:lvl4pPr marL="1317625" indent="-203200" algn="l" rtl="0" eaLnBrk="0" fontAlgn="base" hangingPunct="0">
        <a:spcBef>
          <a:spcPct val="0"/>
        </a:spcBef>
        <a:spcAft>
          <a:spcPct val="20000"/>
        </a:spcAft>
        <a:buFont typeface="Symbol" pitchFamily="18" charset="2"/>
        <a:buChar char="-"/>
        <a:defRPr sz="1600">
          <a:solidFill>
            <a:schemeClr val="tx1"/>
          </a:solidFill>
          <a:latin typeface="+mn-lt"/>
        </a:defRPr>
      </a:lvl4pPr>
      <a:lvl5pPr marL="1716088" indent="-182563" algn="l" rtl="0" eaLnBrk="0" fontAlgn="base" hangingPunct="0">
        <a:spcBef>
          <a:spcPct val="0"/>
        </a:spcBef>
        <a:spcAft>
          <a:spcPct val="20000"/>
        </a:spcAft>
        <a:buChar char="•"/>
        <a:defRPr sz="1500">
          <a:solidFill>
            <a:schemeClr val="tx1"/>
          </a:solidFill>
          <a:latin typeface="+mn-lt"/>
        </a:defRPr>
      </a:lvl5pPr>
      <a:lvl6pPr marL="2173288" indent="-182563" algn="l" rtl="0" eaLnBrk="1" fontAlgn="base" hangingPunct="1">
        <a:spcBef>
          <a:spcPct val="0"/>
        </a:spcBef>
        <a:spcAft>
          <a:spcPct val="20000"/>
        </a:spcAft>
        <a:buChar char="•"/>
        <a:defRPr sz="1500">
          <a:solidFill>
            <a:schemeClr val="tx1"/>
          </a:solidFill>
          <a:latin typeface="+mn-lt"/>
        </a:defRPr>
      </a:lvl6pPr>
      <a:lvl7pPr marL="2630488" indent="-182563" algn="l" rtl="0" eaLnBrk="1" fontAlgn="base" hangingPunct="1">
        <a:spcBef>
          <a:spcPct val="0"/>
        </a:spcBef>
        <a:spcAft>
          <a:spcPct val="20000"/>
        </a:spcAft>
        <a:buChar char="•"/>
        <a:defRPr sz="1500">
          <a:solidFill>
            <a:schemeClr val="tx1"/>
          </a:solidFill>
          <a:latin typeface="+mn-lt"/>
        </a:defRPr>
      </a:lvl7pPr>
      <a:lvl8pPr marL="3087688" indent="-182563" algn="l" rtl="0" eaLnBrk="1" fontAlgn="base" hangingPunct="1">
        <a:spcBef>
          <a:spcPct val="0"/>
        </a:spcBef>
        <a:spcAft>
          <a:spcPct val="20000"/>
        </a:spcAft>
        <a:buChar char="•"/>
        <a:defRPr sz="1500">
          <a:solidFill>
            <a:schemeClr val="tx1"/>
          </a:solidFill>
          <a:latin typeface="+mn-lt"/>
        </a:defRPr>
      </a:lvl8pPr>
      <a:lvl9pPr marL="3544888" indent="-182563" algn="l" rtl="0" eaLnBrk="1" fontAlgn="base" hangingPunct="1">
        <a:spcBef>
          <a:spcPct val="0"/>
        </a:spcBef>
        <a:spcAft>
          <a:spcPct val="20000"/>
        </a:spcAft>
        <a:buChar char="•"/>
        <a:defRPr sz="15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2063C7-77E7-4FE6-AD98-E7BBF9FFEB51}" type="slidenum">
              <a:rPr lang="en-US" smtClean="0">
                <a:solidFill>
                  <a:srgbClr val="000000"/>
                </a:solidFill>
              </a:rPr>
              <a:pPr fontAlgn="base">
                <a:spcBef>
                  <a:spcPct val="0"/>
                </a:spcBef>
                <a:spcAft>
                  <a:spcPct val="0"/>
                </a:spcAft>
              </a:pPr>
              <a:t>‹N›</a:t>
            </a:fld>
            <a:endParaRPr lang="en-US" smtClean="0">
              <a:solidFill>
                <a:srgbClr val="000000"/>
              </a:solidFill>
            </a:endParaRPr>
          </a:p>
        </p:txBody>
      </p:sp>
    </p:spTree>
    <p:extLst>
      <p:ext uri="{BB962C8B-B14F-4D97-AF65-F5344CB8AC3E}">
        <p14:creationId xmlns:p14="http://schemas.microsoft.com/office/powerpoint/2010/main" val="10085825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3799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3799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0">
                <a:solidFill>
                  <a:schemeClr val="tx1"/>
                </a:solidFill>
              </a:defRPr>
            </a:lvl1pPr>
          </a:lstStyle>
          <a:p>
            <a:pPr fontAlgn="base">
              <a:spcBef>
                <a:spcPct val="0"/>
              </a:spcBef>
              <a:spcAft>
                <a:spcPct val="0"/>
              </a:spcAft>
            </a:pPr>
            <a:endParaRPr lang="en-US" sz="1400" smtClean="0">
              <a:solidFill>
                <a:srgbClr val="000000"/>
              </a:solidFill>
            </a:endParaRPr>
          </a:p>
        </p:txBody>
      </p:sp>
      <p:sp>
        <p:nvSpPr>
          <p:cNvPr id="3799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b="0">
                <a:solidFill>
                  <a:schemeClr val="tx1"/>
                </a:solidFill>
              </a:defRPr>
            </a:lvl1pPr>
          </a:lstStyle>
          <a:p>
            <a:pPr fontAlgn="base">
              <a:spcBef>
                <a:spcPct val="0"/>
              </a:spcBef>
              <a:spcAft>
                <a:spcPct val="0"/>
              </a:spcAft>
            </a:pPr>
            <a:endParaRPr lang="en-US" sz="1400" smtClean="0">
              <a:solidFill>
                <a:srgbClr val="000000"/>
              </a:solidFill>
            </a:endParaRPr>
          </a:p>
        </p:txBody>
      </p:sp>
      <p:sp>
        <p:nvSpPr>
          <p:cNvPr id="3799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b="0">
                <a:solidFill>
                  <a:schemeClr val="tx1"/>
                </a:solidFill>
              </a:defRPr>
            </a:lvl1pPr>
          </a:lstStyle>
          <a:p>
            <a:pPr fontAlgn="base">
              <a:spcBef>
                <a:spcPct val="0"/>
              </a:spcBef>
              <a:spcAft>
                <a:spcPct val="0"/>
              </a:spcAft>
            </a:pPr>
            <a:fld id="{5A159F77-A812-47B0-9906-FC8B134E57CB}" type="slidenum">
              <a:rPr lang="en-US" sz="1400" smtClean="0">
                <a:solidFill>
                  <a:srgbClr val="000000"/>
                </a:solidFill>
              </a:rPr>
              <a:pPr fontAlgn="base">
                <a:spcBef>
                  <a:spcPct val="0"/>
                </a:spcBef>
                <a:spcAft>
                  <a:spcPct val="0"/>
                </a:spcAft>
              </a:pPr>
              <a:t>‹N›</a:t>
            </a:fld>
            <a:endParaRPr lang="en-US" sz="1400" smtClean="0">
              <a:solidFill>
                <a:srgbClr val="000000"/>
              </a:solidFill>
            </a:endParaRPr>
          </a:p>
        </p:txBody>
      </p:sp>
    </p:spTree>
    <p:extLst>
      <p:ext uri="{BB962C8B-B14F-4D97-AF65-F5344CB8AC3E}">
        <p14:creationId xmlns:p14="http://schemas.microsoft.com/office/powerpoint/2010/main" val="124255313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5ED9C-514A-41B3-86F1-67104F4AD482}"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D23F0-2D97-4635-A152-3604231FA3B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9210252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it-IT">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it-IT">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DAD1FDB4-46FE-4EA0-BEE6-0548493668BC}" type="slidenum">
              <a:rPr lang="it-IT">
                <a:solidFill>
                  <a:srgbClr val="FFFFFF"/>
                </a:solidFill>
              </a:rPr>
              <a:pPr eaLnBrk="0" fontAlgn="base" hangingPunct="0">
                <a:spcBef>
                  <a:spcPct val="0"/>
                </a:spcBef>
                <a:spcAft>
                  <a:spcPct val="0"/>
                </a:spcAft>
                <a:defRPr/>
              </a:pPr>
              <a:t>‹N›</a:t>
            </a:fld>
            <a:endParaRPr lang="it-IT">
              <a:solidFill>
                <a:srgbClr val="FFFFFF"/>
              </a:solidFill>
            </a:endParaRPr>
          </a:p>
        </p:txBody>
      </p:sp>
    </p:spTree>
    <p:extLst>
      <p:ext uri="{BB962C8B-B14F-4D97-AF65-F5344CB8AC3E}">
        <p14:creationId xmlns:p14="http://schemas.microsoft.com/office/powerpoint/2010/main" val="1362360093"/>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758D9D-FB43-4ACE-A184-96961761E0B4}" type="slidenum">
              <a:rPr lang="en-US" smtClean="0">
                <a:solidFill>
                  <a:srgbClr val="000000"/>
                </a:solidFill>
              </a:rPr>
              <a:pPr fontAlgn="base">
                <a:spcBef>
                  <a:spcPct val="0"/>
                </a:spcBef>
                <a:spcAft>
                  <a:spcPct val="0"/>
                </a:spcAft>
              </a:pPr>
              <a:t>‹N›</a:t>
            </a:fld>
            <a:endParaRPr lang="en-US" smtClean="0">
              <a:solidFill>
                <a:srgbClr val="000000"/>
              </a:solidFill>
            </a:endParaRPr>
          </a:p>
        </p:txBody>
      </p:sp>
    </p:spTree>
    <p:extLst>
      <p:ext uri="{BB962C8B-B14F-4D97-AF65-F5344CB8AC3E}">
        <p14:creationId xmlns:p14="http://schemas.microsoft.com/office/powerpoint/2010/main" val="405300028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2.xml"/></Relationships>
</file>

<file path=ppt/slides/_rels/slide102.xml.rels><?xml version="1.0" encoding="UTF-8" standalone="yes"?>
<Relationships xmlns="http://schemas.openxmlformats.org/package/2006/relationships"><Relationship Id="rId2" Type="http://schemas.openxmlformats.org/officeDocument/2006/relationships/hyperlink" Target="http://www.cdc.gov/drugresistance/healthcare/default.htm" TargetMode="External"/><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0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102.x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unipg.it/" TargetMode="External"/><Relationship Id="rId1" Type="http://schemas.openxmlformats.org/officeDocument/2006/relationships/slideLayout" Target="../slideLayouts/slideLayout17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31.x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57.xml"/><Relationship Id="rId4" Type="http://schemas.openxmlformats.org/officeDocument/2006/relationships/image" Target="../media/image31.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clsi.org/" TargetMode="External"/><Relationship Id="rId1" Type="http://schemas.openxmlformats.org/officeDocument/2006/relationships/slideLayout" Target="../slideLayouts/slideLayout10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ncbi.nlm.nih.gov/pubmed/16651068?ordinalpos=19&amp;itool=EntrezSystem2.PEntrez.Pubmed.Pubmed_ResultsPanel.Pubmed_DefaultReportPanel.Pubmed_RVDocSum" TargetMode="External"/><Relationship Id="rId1" Type="http://schemas.openxmlformats.org/officeDocument/2006/relationships/slideLayout" Target="../slideLayouts/slideLayout173.xml"/></Relationships>
</file>

<file path=ppt/slides/_rels/slide3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102.xml"/><Relationship Id="rId5" Type="http://schemas.openxmlformats.org/officeDocument/2006/relationships/image" Target="../media/image36.png"/><Relationship Id="rId4" Type="http://schemas.openxmlformats.org/officeDocument/2006/relationships/image" Target="../media/image35.wmf"/></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95.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206.xml"/><Relationship Id="rId1" Type="http://schemas.openxmlformats.org/officeDocument/2006/relationships/vmlDrawing" Target="../drawings/vmlDrawing2.vml"/><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217.xml"/><Relationship Id="rId1" Type="http://schemas.openxmlformats.org/officeDocument/2006/relationships/vmlDrawing" Target="../drawings/vmlDrawing3.vml"/><Relationship Id="rId4" Type="http://schemas.openxmlformats.org/officeDocument/2006/relationships/image" Target="../media/image40.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239.xml"/><Relationship Id="rId1" Type="http://schemas.openxmlformats.org/officeDocument/2006/relationships/vmlDrawing" Target="../drawings/vmlDrawing4.vml"/><Relationship Id="rId4" Type="http://schemas.openxmlformats.org/officeDocument/2006/relationships/image" Target="../media/image41.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Microsoft_Excel_97-2003_Worksheet5.xls"/><Relationship Id="rId2" Type="http://schemas.openxmlformats.org/officeDocument/2006/relationships/slideLayout" Target="../slideLayouts/slideLayout228.xml"/><Relationship Id="rId1" Type="http://schemas.openxmlformats.org/officeDocument/2006/relationships/vmlDrawing" Target="../drawings/vmlDrawing5.vml"/><Relationship Id="rId4" Type="http://schemas.openxmlformats.org/officeDocument/2006/relationships/image" Target="../media/image4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clsi.org/" TargetMode="External"/><Relationship Id="rId1" Type="http://schemas.openxmlformats.org/officeDocument/2006/relationships/slideLayout" Target="../slideLayouts/slideLayout102.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5.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5.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8.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1.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7.xml"/><Relationship Id="rId5" Type="http://schemas.openxmlformats.org/officeDocument/2006/relationships/image" Target="../media/image61.png"/><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2.xml"/><Relationship Id="rId5" Type="http://schemas.openxmlformats.org/officeDocument/2006/relationships/image" Target="../media/image70.png"/><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2.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6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29" t="11088" r="8706" b="4629"/>
          <a:stretch/>
        </p:blipFill>
        <p:spPr bwMode="auto">
          <a:xfrm>
            <a:off x="122588" y="1052736"/>
            <a:ext cx="8841900" cy="489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691680" y="188640"/>
            <a:ext cx="5722207" cy="584775"/>
          </a:xfrm>
          <a:prstGeom prst="rect">
            <a:avLst/>
          </a:prstGeom>
          <a:noFill/>
        </p:spPr>
        <p:txBody>
          <a:bodyPr wrap="none" rtlCol="0">
            <a:spAutoFit/>
          </a:bodyPr>
          <a:lstStyle/>
          <a:p>
            <a:r>
              <a:rPr lang="en-US" sz="3200" b="1" dirty="0" smtClean="0">
                <a:solidFill>
                  <a:srgbClr val="FF0000"/>
                </a:solidFill>
                <a:latin typeface="Arial" panose="020B0604020202020204" pitchFamily="34" charset="0"/>
                <a:cs typeface="Arial" panose="020B0604020202020204" pitchFamily="34" charset="0"/>
              </a:rPr>
              <a:t>Hospital Acquired Infections</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ttangolo 4"/>
          <p:cNvSpPr/>
          <p:nvPr/>
        </p:nvSpPr>
        <p:spPr>
          <a:xfrm>
            <a:off x="2267744" y="6381328"/>
            <a:ext cx="4581062" cy="369332"/>
          </a:xfrm>
          <a:prstGeom prst="rect">
            <a:avLst/>
          </a:prstGeom>
          <a:solidFill>
            <a:srgbClr val="FFFF00"/>
          </a:solidFill>
        </p:spPr>
        <p:txBody>
          <a:bodyPr wrap="none">
            <a:spAutoFit/>
          </a:bodyPr>
          <a:lstStyle/>
          <a:p>
            <a:r>
              <a:rPr lang="en-US" b="1" dirty="0" smtClean="0">
                <a:solidFill>
                  <a:prstClr val="black"/>
                </a:solidFill>
              </a:rPr>
              <a:t>https://www.cdc.gov/hai/infectiontypes.html</a:t>
            </a:r>
            <a:endParaRPr lang="en-US" b="1" dirty="0">
              <a:solidFill>
                <a:prstClr val="black"/>
              </a:solidFill>
            </a:endParaRPr>
          </a:p>
        </p:txBody>
      </p:sp>
    </p:spTree>
    <p:extLst>
      <p:ext uri="{BB962C8B-B14F-4D97-AF65-F5344CB8AC3E}">
        <p14:creationId xmlns:p14="http://schemas.microsoft.com/office/powerpoint/2010/main" val="1515456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19872" y="1196752"/>
            <a:ext cx="3999813" cy="4832092"/>
          </a:xfrm>
          <a:prstGeom prst="rect">
            <a:avLst/>
          </a:prstGeom>
          <a:noFill/>
        </p:spPr>
        <p:txBody>
          <a:bodyPr wrap="none" rtlCol="0">
            <a:spAutoFit/>
          </a:bodyPr>
          <a:lstStyle/>
          <a:p>
            <a:r>
              <a:rPr lang="en-US" sz="2200" i="1" dirty="0" smtClean="0">
                <a:solidFill>
                  <a:srgbClr val="FF0000"/>
                </a:solidFill>
                <a:latin typeface="Arial" pitchFamily="34" charset="0"/>
                <a:cs typeface="Arial" pitchFamily="34" charset="0"/>
              </a:rPr>
              <a:t>Staphylococcus </a:t>
            </a:r>
            <a:r>
              <a:rPr lang="en-US" sz="2200" i="1" dirty="0" err="1" smtClean="0">
                <a:solidFill>
                  <a:srgbClr val="FF0000"/>
                </a:solidFill>
                <a:latin typeface="Arial" pitchFamily="34" charset="0"/>
                <a:cs typeface="Arial" pitchFamily="34" charset="0"/>
              </a:rPr>
              <a:t>aureus</a:t>
            </a:r>
            <a:endParaRPr lang="en-US" sz="2200" i="1" dirty="0" smtClean="0">
              <a:solidFill>
                <a:srgbClr val="FF0000"/>
              </a:solidFill>
              <a:latin typeface="Arial" pitchFamily="34" charset="0"/>
              <a:cs typeface="Arial" pitchFamily="34" charset="0"/>
            </a:endParaRPr>
          </a:p>
          <a:p>
            <a:r>
              <a:rPr lang="en-US" sz="2200" i="1" dirty="0" smtClean="0">
                <a:solidFill>
                  <a:prstClr val="black"/>
                </a:solidFill>
                <a:latin typeface="Arial" pitchFamily="34" charset="0"/>
                <a:cs typeface="Arial" pitchFamily="34" charset="0"/>
              </a:rPr>
              <a:t>Enterococcus </a:t>
            </a:r>
            <a:r>
              <a:rPr lang="en-US" sz="2200" i="1" dirty="0" err="1" smtClean="0">
                <a:solidFill>
                  <a:prstClr val="black"/>
                </a:solidFill>
                <a:latin typeface="Arial" pitchFamily="34" charset="0"/>
                <a:cs typeface="Arial" pitchFamily="34" charset="0"/>
              </a:rPr>
              <a:t>faecalis</a:t>
            </a:r>
            <a:endParaRPr lang="en-US" sz="2200" i="1" dirty="0" smtClean="0">
              <a:solidFill>
                <a:prstClr val="black"/>
              </a:solidFill>
              <a:latin typeface="Arial" pitchFamily="34" charset="0"/>
              <a:cs typeface="Arial" pitchFamily="34" charset="0"/>
            </a:endParaRPr>
          </a:p>
          <a:p>
            <a:r>
              <a:rPr lang="en-US" sz="2200" i="1" dirty="0" smtClean="0">
                <a:solidFill>
                  <a:prstClr val="black"/>
                </a:solidFill>
                <a:latin typeface="Arial" pitchFamily="34" charset="0"/>
                <a:cs typeface="Arial" pitchFamily="34" charset="0"/>
              </a:rPr>
              <a:t>Enterococcus </a:t>
            </a:r>
            <a:r>
              <a:rPr lang="en-US" sz="2200" i="1" dirty="0" err="1" smtClean="0">
                <a:solidFill>
                  <a:prstClr val="black"/>
                </a:solidFill>
                <a:latin typeface="Arial" pitchFamily="34" charset="0"/>
                <a:cs typeface="Arial" pitchFamily="34" charset="0"/>
              </a:rPr>
              <a:t>faecium</a:t>
            </a:r>
            <a:endParaRPr lang="en-US" sz="2200" i="1" dirty="0" smtClean="0">
              <a:solidFill>
                <a:prstClr val="black"/>
              </a:solidFill>
              <a:latin typeface="Arial" pitchFamily="34" charset="0"/>
              <a:cs typeface="Arial" pitchFamily="34" charset="0"/>
            </a:endParaRPr>
          </a:p>
          <a:p>
            <a:endParaRPr lang="en-US" sz="2200" i="1" dirty="0" smtClean="0">
              <a:solidFill>
                <a:prstClr val="black"/>
              </a:solidFill>
              <a:latin typeface="Arial" pitchFamily="34" charset="0"/>
              <a:cs typeface="Arial" pitchFamily="34" charset="0"/>
            </a:endParaRPr>
          </a:p>
          <a:p>
            <a:endParaRPr lang="en-US" sz="2200" i="1" dirty="0" smtClean="0">
              <a:solidFill>
                <a:prstClr val="black"/>
              </a:solidFill>
              <a:latin typeface="Arial" pitchFamily="34" charset="0"/>
              <a:cs typeface="Arial" pitchFamily="34" charset="0"/>
            </a:endParaRPr>
          </a:p>
          <a:p>
            <a:r>
              <a:rPr lang="en-US" sz="2200" i="1" dirty="0" err="1">
                <a:solidFill>
                  <a:srgbClr val="FF0000"/>
                </a:solidFill>
                <a:latin typeface="Arial" pitchFamily="34" charset="0"/>
                <a:cs typeface="Arial" pitchFamily="34" charset="0"/>
              </a:rPr>
              <a:t>Enterobacteriaceae</a:t>
            </a:r>
            <a:endParaRPr lang="en-US" sz="2200" i="1" dirty="0" smtClean="0">
              <a:solidFill>
                <a:srgbClr val="FF0000"/>
              </a:solidFill>
              <a:latin typeface="Arial" pitchFamily="34" charset="0"/>
              <a:cs typeface="Arial" pitchFamily="34" charset="0"/>
            </a:endParaRPr>
          </a:p>
          <a:p>
            <a:r>
              <a:rPr lang="en-US" sz="2200" i="1" dirty="0" smtClean="0">
                <a:solidFill>
                  <a:prstClr val="black"/>
                </a:solidFill>
                <a:latin typeface="Arial" pitchFamily="34" charset="0"/>
                <a:cs typeface="Arial" pitchFamily="34" charset="0"/>
              </a:rPr>
              <a:t>Pseudomonas </a:t>
            </a:r>
            <a:r>
              <a:rPr lang="en-US" sz="2200" i="1" dirty="0" err="1" smtClean="0">
                <a:solidFill>
                  <a:prstClr val="black"/>
                </a:solidFill>
                <a:latin typeface="Arial" pitchFamily="34" charset="0"/>
                <a:cs typeface="Arial" pitchFamily="34" charset="0"/>
              </a:rPr>
              <a:t>aeruginosa</a:t>
            </a:r>
            <a:endParaRPr lang="en-US" sz="2200" i="1" dirty="0" smtClean="0">
              <a:solidFill>
                <a:prstClr val="black"/>
              </a:solidFill>
              <a:latin typeface="Arial" pitchFamily="34" charset="0"/>
              <a:cs typeface="Arial" pitchFamily="34" charset="0"/>
            </a:endParaRPr>
          </a:p>
          <a:p>
            <a:r>
              <a:rPr lang="en-US" sz="2200" i="1" dirty="0" err="1" smtClean="0">
                <a:solidFill>
                  <a:prstClr val="black"/>
                </a:solidFill>
                <a:latin typeface="Arial" pitchFamily="34" charset="0"/>
                <a:cs typeface="Arial" pitchFamily="34" charset="0"/>
              </a:rPr>
              <a:t>Acinetobacter</a:t>
            </a:r>
            <a:r>
              <a:rPr lang="en-US" sz="2200" i="1" dirty="0" smtClean="0">
                <a:solidFill>
                  <a:prstClr val="black"/>
                </a:solidFill>
                <a:latin typeface="Arial" pitchFamily="34" charset="0"/>
                <a:cs typeface="Arial" pitchFamily="34" charset="0"/>
              </a:rPr>
              <a:t> </a:t>
            </a:r>
            <a:r>
              <a:rPr lang="en-US" sz="2200" i="1" dirty="0" err="1" smtClean="0">
                <a:solidFill>
                  <a:prstClr val="black"/>
                </a:solidFill>
                <a:latin typeface="Arial" pitchFamily="34" charset="0"/>
                <a:cs typeface="Arial" pitchFamily="34" charset="0"/>
              </a:rPr>
              <a:t>baumannii</a:t>
            </a:r>
            <a:endParaRPr lang="en-US" sz="2200" i="1" dirty="0" smtClean="0">
              <a:solidFill>
                <a:prstClr val="black"/>
              </a:solidFill>
              <a:latin typeface="Arial" pitchFamily="34" charset="0"/>
              <a:cs typeface="Arial" pitchFamily="34" charset="0"/>
            </a:endParaRPr>
          </a:p>
          <a:p>
            <a:pPr fontAlgn="base">
              <a:spcBef>
                <a:spcPct val="0"/>
              </a:spcBef>
              <a:spcAft>
                <a:spcPct val="0"/>
              </a:spcAft>
            </a:pPr>
            <a:r>
              <a:rPr lang="en-US" sz="2200" i="1" dirty="0" err="1">
                <a:solidFill>
                  <a:srgbClr val="444547"/>
                </a:solidFill>
                <a:latin typeface="Arial" pitchFamily="34" charset="0"/>
                <a:cs typeface="Arial" pitchFamily="34" charset="0"/>
              </a:rPr>
              <a:t>Stenotrophomonas</a:t>
            </a:r>
            <a:r>
              <a:rPr lang="en-US" sz="2200" i="1" dirty="0">
                <a:solidFill>
                  <a:srgbClr val="444547"/>
                </a:solidFill>
                <a:latin typeface="Arial" pitchFamily="34" charset="0"/>
                <a:cs typeface="Arial" pitchFamily="34" charset="0"/>
              </a:rPr>
              <a:t> </a:t>
            </a:r>
            <a:r>
              <a:rPr lang="en-US" sz="2200" i="1" dirty="0" err="1">
                <a:solidFill>
                  <a:srgbClr val="444547"/>
                </a:solidFill>
                <a:latin typeface="Arial" pitchFamily="34" charset="0"/>
                <a:cs typeface="Arial" pitchFamily="34" charset="0"/>
              </a:rPr>
              <a:t>maltophilia</a:t>
            </a:r>
            <a:endParaRPr lang="en-US" sz="2200" i="1" dirty="0">
              <a:solidFill>
                <a:srgbClr val="444547"/>
              </a:solidFill>
              <a:latin typeface="Arial" pitchFamily="34" charset="0"/>
              <a:cs typeface="Arial" pitchFamily="34" charset="0"/>
            </a:endParaRPr>
          </a:p>
          <a:p>
            <a:pPr fontAlgn="base">
              <a:spcBef>
                <a:spcPct val="0"/>
              </a:spcBef>
              <a:spcAft>
                <a:spcPct val="0"/>
              </a:spcAft>
            </a:pPr>
            <a:r>
              <a:rPr lang="en-US" sz="2200" i="1" dirty="0" err="1">
                <a:solidFill>
                  <a:srgbClr val="444547"/>
                </a:solidFill>
                <a:latin typeface="Arial" pitchFamily="34" charset="0"/>
                <a:cs typeface="Arial" pitchFamily="34" charset="0"/>
              </a:rPr>
              <a:t>Burkolderia</a:t>
            </a:r>
            <a:r>
              <a:rPr lang="en-US" sz="2200" i="1" dirty="0">
                <a:solidFill>
                  <a:srgbClr val="444547"/>
                </a:solidFill>
                <a:latin typeface="Arial" pitchFamily="34" charset="0"/>
                <a:cs typeface="Arial" pitchFamily="34" charset="0"/>
              </a:rPr>
              <a:t> </a:t>
            </a:r>
            <a:r>
              <a:rPr lang="en-US" sz="2200" i="1" dirty="0" err="1" smtClean="0">
                <a:solidFill>
                  <a:srgbClr val="444547"/>
                </a:solidFill>
                <a:latin typeface="Arial" pitchFamily="34" charset="0"/>
                <a:cs typeface="Arial" pitchFamily="34" charset="0"/>
              </a:rPr>
              <a:t>cepacia</a:t>
            </a:r>
            <a:endParaRPr lang="en-US" sz="2200" i="1" dirty="0" smtClean="0">
              <a:solidFill>
                <a:srgbClr val="444547"/>
              </a:solidFill>
              <a:latin typeface="Arial" pitchFamily="34" charset="0"/>
              <a:cs typeface="Arial" pitchFamily="34" charset="0"/>
            </a:endParaRPr>
          </a:p>
          <a:p>
            <a:pPr fontAlgn="base">
              <a:spcBef>
                <a:spcPct val="0"/>
              </a:spcBef>
              <a:spcAft>
                <a:spcPct val="0"/>
              </a:spcAft>
            </a:pPr>
            <a:endParaRPr lang="en-US" sz="2200" i="1" dirty="0" smtClean="0">
              <a:solidFill>
                <a:srgbClr val="444547"/>
              </a:solidFill>
              <a:latin typeface="Arial" pitchFamily="34" charset="0"/>
              <a:cs typeface="Arial" pitchFamily="34" charset="0"/>
            </a:endParaRPr>
          </a:p>
          <a:p>
            <a:pPr fontAlgn="base">
              <a:spcBef>
                <a:spcPct val="0"/>
              </a:spcBef>
              <a:spcAft>
                <a:spcPct val="0"/>
              </a:spcAft>
            </a:pPr>
            <a:endParaRPr lang="en-US" sz="2200" i="1" dirty="0">
              <a:solidFill>
                <a:srgbClr val="444547"/>
              </a:solidFill>
              <a:latin typeface="Arial" pitchFamily="34" charset="0"/>
              <a:cs typeface="Arial" pitchFamily="34" charset="0"/>
            </a:endParaRPr>
          </a:p>
          <a:p>
            <a:pPr fontAlgn="base">
              <a:spcBef>
                <a:spcPct val="0"/>
              </a:spcBef>
              <a:spcAft>
                <a:spcPct val="0"/>
              </a:spcAft>
            </a:pPr>
            <a:endParaRPr lang="en-US" sz="2200" i="1" dirty="0" smtClean="0">
              <a:solidFill>
                <a:srgbClr val="444547"/>
              </a:solidFill>
              <a:latin typeface="Arial" pitchFamily="34" charset="0"/>
              <a:cs typeface="Arial" pitchFamily="34" charset="0"/>
            </a:endParaRPr>
          </a:p>
          <a:p>
            <a:pPr fontAlgn="base">
              <a:spcBef>
                <a:spcPct val="0"/>
              </a:spcBef>
              <a:spcAft>
                <a:spcPct val="0"/>
              </a:spcAft>
            </a:pPr>
            <a:r>
              <a:rPr lang="en-US" sz="2200" i="1" dirty="0" smtClean="0">
                <a:solidFill>
                  <a:srgbClr val="444547"/>
                </a:solidFill>
                <a:latin typeface="Arial" pitchFamily="34" charset="0"/>
                <a:cs typeface="Arial" pitchFamily="34" charset="0"/>
              </a:rPr>
              <a:t>Mycobacterium tuberculosis</a:t>
            </a:r>
            <a:endParaRPr lang="en-US" sz="2200" i="1" dirty="0">
              <a:solidFill>
                <a:prstClr val="black"/>
              </a:solidFill>
              <a:latin typeface="Arial" pitchFamily="34" charset="0"/>
              <a:cs typeface="Arial" pitchFamily="34" charset="0"/>
            </a:endParaRPr>
          </a:p>
        </p:txBody>
      </p:sp>
      <p:sp>
        <p:nvSpPr>
          <p:cNvPr id="3" name="Rettangolo 2"/>
          <p:cNvSpPr/>
          <p:nvPr/>
        </p:nvSpPr>
        <p:spPr>
          <a:xfrm>
            <a:off x="3059832" y="1196752"/>
            <a:ext cx="5904656" cy="121453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white"/>
              </a:solidFill>
            </a:endParaRPr>
          </a:p>
        </p:txBody>
      </p:sp>
      <p:sp>
        <p:nvSpPr>
          <p:cNvPr id="5" name="Rettangolo 4"/>
          <p:cNvSpPr/>
          <p:nvPr/>
        </p:nvSpPr>
        <p:spPr>
          <a:xfrm>
            <a:off x="3059832" y="2862539"/>
            <a:ext cx="5904656" cy="18626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white"/>
              </a:solidFill>
            </a:endParaRPr>
          </a:p>
        </p:txBody>
      </p:sp>
      <p:sp>
        <p:nvSpPr>
          <p:cNvPr id="4" name="CasellaDiTesto 3"/>
          <p:cNvSpPr txBox="1"/>
          <p:nvPr/>
        </p:nvSpPr>
        <p:spPr>
          <a:xfrm>
            <a:off x="333820" y="1628800"/>
            <a:ext cx="2149948" cy="461665"/>
          </a:xfrm>
          <a:prstGeom prst="rect">
            <a:avLst/>
          </a:prstGeom>
          <a:noFill/>
        </p:spPr>
        <p:txBody>
          <a:bodyPr wrap="none" rtlCol="0">
            <a:spAutoFit/>
          </a:bodyPr>
          <a:lstStyle/>
          <a:p>
            <a:r>
              <a:rPr lang="en-US" sz="2400" b="1" dirty="0" smtClean="0">
                <a:solidFill>
                  <a:srgbClr val="002060"/>
                </a:solidFill>
                <a:latin typeface="Arial" pitchFamily="34" charset="0"/>
                <a:cs typeface="Arial" pitchFamily="34" charset="0"/>
              </a:rPr>
              <a:t>Gram </a:t>
            </a:r>
            <a:r>
              <a:rPr lang="en-US" sz="2400" b="1" dirty="0" err="1" smtClean="0">
                <a:solidFill>
                  <a:srgbClr val="002060"/>
                </a:solidFill>
                <a:latin typeface="Arial" pitchFamily="34" charset="0"/>
                <a:cs typeface="Arial" pitchFamily="34" charset="0"/>
              </a:rPr>
              <a:t>positivi</a:t>
            </a:r>
            <a:endParaRPr lang="en-US" sz="2400" b="1" dirty="0">
              <a:solidFill>
                <a:srgbClr val="002060"/>
              </a:solidFill>
              <a:latin typeface="Arial" pitchFamily="34" charset="0"/>
              <a:cs typeface="Arial" pitchFamily="34" charset="0"/>
            </a:endParaRPr>
          </a:p>
        </p:txBody>
      </p:sp>
      <p:sp>
        <p:nvSpPr>
          <p:cNvPr id="7" name="CasellaDiTesto 6"/>
          <p:cNvSpPr txBox="1"/>
          <p:nvPr/>
        </p:nvSpPr>
        <p:spPr>
          <a:xfrm>
            <a:off x="323528" y="3471391"/>
            <a:ext cx="2236510"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Gram </a:t>
            </a:r>
            <a:r>
              <a:rPr lang="en-US" sz="2400" b="1" dirty="0" err="1" smtClean="0">
                <a:solidFill>
                  <a:srgbClr val="FF0000"/>
                </a:solidFill>
                <a:latin typeface="Arial" pitchFamily="34" charset="0"/>
                <a:cs typeface="Arial" pitchFamily="34" charset="0"/>
              </a:rPr>
              <a:t>negativi</a:t>
            </a:r>
            <a:endParaRPr lang="en-US" sz="2400" b="1" dirty="0">
              <a:solidFill>
                <a:srgbClr val="FF0000"/>
              </a:solidFill>
              <a:latin typeface="Arial" pitchFamily="34" charset="0"/>
              <a:cs typeface="Arial" pitchFamily="34" charset="0"/>
            </a:endParaRPr>
          </a:p>
        </p:txBody>
      </p:sp>
      <p:sp>
        <p:nvSpPr>
          <p:cNvPr id="8" name="Rettangolo 7"/>
          <p:cNvSpPr/>
          <p:nvPr/>
        </p:nvSpPr>
        <p:spPr>
          <a:xfrm>
            <a:off x="3059832" y="5559623"/>
            <a:ext cx="5904656" cy="389657"/>
          </a:xfrm>
          <a:prstGeom prst="rect">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white"/>
              </a:solidFill>
            </a:endParaRPr>
          </a:p>
        </p:txBody>
      </p:sp>
      <p:sp>
        <p:nvSpPr>
          <p:cNvPr id="9" name="CasellaDiTesto 8"/>
          <p:cNvSpPr txBox="1"/>
          <p:nvPr/>
        </p:nvSpPr>
        <p:spPr>
          <a:xfrm>
            <a:off x="323528" y="5559623"/>
            <a:ext cx="1075936" cy="461665"/>
          </a:xfrm>
          <a:prstGeom prst="rect">
            <a:avLst/>
          </a:prstGeom>
          <a:noFill/>
        </p:spPr>
        <p:txBody>
          <a:bodyPr wrap="none" rtlCol="0">
            <a:spAutoFit/>
          </a:bodyPr>
          <a:lstStyle/>
          <a:p>
            <a:r>
              <a:rPr lang="en-US" sz="2400" b="1" dirty="0" smtClean="0">
                <a:solidFill>
                  <a:srgbClr val="D60093"/>
                </a:solidFill>
                <a:latin typeface="Arial" pitchFamily="34" charset="0"/>
                <a:cs typeface="Arial" pitchFamily="34" charset="0"/>
              </a:rPr>
              <a:t>BAAR</a:t>
            </a:r>
            <a:endParaRPr lang="en-US" sz="2400" b="1" dirty="0">
              <a:solidFill>
                <a:srgbClr val="D60093"/>
              </a:solidFill>
              <a:latin typeface="Arial" pitchFamily="34" charset="0"/>
              <a:cs typeface="Arial" pitchFamily="34" charset="0"/>
            </a:endParaRPr>
          </a:p>
        </p:txBody>
      </p:sp>
    </p:spTree>
    <p:extLst>
      <p:ext uri="{BB962C8B-B14F-4D97-AF65-F5344CB8AC3E}">
        <p14:creationId xmlns:p14="http://schemas.microsoft.com/office/powerpoint/2010/main" val="41216835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Text Box 4"/>
          <p:cNvSpPr txBox="1">
            <a:spLocks noChangeArrowheads="1"/>
          </p:cNvSpPr>
          <p:nvPr/>
        </p:nvSpPr>
        <p:spPr bwMode="auto">
          <a:xfrm>
            <a:off x="3132138" y="379413"/>
            <a:ext cx="2865437" cy="52863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smtClean="0">
                <a:solidFill>
                  <a:srgbClr val="000000"/>
                </a:solidFill>
              </a:rPr>
              <a:t>Cosa provoca ?</a:t>
            </a:r>
          </a:p>
        </p:txBody>
      </p:sp>
      <p:sp>
        <p:nvSpPr>
          <p:cNvPr id="283653" name="Text Box 5"/>
          <p:cNvSpPr txBox="1">
            <a:spLocks noChangeArrowheads="1"/>
          </p:cNvSpPr>
          <p:nvPr/>
        </p:nvSpPr>
        <p:spPr bwMode="auto">
          <a:xfrm>
            <a:off x="827088" y="1533525"/>
            <a:ext cx="5313362"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150000"/>
              </a:lnSpc>
              <a:spcBef>
                <a:spcPct val="0"/>
              </a:spcBef>
              <a:spcAft>
                <a:spcPct val="0"/>
              </a:spcAft>
              <a:buClr>
                <a:srgbClr val="333399"/>
              </a:buClr>
              <a:buFont typeface="Wingdings" pitchFamily="2" charset="2"/>
              <a:buChar char="ü"/>
            </a:pPr>
            <a:r>
              <a:rPr lang="en-US" sz="2800" smtClean="0">
                <a:solidFill>
                  <a:srgbClr val="000000"/>
                </a:solidFill>
              </a:rPr>
              <a:t>Polmoniti</a:t>
            </a:r>
          </a:p>
          <a:p>
            <a:pPr fontAlgn="base">
              <a:lnSpc>
                <a:spcPct val="150000"/>
              </a:lnSpc>
              <a:spcBef>
                <a:spcPct val="0"/>
              </a:spcBef>
              <a:spcAft>
                <a:spcPct val="0"/>
              </a:spcAft>
              <a:buClr>
                <a:srgbClr val="333399"/>
              </a:buClr>
              <a:buFont typeface="Wingdings" pitchFamily="2" charset="2"/>
              <a:buChar char="ü"/>
            </a:pPr>
            <a:r>
              <a:rPr lang="en-US" sz="2800" smtClean="0">
                <a:solidFill>
                  <a:srgbClr val="000000"/>
                </a:solidFill>
              </a:rPr>
              <a:t>Batteriemie</a:t>
            </a:r>
          </a:p>
          <a:p>
            <a:pPr fontAlgn="base">
              <a:lnSpc>
                <a:spcPct val="150000"/>
              </a:lnSpc>
              <a:spcBef>
                <a:spcPct val="0"/>
              </a:spcBef>
              <a:spcAft>
                <a:spcPct val="0"/>
              </a:spcAft>
              <a:buClr>
                <a:srgbClr val="333399"/>
              </a:buClr>
              <a:buFont typeface="Wingdings" pitchFamily="2" charset="2"/>
              <a:buChar char="ü"/>
            </a:pPr>
            <a:r>
              <a:rPr lang="en-US" sz="2800" smtClean="0">
                <a:solidFill>
                  <a:srgbClr val="000000"/>
                </a:solidFill>
              </a:rPr>
              <a:t>Endocarditi</a:t>
            </a:r>
          </a:p>
          <a:p>
            <a:pPr fontAlgn="base">
              <a:lnSpc>
                <a:spcPct val="150000"/>
              </a:lnSpc>
              <a:spcBef>
                <a:spcPct val="0"/>
              </a:spcBef>
              <a:spcAft>
                <a:spcPct val="0"/>
              </a:spcAft>
              <a:buClr>
                <a:srgbClr val="333399"/>
              </a:buClr>
              <a:buFont typeface="Wingdings" pitchFamily="2" charset="2"/>
              <a:buChar char="ü"/>
            </a:pPr>
            <a:r>
              <a:rPr lang="en-US" sz="2800" smtClean="0">
                <a:solidFill>
                  <a:srgbClr val="000000"/>
                </a:solidFill>
              </a:rPr>
              <a:t>Meningiti</a:t>
            </a:r>
          </a:p>
          <a:p>
            <a:pPr fontAlgn="base">
              <a:lnSpc>
                <a:spcPct val="150000"/>
              </a:lnSpc>
              <a:spcBef>
                <a:spcPct val="0"/>
              </a:spcBef>
              <a:spcAft>
                <a:spcPct val="0"/>
              </a:spcAft>
              <a:buClr>
                <a:srgbClr val="333399"/>
              </a:buClr>
              <a:buFont typeface="Wingdings" pitchFamily="2" charset="2"/>
              <a:buChar char="ü"/>
            </a:pPr>
            <a:r>
              <a:rPr lang="en-US" sz="2800" smtClean="0">
                <a:solidFill>
                  <a:srgbClr val="000000"/>
                </a:solidFill>
              </a:rPr>
              <a:t>IVU</a:t>
            </a:r>
          </a:p>
          <a:p>
            <a:pPr fontAlgn="base">
              <a:lnSpc>
                <a:spcPct val="150000"/>
              </a:lnSpc>
              <a:spcBef>
                <a:spcPct val="0"/>
              </a:spcBef>
              <a:spcAft>
                <a:spcPct val="0"/>
              </a:spcAft>
              <a:buClr>
                <a:srgbClr val="333399"/>
              </a:buClr>
              <a:buFont typeface="Wingdings" pitchFamily="2" charset="2"/>
              <a:buChar char="ü"/>
            </a:pPr>
            <a:r>
              <a:rPr lang="en-US" sz="2800" smtClean="0">
                <a:solidFill>
                  <a:srgbClr val="000000"/>
                </a:solidFill>
              </a:rPr>
              <a:t>Infezione di cute e tessuti molli</a:t>
            </a:r>
          </a:p>
          <a:p>
            <a:pPr fontAlgn="base">
              <a:lnSpc>
                <a:spcPct val="150000"/>
              </a:lnSpc>
              <a:spcBef>
                <a:spcPct val="0"/>
              </a:spcBef>
              <a:spcAft>
                <a:spcPct val="0"/>
              </a:spcAft>
              <a:buClr>
                <a:srgbClr val="333399"/>
              </a:buClr>
              <a:buFont typeface="Wingdings" pitchFamily="2" charset="2"/>
              <a:buChar char="ü"/>
            </a:pPr>
            <a:r>
              <a:rPr lang="en-US" sz="2800" smtClean="0">
                <a:solidFill>
                  <a:srgbClr val="000000"/>
                </a:solidFill>
              </a:rPr>
              <a:t>Peritoniti</a:t>
            </a:r>
          </a:p>
        </p:txBody>
      </p:sp>
    </p:spTree>
    <p:extLst>
      <p:ext uri="{BB962C8B-B14F-4D97-AF65-F5344CB8AC3E}">
        <p14:creationId xmlns:p14="http://schemas.microsoft.com/office/powerpoint/2010/main" val="12425052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6" name="Text Box 6"/>
          <p:cNvSpPr txBox="1">
            <a:spLocks noChangeArrowheads="1"/>
          </p:cNvSpPr>
          <p:nvPr/>
        </p:nvSpPr>
        <p:spPr bwMode="auto">
          <a:xfrm>
            <a:off x="396875" y="2309813"/>
            <a:ext cx="7375525" cy="11969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smtClean="0">
                <a:solidFill>
                  <a:srgbClr val="000000"/>
                </a:solidFill>
              </a:rPr>
              <a:t>La colonizzazione del paziente precede l’infezione</a:t>
            </a:r>
          </a:p>
          <a:p>
            <a:pPr fontAlgn="base">
              <a:spcBef>
                <a:spcPct val="0"/>
              </a:spcBef>
              <a:spcAft>
                <a:spcPct val="0"/>
              </a:spcAft>
              <a:buFont typeface="Wingdings" pitchFamily="2" charset="2"/>
              <a:buChar char="è"/>
            </a:pPr>
            <a:r>
              <a:rPr lang="en-US" sz="2400" smtClean="0">
                <a:solidFill>
                  <a:srgbClr val="000000"/>
                </a:solidFill>
                <a:sym typeface="Wingdings" pitchFamily="2" charset="2"/>
              </a:rPr>
              <a:t>bisogna impedire la colonizazione di nuovi pazienti</a:t>
            </a:r>
          </a:p>
          <a:p>
            <a:pPr fontAlgn="base">
              <a:spcBef>
                <a:spcPct val="0"/>
              </a:spcBef>
              <a:spcAft>
                <a:spcPct val="0"/>
              </a:spcAft>
              <a:buFont typeface="Wingdings" pitchFamily="2" charset="2"/>
              <a:buChar char="è"/>
            </a:pPr>
            <a:r>
              <a:rPr lang="en-US" sz="2400" smtClean="0">
                <a:solidFill>
                  <a:srgbClr val="000000"/>
                </a:solidFill>
                <a:sym typeface="Wingdings" pitchFamily="2" charset="2"/>
              </a:rPr>
              <a:t>isolamento dei pazienti colonizzati/infetti</a:t>
            </a:r>
          </a:p>
        </p:txBody>
      </p:sp>
      <p:sp>
        <p:nvSpPr>
          <p:cNvPr id="281607" name="Text Box 7"/>
          <p:cNvSpPr txBox="1">
            <a:spLocks noChangeArrowheads="1"/>
          </p:cNvSpPr>
          <p:nvPr/>
        </p:nvSpPr>
        <p:spPr bwMode="auto">
          <a:xfrm>
            <a:off x="396875" y="1052513"/>
            <a:ext cx="8351838" cy="83185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i="1" smtClean="0">
                <a:solidFill>
                  <a:srgbClr val="000000"/>
                </a:solidFill>
              </a:rPr>
              <a:t>Acinetobacter</a:t>
            </a:r>
            <a:r>
              <a:rPr lang="en-US" sz="2400" smtClean="0">
                <a:solidFill>
                  <a:srgbClr val="000000"/>
                </a:solidFill>
              </a:rPr>
              <a:t> colonizza le mani </a:t>
            </a:r>
          </a:p>
          <a:p>
            <a:pPr fontAlgn="base">
              <a:spcBef>
                <a:spcPct val="0"/>
              </a:spcBef>
              <a:spcAft>
                <a:spcPct val="0"/>
              </a:spcAft>
            </a:pPr>
            <a:r>
              <a:rPr lang="en-US" sz="2400" smtClean="0">
                <a:solidFill>
                  <a:srgbClr val="000000"/>
                </a:solidFill>
                <a:sym typeface="Wingdings" pitchFamily="2" charset="2"/>
              </a:rPr>
              <a:t> lavaggio delle mani/guanti</a:t>
            </a:r>
          </a:p>
        </p:txBody>
      </p:sp>
      <p:sp>
        <p:nvSpPr>
          <p:cNvPr id="281608" name="Text Box 8"/>
          <p:cNvSpPr txBox="1">
            <a:spLocks noChangeArrowheads="1"/>
          </p:cNvSpPr>
          <p:nvPr/>
        </p:nvSpPr>
        <p:spPr bwMode="auto">
          <a:xfrm>
            <a:off x="396875" y="3932238"/>
            <a:ext cx="6964363" cy="83185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i="1" smtClean="0">
                <a:solidFill>
                  <a:srgbClr val="000000"/>
                </a:solidFill>
              </a:rPr>
              <a:t>Acinetobacter</a:t>
            </a:r>
            <a:r>
              <a:rPr lang="en-US" sz="2400" smtClean="0">
                <a:solidFill>
                  <a:srgbClr val="000000"/>
                </a:solidFill>
              </a:rPr>
              <a:t> contamina l’ambiente ospedaliero</a:t>
            </a:r>
          </a:p>
          <a:p>
            <a:pPr fontAlgn="base">
              <a:spcBef>
                <a:spcPct val="0"/>
              </a:spcBef>
              <a:spcAft>
                <a:spcPct val="0"/>
              </a:spcAft>
            </a:pPr>
            <a:r>
              <a:rPr lang="en-US" sz="2400" smtClean="0">
                <a:solidFill>
                  <a:srgbClr val="000000"/>
                </a:solidFill>
                <a:sym typeface="Wingdings" pitchFamily="2" charset="2"/>
              </a:rPr>
              <a:t> chiusura temporanea del reparto e disinfezione</a:t>
            </a:r>
          </a:p>
        </p:txBody>
      </p:sp>
      <p:sp>
        <p:nvSpPr>
          <p:cNvPr id="281609" name="Text Box 9"/>
          <p:cNvSpPr txBox="1">
            <a:spLocks noChangeArrowheads="1"/>
          </p:cNvSpPr>
          <p:nvPr/>
        </p:nvSpPr>
        <p:spPr bwMode="auto">
          <a:xfrm>
            <a:off x="396875" y="5189538"/>
            <a:ext cx="7920038" cy="11969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smtClean="0">
                <a:solidFill>
                  <a:srgbClr val="000000"/>
                </a:solidFill>
              </a:rPr>
              <a:t>L’uso esteso di antibiotici ad ampio spettro induce resistenza in </a:t>
            </a:r>
            <a:r>
              <a:rPr lang="en-US" sz="2400" i="1" smtClean="0">
                <a:solidFill>
                  <a:srgbClr val="000000"/>
                </a:solidFill>
              </a:rPr>
              <a:t>Acinetobacter</a:t>
            </a:r>
          </a:p>
          <a:p>
            <a:pPr fontAlgn="base">
              <a:spcBef>
                <a:spcPct val="0"/>
              </a:spcBef>
              <a:spcAft>
                <a:spcPct val="0"/>
              </a:spcAft>
            </a:pPr>
            <a:r>
              <a:rPr lang="en-US" sz="2400" smtClean="0">
                <a:solidFill>
                  <a:srgbClr val="000000"/>
                </a:solidFill>
                <a:sym typeface="Wingdings" pitchFamily="2" charset="2"/>
              </a:rPr>
              <a:t> strategie di controllo dell’uso di antibiotici</a:t>
            </a:r>
          </a:p>
        </p:txBody>
      </p:sp>
      <p:sp>
        <p:nvSpPr>
          <p:cNvPr id="281610" name="Text Box 10"/>
          <p:cNvSpPr txBox="1">
            <a:spLocks noChangeArrowheads="1"/>
          </p:cNvSpPr>
          <p:nvPr/>
        </p:nvSpPr>
        <p:spPr bwMode="auto">
          <a:xfrm>
            <a:off x="1646238" y="188913"/>
            <a:ext cx="5805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333399"/>
                </a:solidFill>
              </a:rPr>
              <a:t>Fattori favorenti la trasmissione/rimedi</a:t>
            </a:r>
          </a:p>
        </p:txBody>
      </p:sp>
      <p:pic>
        <p:nvPicPr>
          <p:cNvPr id="281614" name="Picture 14" descr="050526"/>
          <p:cNvPicPr>
            <a:picLocks noChangeAspect="1" noChangeArrowheads="1"/>
          </p:cNvPicPr>
          <p:nvPr/>
        </p:nvPicPr>
        <p:blipFill>
          <a:blip r:embed="rId2" cstate="print">
            <a:extLst>
              <a:ext uri="{28A0092B-C50C-407E-A947-70E740481C1C}">
                <a14:useLocalDpi xmlns:a14="http://schemas.microsoft.com/office/drawing/2010/main" val="0"/>
              </a:ext>
            </a:extLst>
          </a:blip>
          <a:srcRect b="10583"/>
          <a:stretch>
            <a:fillRect/>
          </a:stretch>
        </p:blipFill>
        <p:spPr bwMode="auto">
          <a:xfrm>
            <a:off x="7078663" y="620713"/>
            <a:ext cx="1309687"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304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6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6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6" grpId="0" animBg="1"/>
      <p:bldP spid="281608" grpId="0" animBg="1"/>
      <p:bldP spid="28160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8014" y="116638"/>
            <a:ext cx="9052498" cy="3293209"/>
          </a:xfrm>
          <a:prstGeom prst="rect">
            <a:avLst/>
          </a:prstGeom>
        </p:spPr>
        <p:txBody>
          <a:bodyPr wrap="square">
            <a:spAutoFit/>
          </a:bodyPr>
          <a:lstStyle/>
          <a:p>
            <a:pPr fontAlgn="base">
              <a:spcBef>
                <a:spcPct val="0"/>
              </a:spcBef>
              <a:spcAft>
                <a:spcPct val="0"/>
              </a:spcAft>
            </a:pPr>
            <a:r>
              <a:rPr lang="en-US" sz="2400" b="1" dirty="0" smtClean="0">
                <a:solidFill>
                  <a:srgbClr val="444547"/>
                </a:solidFill>
              </a:rPr>
              <a:t>La </a:t>
            </a:r>
            <a:r>
              <a:rPr lang="en-US" sz="2400" b="1" dirty="0" err="1" smtClean="0">
                <a:solidFill>
                  <a:srgbClr val="444547"/>
                </a:solidFill>
              </a:rPr>
              <a:t>prevenzione</a:t>
            </a:r>
            <a:r>
              <a:rPr lang="en-US" sz="2400" b="1" dirty="0" smtClean="0">
                <a:solidFill>
                  <a:srgbClr val="444547"/>
                </a:solidFill>
              </a:rPr>
              <a:t> </a:t>
            </a:r>
            <a:r>
              <a:rPr lang="en-US" sz="2400" b="1" dirty="0" err="1" smtClean="0">
                <a:solidFill>
                  <a:srgbClr val="444547"/>
                </a:solidFill>
              </a:rPr>
              <a:t>delle</a:t>
            </a:r>
            <a:r>
              <a:rPr lang="en-US" sz="2400" b="1" dirty="0" smtClean="0">
                <a:solidFill>
                  <a:srgbClr val="444547"/>
                </a:solidFill>
              </a:rPr>
              <a:t> infezioni da MDRO in </a:t>
            </a:r>
            <a:r>
              <a:rPr lang="en-US" sz="2400" b="1" dirty="0" err="1" smtClean="0">
                <a:solidFill>
                  <a:srgbClr val="444547"/>
                </a:solidFill>
              </a:rPr>
              <a:t>ambiente</a:t>
            </a:r>
            <a:r>
              <a:rPr lang="en-US" sz="2400" b="1" dirty="0" smtClean="0">
                <a:solidFill>
                  <a:srgbClr val="444547"/>
                </a:solidFill>
              </a:rPr>
              <a:t> </a:t>
            </a:r>
            <a:r>
              <a:rPr lang="en-US" sz="2400" b="1" dirty="0" err="1" smtClean="0">
                <a:solidFill>
                  <a:srgbClr val="444547"/>
                </a:solidFill>
              </a:rPr>
              <a:t>ospedaliero</a:t>
            </a:r>
            <a:r>
              <a:rPr lang="en-US" sz="2400" b="1" dirty="0" smtClean="0">
                <a:solidFill>
                  <a:srgbClr val="444547"/>
                </a:solidFill>
              </a:rPr>
              <a:t> </a:t>
            </a:r>
            <a:r>
              <a:rPr lang="en-US" sz="2400" b="1" dirty="0" err="1" smtClean="0">
                <a:solidFill>
                  <a:srgbClr val="444547"/>
                </a:solidFill>
              </a:rPr>
              <a:t>dipende</a:t>
            </a:r>
            <a:r>
              <a:rPr lang="en-US" sz="2400" b="1" dirty="0" smtClean="0">
                <a:solidFill>
                  <a:srgbClr val="444547"/>
                </a:solidFill>
              </a:rPr>
              <a:t> da </a:t>
            </a:r>
            <a:r>
              <a:rPr lang="en-US" sz="2400" b="1" dirty="0" err="1" smtClean="0">
                <a:solidFill>
                  <a:srgbClr val="444547"/>
                </a:solidFill>
              </a:rPr>
              <a:t>appropiate</a:t>
            </a:r>
            <a:r>
              <a:rPr lang="en-US" sz="2400" b="1" dirty="0" smtClean="0">
                <a:solidFill>
                  <a:srgbClr val="444547"/>
                </a:solidFill>
              </a:rPr>
              <a:t> </a:t>
            </a:r>
            <a:r>
              <a:rPr lang="en-US" sz="2400" b="1" dirty="0" err="1" smtClean="0">
                <a:solidFill>
                  <a:srgbClr val="444547"/>
                </a:solidFill>
              </a:rPr>
              <a:t>pratiche</a:t>
            </a:r>
            <a:r>
              <a:rPr lang="en-US" sz="2400" b="1" dirty="0" smtClean="0">
                <a:solidFill>
                  <a:srgbClr val="444547"/>
                </a:solidFill>
              </a:rPr>
              <a:t> </a:t>
            </a:r>
            <a:r>
              <a:rPr lang="en-US" sz="2400" b="1" dirty="0" err="1" smtClean="0">
                <a:solidFill>
                  <a:srgbClr val="444547"/>
                </a:solidFill>
              </a:rPr>
              <a:t>cliniche</a:t>
            </a:r>
            <a:r>
              <a:rPr lang="en-US" sz="2400" b="1" dirty="0" smtClean="0">
                <a:solidFill>
                  <a:srgbClr val="444547"/>
                </a:solidFill>
              </a:rPr>
              <a:t>:</a:t>
            </a:r>
          </a:p>
          <a:p>
            <a:pPr marL="342900" indent="-342900" fontAlgn="base">
              <a:spcBef>
                <a:spcPct val="0"/>
              </a:spcBef>
              <a:spcAft>
                <a:spcPct val="0"/>
              </a:spcAft>
              <a:buFont typeface="Arial" pitchFamily="34" charset="0"/>
              <a:buChar char="•"/>
            </a:pPr>
            <a:r>
              <a:rPr lang="en-US" sz="2400" b="1" dirty="0" err="1" smtClean="0">
                <a:solidFill>
                  <a:srgbClr val="444547"/>
                </a:solidFill>
              </a:rPr>
              <a:t>gestione</a:t>
            </a:r>
            <a:r>
              <a:rPr lang="en-US" sz="2400" b="1" dirty="0" smtClean="0">
                <a:solidFill>
                  <a:srgbClr val="444547"/>
                </a:solidFill>
              </a:rPr>
              <a:t> </a:t>
            </a:r>
            <a:r>
              <a:rPr lang="en-US" sz="2400" b="1" dirty="0" err="1" smtClean="0">
                <a:solidFill>
                  <a:srgbClr val="444547"/>
                </a:solidFill>
              </a:rPr>
              <a:t>ottimale</a:t>
            </a:r>
            <a:r>
              <a:rPr lang="en-US" sz="2400" b="1" dirty="0" smtClean="0">
                <a:solidFill>
                  <a:srgbClr val="444547"/>
                </a:solidFill>
              </a:rPr>
              <a:t> </a:t>
            </a:r>
            <a:r>
              <a:rPr lang="en-US" sz="2400" b="1" dirty="0" err="1" smtClean="0">
                <a:solidFill>
                  <a:srgbClr val="444547"/>
                </a:solidFill>
              </a:rPr>
              <a:t>dei</a:t>
            </a:r>
            <a:r>
              <a:rPr lang="en-US" sz="2400" b="1" dirty="0" smtClean="0">
                <a:solidFill>
                  <a:srgbClr val="444547"/>
                </a:solidFill>
              </a:rPr>
              <a:t> </a:t>
            </a:r>
            <a:r>
              <a:rPr lang="en-US" sz="2400" b="1" dirty="0" err="1" smtClean="0">
                <a:solidFill>
                  <a:srgbClr val="444547"/>
                </a:solidFill>
              </a:rPr>
              <a:t>cateteri</a:t>
            </a:r>
            <a:r>
              <a:rPr lang="en-US" sz="2400" b="1" dirty="0" smtClean="0">
                <a:solidFill>
                  <a:srgbClr val="444547"/>
                </a:solidFill>
              </a:rPr>
              <a:t> </a:t>
            </a:r>
            <a:r>
              <a:rPr lang="en-US" sz="2400" b="1" dirty="0" err="1" smtClean="0">
                <a:solidFill>
                  <a:srgbClr val="444547"/>
                </a:solidFill>
              </a:rPr>
              <a:t>vascolari</a:t>
            </a:r>
            <a:r>
              <a:rPr lang="en-US" sz="2400" b="1" dirty="0" smtClean="0">
                <a:solidFill>
                  <a:srgbClr val="444547"/>
                </a:solidFill>
              </a:rPr>
              <a:t> e </a:t>
            </a:r>
            <a:r>
              <a:rPr lang="en-US" sz="2400" b="1" dirty="0" err="1" smtClean="0">
                <a:solidFill>
                  <a:srgbClr val="444547"/>
                </a:solidFill>
              </a:rPr>
              <a:t>urinari</a:t>
            </a:r>
            <a:r>
              <a:rPr lang="en-US" sz="2400" b="1" dirty="0" smtClean="0">
                <a:solidFill>
                  <a:srgbClr val="444547"/>
                </a:solidFill>
              </a:rPr>
              <a:t>, </a:t>
            </a:r>
          </a:p>
          <a:p>
            <a:pPr marL="342900" indent="-342900" fontAlgn="base">
              <a:spcBef>
                <a:spcPct val="0"/>
              </a:spcBef>
              <a:spcAft>
                <a:spcPct val="0"/>
              </a:spcAft>
              <a:buFont typeface="Arial" pitchFamily="34" charset="0"/>
              <a:buChar char="•"/>
            </a:pPr>
            <a:r>
              <a:rPr lang="en-US" sz="2400" b="1" dirty="0" err="1" smtClean="0">
                <a:solidFill>
                  <a:srgbClr val="444547"/>
                </a:solidFill>
              </a:rPr>
              <a:t>Prevenzione</a:t>
            </a:r>
            <a:r>
              <a:rPr lang="en-US" sz="2400" b="1" dirty="0" smtClean="0">
                <a:solidFill>
                  <a:srgbClr val="444547"/>
                </a:solidFill>
              </a:rPr>
              <a:t> </a:t>
            </a:r>
            <a:r>
              <a:rPr lang="en-US" sz="2400" b="1" dirty="0" err="1" smtClean="0">
                <a:solidFill>
                  <a:srgbClr val="444547"/>
                </a:solidFill>
              </a:rPr>
              <a:t>delle</a:t>
            </a:r>
            <a:r>
              <a:rPr lang="en-US" sz="2400" b="1" dirty="0" smtClean="0">
                <a:solidFill>
                  <a:srgbClr val="444547"/>
                </a:solidFill>
              </a:rPr>
              <a:t> infezioni </a:t>
            </a:r>
            <a:r>
              <a:rPr lang="en-US" sz="2400" b="1" dirty="0" err="1" smtClean="0">
                <a:solidFill>
                  <a:srgbClr val="444547"/>
                </a:solidFill>
              </a:rPr>
              <a:t>nei</a:t>
            </a:r>
            <a:r>
              <a:rPr lang="en-US" sz="2400" b="1" dirty="0" smtClean="0">
                <a:solidFill>
                  <a:srgbClr val="444547"/>
                </a:solidFill>
              </a:rPr>
              <a:t> </a:t>
            </a:r>
            <a:r>
              <a:rPr lang="en-US" sz="2400" b="1" dirty="0" err="1" smtClean="0">
                <a:solidFill>
                  <a:srgbClr val="444547"/>
                </a:solidFill>
              </a:rPr>
              <a:t>pazienti</a:t>
            </a:r>
            <a:r>
              <a:rPr lang="en-US" sz="2400" b="1" dirty="0" smtClean="0">
                <a:solidFill>
                  <a:srgbClr val="444547"/>
                </a:solidFill>
              </a:rPr>
              <a:t> con </a:t>
            </a:r>
            <a:r>
              <a:rPr lang="en-US" sz="2400" b="1" dirty="0" err="1" smtClean="0">
                <a:solidFill>
                  <a:srgbClr val="444547"/>
                </a:solidFill>
              </a:rPr>
              <a:t>ventilazione</a:t>
            </a:r>
            <a:r>
              <a:rPr lang="en-US" sz="2400" b="1" dirty="0" smtClean="0">
                <a:solidFill>
                  <a:srgbClr val="444547"/>
                </a:solidFill>
              </a:rPr>
              <a:t> </a:t>
            </a:r>
            <a:r>
              <a:rPr lang="en-US" sz="2400" b="1" dirty="0" err="1" smtClean="0">
                <a:solidFill>
                  <a:srgbClr val="444547"/>
                </a:solidFill>
              </a:rPr>
              <a:t>assistita</a:t>
            </a:r>
            <a:r>
              <a:rPr lang="en-US" sz="2400" b="1" dirty="0" smtClean="0">
                <a:solidFill>
                  <a:srgbClr val="444547"/>
                </a:solidFill>
              </a:rPr>
              <a:t>, </a:t>
            </a:r>
            <a:endParaRPr lang="en-US" sz="2400" b="1" dirty="0">
              <a:solidFill>
                <a:srgbClr val="444547"/>
              </a:solidFill>
            </a:endParaRPr>
          </a:p>
          <a:p>
            <a:pPr marL="342900" indent="-342900" fontAlgn="base">
              <a:spcBef>
                <a:spcPct val="0"/>
              </a:spcBef>
              <a:spcAft>
                <a:spcPct val="0"/>
              </a:spcAft>
              <a:buFont typeface="Arial" pitchFamily="34" charset="0"/>
              <a:buChar char="•"/>
            </a:pPr>
            <a:r>
              <a:rPr lang="en-US" sz="2400" b="1" dirty="0" err="1" smtClean="0">
                <a:solidFill>
                  <a:srgbClr val="444547"/>
                </a:solidFill>
              </a:rPr>
              <a:t>Diagnosi</a:t>
            </a:r>
            <a:r>
              <a:rPr lang="en-US" sz="2400" b="1" dirty="0" smtClean="0">
                <a:solidFill>
                  <a:srgbClr val="444547"/>
                </a:solidFill>
              </a:rPr>
              <a:t> </a:t>
            </a:r>
            <a:r>
              <a:rPr lang="en-US" sz="2400" b="1" dirty="0" err="1" smtClean="0">
                <a:solidFill>
                  <a:srgbClr val="444547"/>
                </a:solidFill>
              </a:rPr>
              <a:t>eziologica</a:t>
            </a:r>
            <a:r>
              <a:rPr lang="en-US" sz="2400" b="1" dirty="0" smtClean="0">
                <a:solidFill>
                  <a:srgbClr val="444547"/>
                </a:solidFill>
              </a:rPr>
              <a:t> </a:t>
            </a:r>
            <a:r>
              <a:rPr lang="en-US" sz="2400" b="1" dirty="0" err="1" smtClean="0">
                <a:solidFill>
                  <a:srgbClr val="444547"/>
                </a:solidFill>
              </a:rPr>
              <a:t>delle</a:t>
            </a:r>
            <a:r>
              <a:rPr lang="en-US" sz="2400" b="1" dirty="0" smtClean="0">
                <a:solidFill>
                  <a:srgbClr val="444547"/>
                </a:solidFill>
              </a:rPr>
              <a:t> infezioni</a:t>
            </a:r>
          </a:p>
          <a:p>
            <a:pPr marL="342900" indent="-342900" fontAlgn="base">
              <a:spcBef>
                <a:spcPct val="0"/>
              </a:spcBef>
              <a:spcAft>
                <a:spcPct val="0"/>
              </a:spcAft>
              <a:buFont typeface="Arial" pitchFamily="34" charset="0"/>
              <a:buChar char="•"/>
            </a:pPr>
            <a:r>
              <a:rPr lang="en-US" sz="2400" b="1" dirty="0" err="1" smtClean="0">
                <a:solidFill>
                  <a:srgbClr val="444547"/>
                </a:solidFill>
              </a:rPr>
              <a:t>Intelligente</a:t>
            </a:r>
            <a:r>
              <a:rPr lang="en-US" sz="2400" b="1" dirty="0" smtClean="0">
                <a:solidFill>
                  <a:srgbClr val="444547"/>
                </a:solidFill>
              </a:rPr>
              <a:t> </a:t>
            </a:r>
            <a:r>
              <a:rPr lang="en-US" sz="2400" b="1" dirty="0" err="1" smtClean="0">
                <a:solidFill>
                  <a:srgbClr val="444547"/>
                </a:solidFill>
              </a:rPr>
              <a:t>scelta</a:t>
            </a:r>
            <a:r>
              <a:rPr lang="en-US" sz="2400" b="1" dirty="0" smtClean="0">
                <a:solidFill>
                  <a:srgbClr val="444547"/>
                </a:solidFill>
              </a:rPr>
              <a:t> e </a:t>
            </a:r>
            <a:r>
              <a:rPr lang="en-US" sz="2400" b="1" dirty="0" err="1">
                <a:solidFill>
                  <a:srgbClr val="444547"/>
                </a:solidFill>
              </a:rPr>
              <a:t>u</a:t>
            </a:r>
            <a:r>
              <a:rPr lang="en-US" sz="2400" b="1" dirty="0" err="1" smtClean="0">
                <a:solidFill>
                  <a:srgbClr val="444547"/>
                </a:solidFill>
              </a:rPr>
              <a:t>tilizzo</a:t>
            </a:r>
            <a:r>
              <a:rPr lang="en-US" sz="2400" b="1" dirty="0" smtClean="0">
                <a:solidFill>
                  <a:srgbClr val="444547"/>
                </a:solidFill>
              </a:rPr>
              <a:t> </a:t>
            </a:r>
            <a:r>
              <a:rPr lang="en-US" sz="2400" b="1" dirty="0" err="1" smtClean="0">
                <a:solidFill>
                  <a:srgbClr val="444547"/>
                </a:solidFill>
              </a:rPr>
              <a:t>degli</a:t>
            </a:r>
            <a:r>
              <a:rPr lang="en-US" sz="2400" b="1" dirty="0" smtClean="0">
                <a:solidFill>
                  <a:srgbClr val="444547"/>
                </a:solidFill>
              </a:rPr>
              <a:t> </a:t>
            </a:r>
            <a:r>
              <a:rPr lang="en-US" sz="2400" b="1" dirty="0" err="1" smtClean="0">
                <a:solidFill>
                  <a:srgbClr val="444547"/>
                </a:solidFill>
              </a:rPr>
              <a:t>antibiotici</a:t>
            </a:r>
            <a:endParaRPr lang="en-US" sz="2400" b="1" dirty="0" smtClean="0">
              <a:solidFill>
                <a:srgbClr val="444547"/>
              </a:solidFill>
            </a:endParaRPr>
          </a:p>
          <a:p>
            <a:pPr fontAlgn="base">
              <a:spcBef>
                <a:spcPct val="0"/>
              </a:spcBef>
              <a:spcAft>
                <a:spcPct val="0"/>
              </a:spcAft>
            </a:pPr>
            <a:r>
              <a:rPr lang="it-IT" sz="2000" dirty="0" smtClean="0">
                <a:solidFill>
                  <a:srgbClr val="444547"/>
                </a:solidFill>
                <a:hlinkClick r:id="rId2"/>
              </a:rPr>
              <a:t>www.cdc.gov/drugresistance/healthcare/default.htm</a:t>
            </a:r>
            <a:endParaRPr lang="it-IT" sz="2000" dirty="0" smtClean="0">
              <a:solidFill>
                <a:srgbClr val="444547"/>
              </a:solidFill>
            </a:endParaRPr>
          </a:p>
          <a:p>
            <a:pPr fontAlgn="base">
              <a:spcBef>
                <a:spcPct val="0"/>
              </a:spcBef>
              <a:spcAft>
                <a:spcPct val="0"/>
              </a:spcAft>
            </a:pPr>
            <a:r>
              <a:rPr lang="it-IT" sz="2000" dirty="0" smtClean="0">
                <a:solidFill>
                  <a:srgbClr val="444547"/>
                </a:solidFill>
              </a:rPr>
              <a:t>www.cdc.gov/drugresistance/healthcare</a:t>
            </a:r>
            <a:endParaRPr lang="it-IT" sz="2000" b="1" dirty="0">
              <a:solidFill>
                <a:srgbClr val="444547"/>
              </a:solidFill>
            </a:endParaRPr>
          </a:p>
        </p:txBody>
      </p:sp>
      <p:sp>
        <p:nvSpPr>
          <p:cNvPr id="3" name="Rettangolo 2"/>
          <p:cNvSpPr/>
          <p:nvPr/>
        </p:nvSpPr>
        <p:spPr>
          <a:xfrm>
            <a:off x="155510" y="3645024"/>
            <a:ext cx="8832981" cy="3046988"/>
          </a:xfrm>
          <a:prstGeom prst="rect">
            <a:avLst/>
          </a:prstGeom>
          <a:ln w="28575">
            <a:solidFill>
              <a:srgbClr val="FF0000"/>
            </a:solidFill>
          </a:ln>
        </p:spPr>
        <p:txBody>
          <a:bodyPr wrap="square">
            <a:spAutoFit/>
          </a:bodyPr>
          <a:lstStyle/>
          <a:p>
            <a:pPr marL="342900" indent="-342900" fontAlgn="base">
              <a:spcBef>
                <a:spcPct val="0"/>
              </a:spcBef>
              <a:spcAft>
                <a:spcPct val="0"/>
              </a:spcAft>
              <a:buFont typeface="Arial" pitchFamily="34" charset="0"/>
              <a:buChar char="•"/>
            </a:pPr>
            <a:r>
              <a:rPr lang="en-US" sz="2400" b="1" dirty="0" smtClean="0">
                <a:solidFill>
                  <a:srgbClr val="444547"/>
                </a:solidFill>
              </a:rPr>
              <a:t>Effective </a:t>
            </a:r>
            <a:r>
              <a:rPr lang="en-US" sz="2400" b="1" dirty="0">
                <a:solidFill>
                  <a:srgbClr val="444547"/>
                </a:solidFill>
              </a:rPr>
              <a:t>antimicrobial treatment of infections</a:t>
            </a:r>
            <a:endParaRPr lang="en-US" sz="2400" b="1" dirty="0" smtClean="0">
              <a:solidFill>
                <a:srgbClr val="444547"/>
              </a:solidFill>
            </a:endParaRPr>
          </a:p>
          <a:p>
            <a:pPr marL="342900" indent="-342900" fontAlgn="base">
              <a:spcBef>
                <a:spcPct val="0"/>
              </a:spcBef>
              <a:spcAft>
                <a:spcPct val="0"/>
              </a:spcAft>
              <a:buFont typeface="Arial" pitchFamily="34" charset="0"/>
              <a:buChar char="•"/>
            </a:pPr>
            <a:r>
              <a:rPr lang="en-US" sz="2400" b="1" dirty="0" smtClean="0">
                <a:solidFill>
                  <a:srgbClr val="444547"/>
                </a:solidFill>
              </a:rPr>
              <a:t>Use of narrow </a:t>
            </a:r>
            <a:r>
              <a:rPr lang="en-US" sz="2400" b="1" dirty="0">
                <a:solidFill>
                  <a:srgbClr val="444547"/>
                </a:solidFill>
              </a:rPr>
              <a:t>spectrum agents, </a:t>
            </a:r>
            <a:endParaRPr lang="en-US" sz="2400" b="1" dirty="0" smtClean="0">
              <a:solidFill>
                <a:srgbClr val="444547"/>
              </a:solidFill>
            </a:endParaRPr>
          </a:p>
          <a:p>
            <a:pPr marL="342900" indent="-342900" fontAlgn="base">
              <a:spcBef>
                <a:spcPct val="0"/>
              </a:spcBef>
              <a:spcAft>
                <a:spcPct val="0"/>
              </a:spcAft>
              <a:buFont typeface="Arial" pitchFamily="34" charset="0"/>
              <a:buChar char="•"/>
            </a:pPr>
            <a:r>
              <a:rPr lang="en-US" sz="2400" b="1" dirty="0" smtClean="0">
                <a:solidFill>
                  <a:srgbClr val="444547"/>
                </a:solidFill>
              </a:rPr>
              <a:t>Treatment </a:t>
            </a:r>
            <a:r>
              <a:rPr lang="en-US" sz="2400" b="1" dirty="0">
                <a:solidFill>
                  <a:srgbClr val="444547"/>
                </a:solidFill>
              </a:rPr>
              <a:t>of infections and not contaminants, </a:t>
            </a:r>
            <a:endParaRPr lang="en-US" sz="2400" b="1" dirty="0" smtClean="0">
              <a:solidFill>
                <a:srgbClr val="444547"/>
              </a:solidFill>
            </a:endParaRPr>
          </a:p>
          <a:p>
            <a:pPr marL="342900" indent="-342900" fontAlgn="base">
              <a:spcBef>
                <a:spcPct val="0"/>
              </a:spcBef>
              <a:spcAft>
                <a:spcPct val="0"/>
              </a:spcAft>
              <a:buFont typeface="Arial" pitchFamily="34" charset="0"/>
              <a:buChar char="•"/>
            </a:pPr>
            <a:r>
              <a:rPr lang="en-US" sz="2400" b="1" dirty="0" smtClean="0">
                <a:solidFill>
                  <a:srgbClr val="444547"/>
                </a:solidFill>
              </a:rPr>
              <a:t>Avoiding excessive </a:t>
            </a:r>
            <a:r>
              <a:rPr lang="en-US" sz="2400" b="1" dirty="0">
                <a:solidFill>
                  <a:srgbClr val="444547"/>
                </a:solidFill>
              </a:rPr>
              <a:t>duration of therapy, and </a:t>
            </a:r>
            <a:endParaRPr lang="en-US" sz="2400" b="1" dirty="0" smtClean="0">
              <a:solidFill>
                <a:srgbClr val="444547"/>
              </a:solidFill>
            </a:endParaRPr>
          </a:p>
          <a:p>
            <a:pPr marL="342900" indent="-342900" fontAlgn="base">
              <a:spcBef>
                <a:spcPct val="0"/>
              </a:spcBef>
              <a:spcAft>
                <a:spcPct val="0"/>
              </a:spcAft>
              <a:buFont typeface="Arial" pitchFamily="34" charset="0"/>
              <a:buChar char="•"/>
            </a:pPr>
            <a:r>
              <a:rPr lang="en-US" sz="2400" b="1" dirty="0" smtClean="0">
                <a:solidFill>
                  <a:srgbClr val="444547"/>
                </a:solidFill>
              </a:rPr>
              <a:t>Restricting </a:t>
            </a:r>
            <a:r>
              <a:rPr lang="en-US" sz="2400" b="1" dirty="0">
                <a:solidFill>
                  <a:srgbClr val="444547"/>
                </a:solidFill>
              </a:rPr>
              <a:t>use of broad-spectrum or more </a:t>
            </a:r>
            <a:r>
              <a:rPr lang="en-US" sz="2400" b="1" dirty="0" smtClean="0">
                <a:solidFill>
                  <a:srgbClr val="444547"/>
                </a:solidFill>
              </a:rPr>
              <a:t>potent antimicrobials </a:t>
            </a:r>
            <a:r>
              <a:rPr lang="en-US" sz="2400" b="1" dirty="0">
                <a:solidFill>
                  <a:srgbClr val="444547"/>
                </a:solidFill>
              </a:rPr>
              <a:t>to treatment of serious infections when the pathogen is not known </a:t>
            </a:r>
            <a:r>
              <a:rPr lang="en-US" sz="2400" b="1" dirty="0" smtClean="0">
                <a:solidFill>
                  <a:srgbClr val="444547"/>
                </a:solidFill>
              </a:rPr>
              <a:t>or when </a:t>
            </a:r>
            <a:r>
              <a:rPr lang="en-US" sz="2400" b="1" dirty="0">
                <a:solidFill>
                  <a:srgbClr val="444547"/>
                </a:solidFill>
              </a:rPr>
              <a:t>other effective agents are unavailable.</a:t>
            </a:r>
            <a:endParaRPr lang="it-IT" sz="2400" b="1" dirty="0">
              <a:solidFill>
                <a:srgbClr val="444547"/>
              </a:solidFill>
            </a:endParaRPr>
          </a:p>
        </p:txBody>
      </p:sp>
      <p:cxnSp>
        <p:nvCxnSpPr>
          <p:cNvPr id="5" name="Connettore 1 4"/>
          <p:cNvCxnSpPr/>
          <p:nvPr/>
        </p:nvCxnSpPr>
        <p:spPr bwMode="auto">
          <a:xfrm>
            <a:off x="6108171" y="2204864"/>
            <a:ext cx="1024114"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7" name="Connettore 2 6"/>
          <p:cNvCxnSpPr/>
          <p:nvPr/>
        </p:nvCxnSpPr>
        <p:spPr bwMode="auto">
          <a:xfrm>
            <a:off x="7132284" y="2204864"/>
            <a:ext cx="0" cy="115212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120246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Text Box 4"/>
          <p:cNvSpPr txBox="1">
            <a:spLocks noChangeArrowheads="1"/>
          </p:cNvSpPr>
          <p:nvPr/>
        </p:nvSpPr>
        <p:spPr bwMode="auto">
          <a:xfrm>
            <a:off x="179388" y="1320800"/>
            <a:ext cx="874712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fontAlgn="base">
              <a:spcBef>
                <a:spcPct val="0"/>
              </a:spcBef>
              <a:spcAft>
                <a:spcPct val="0"/>
              </a:spcAft>
              <a:buFontTx/>
              <a:buAutoNum type="arabicPeriod"/>
            </a:pPr>
            <a:r>
              <a:rPr lang="en-US" sz="2400" dirty="0" err="1" smtClean="0">
                <a:solidFill>
                  <a:srgbClr val="000000"/>
                </a:solidFill>
              </a:rPr>
              <a:t>Eseguire</a:t>
            </a:r>
            <a:r>
              <a:rPr lang="en-US" sz="2400" dirty="0" smtClean="0">
                <a:solidFill>
                  <a:srgbClr val="000000"/>
                </a:solidFill>
              </a:rPr>
              <a:t> </a:t>
            </a:r>
            <a:r>
              <a:rPr lang="en-US" sz="2400" dirty="0" err="1" smtClean="0">
                <a:solidFill>
                  <a:srgbClr val="000000"/>
                </a:solidFill>
              </a:rPr>
              <a:t>colture</a:t>
            </a:r>
            <a:r>
              <a:rPr lang="en-US" sz="2400" dirty="0" smtClean="0">
                <a:solidFill>
                  <a:srgbClr val="000000"/>
                </a:solidFill>
              </a:rPr>
              <a:t> di </a:t>
            </a:r>
            <a:r>
              <a:rPr lang="en-US" sz="2400" dirty="0" err="1" smtClean="0">
                <a:solidFill>
                  <a:srgbClr val="000000"/>
                </a:solidFill>
              </a:rPr>
              <a:t>sorveglianza</a:t>
            </a:r>
            <a:endParaRPr lang="en-US" sz="2400" dirty="0" smtClean="0">
              <a:solidFill>
                <a:srgbClr val="000000"/>
              </a:solidFill>
            </a:endParaRPr>
          </a:p>
          <a:p>
            <a:pPr fontAlgn="base">
              <a:spcBef>
                <a:spcPct val="0"/>
              </a:spcBef>
              <a:spcAft>
                <a:spcPct val="0"/>
              </a:spcAft>
              <a:buFontTx/>
              <a:buAutoNum type="arabicPeriod"/>
            </a:pPr>
            <a:endParaRPr lang="en-US" sz="2400" dirty="0" smtClean="0">
              <a:solidFill>
                <a:srgbClr val="000000"/>
              </a:solidFill>
            </a:endParaRPr>
          </a:p>
          <a:p>
            <a:pPr fontAlgn="base">
              <a:spcBef>
                <a:spcPct val="0"/>
              </a:spcBef>
              <a:spcAft>
                <a:spcPct val="0"/>
              </a:spcAft>
              <a:buFontTx/>
              <a:buAutoNum type="arabicPeriod"/>
            </a:pPr>
            <a:r>
              <a:rPr lang="en-US" sz="2400" dirty="0" err="1" smtClean="0">
                <a:solidFill>
                  <a:srgbClr val="000000"/>
                </a:solidFill>
              </a:rPr>
              <a:t>Eseguire</a:t>
            </a:r>
            <a:r>
              <a:rPr lang="en-US" sz="2400" dirty="0" smtClean="0">
                <a:solidFill>
                  <a:srgbClr val="000000"/>
                </a:solidFill>
              </a:rPr>
              <a:t> </a:t>
            </a:r>
            <a:r>
              <a:rPr lang="en-US" sz="2400" dirty="0" err="1" smtClean="0">
                <a:solidFill>
                  <a:srgbClr val="000000"/>
                </a:solidFill>
              </a:rPr>
              <a:t>antibiogramma</a:t>
            </a:r>
            <a:r>
              <a:rPr lang="en-US" sz="2400" dirty="0" smtClean="0">
                <a:solidFill>
                  <a:srgbClr val="000000"/>
                </a:solidFill>
              </a:rPr>
              <a:t> con </a:t>
            </a:r>
            <a:r>
              <a:rPr lang="en-US" sz="2400" dirty="0" err="1" smtClean="0">
                <a:solidFill>
                  <a:srgbClr val="000000"/>
                </a:solidFill>
              </a:rPr>
              <a:t>metodi</a:t>
            </a:r>
            <a:r>
              <a:rPr lang="en-US" sz="2400" dirty="0" smtClean="0">
                <a:solidFill>
                  <a:srgbClr val="000000"/>
                </a:solidFill>
              </a:rPr>
              <a:t> </a:t>
            </a:r>
            <a:r>
              <a:rPr lang="en-US" sz="2400" dirty="0" err="1" smtClean="0">
                <a:solidFill>
                  <a:srgbClr val="000000"/>
                </a:solidFill>
              </a:rPr>
              <a:t>standardizzati</a:t>
            </a:r>
            <a:r>
              <a:rPr lang="en-US" sz="2400" dirty="0" smtClean="0">
                <a:solidFill>
                  <a:srgbClr val="000000"/>
                </a:solidFill>
              </a:rPr>
              <a:t>, </a:t>
            </a:r>
            <a:r>
              <a:rPr lang="en-US" sz="2400" dirty="0" err="1" smtClean="0">
                <a:solidFill>
                  <a:srgbClr val="000000"/>
                </a:solidFill>
              </a:rPr>
              <a:t>usare</a:t>
            </a:r>
            <a:r>
              <a:rPr lang="en-US" sz="2400" dirty="0" smtClean="0">
                <a:solidFill>
                  <a:srgbClr val="000000"/>
                </a:solidFill>
              </a:rPr>
              <a:t> </a:t>
            </a:r>
            <a:r>
              <a:rPr lang="en-US" sz="2400" dirty="0" err="1" smtClean="0">
                <a:solidFill>
                  <a:srgbClr val="000000"/>
                </a:solidFill>
              </a:rPr>
              <a:t>criteri</a:t>
            </a:r>
            <a:r>
              <a:rPr lang="en-US" sz="2400" dirty="0" smtClean="0">
                <a:solidFill>
                  <a:srgbClr val="000000"/>
                </a:solidFill>
              </a:rPr>
              <a:t> </a:t>
            </a:r>
            <a:r>
              <a:rPr lang="en-US" sz="2400" dirty="0" err="1" smtClean="0">
                <a:solidFill>
                  <a:srgbClr val="000000"/>
                </a:solidFill>
              </a:rPr>
              <a:t>interpretativi</a:t>
            </a:r>
            <a:r>
              <a:rPr lang="en-US" sz="2400" dirty="0" smtClean="0">
                <a:solidFill>
                  <a:srgbClr val="000000"/>
                </a:solidFill>
              </a:rPr>
              <a:t> </a:t>
            </a:r>
            <a:r>
              <a:rPr lang="en-US" sz="2400" dirty="0" err="1" smtClean="0">
                <a:solidFill>
                  <a:srgbClr val="000000"/>
                </a:solidFill>
              </a:rPr>
              <a:t>aggiornati</a:t>
            </a:r>
            <a:endParaRPr lang="en-US" sz="2400" dirty="0" smtClean="0">
              <a:solidFill>
                <a:srgbClr val="000000"/>
              </a:solidFill>
            </a:endParaRPr>
          </a:p>
          <a:p>
            <a:pPr fontAlgn="base">
              <a:spcBef>
                <a:spcPct val="0"/>
              </a:spcBef>
              <a:spcAft>
                <a:spcPct val="0"/>
              </a:spcAft>
              <a:buFontTx/>
              <a:buAutoNum type="arabicPeriod"/>
            </a:pPr>
            <a:endParaRPr lang="en-US" sz="2400" dirty="0" smtClean="0">
              <a:solidFill>
                <a:srgbClr val="000000"/>
              </a:solidFill>
            </a:endParaRPr>
          </a:p>
          <a:p>
            <a:pPr fontAlgn="base">
              <a:spcBef>
                <a:spcPct val="0"/>
              </a:spcBef>
              <a:spcAft>
                <a:spcPct val="0"/>
              </a:spcAft>
              <a:buFontTx/>
              <a:buAutoNum type="arabicPeriod"/>
            </a:pPr>
            <a:r>
              <a:rPr lang="en-US" sz="2400" dirty="0" err="1" smtClean="0">
                <a:solidFill>
                  <a:srgbClr val="000000"/>
                </a:solidFill>
              </a:rPr>
              <a:t>Rilevare</a:t>
            </a:r>
            <a:r>
              <a:rPr lang="en-US" sz="2400" dirty="0" smtClean="0">
                <a:solidFill>
                  <a:srgbClr val="000000"/>
                </a:solidFill>
              </a:rPr>
              <a:t> </a:t>
            </a:r>
            <a:r>
              <a:rPr lang="en-US" sz="2400" dirty="0" err="1" smtClean="0">
                <a:solidFill>
                  <a:srgbClr val="000000"/>
                </a:solidFill>
              </a:rPr>
              <a:t>i</a:t>
            </a:r>
            <a:r>
              <a:rPr lang="en-US" sz="2400" dirty="0" smtClean="0">
                <a:solidFill>
                  <a:srgbClr val="000000"/>
                </a:solidFill>
              </a:rPr>
              <a:t> </a:t>
            </a:r>
            <a:r>
              <a:rPr lang="en-US" sz="2400" dirty="0" err="1" smtClean="0">
                <a:solidFill>
                  <a:srgbClr val="000000"/>
                </a:solidFill>
              </a:rPr>
              <a:t>meccanismi</a:t>
            </a:r>
            <a:r>
              <a:rPr lang="en-US" sz="2400" dirty="0" smtClean="0">
                <a:solidFill>
                  <a:srgbClr val="000000"/>
                </a:solidFill>
              </a:rPr>
              <a:t> di </a:t>
            </a:r>
            <a:r>
              <a:rPr lang="en-US" sz="2400" dirty="0" err="1" smtClean="0">
                <a:solidFill>
                  <a:srgbClr val="000000"/>
                </a:solidFill>
              </a:rPr>
              <a:t>resistenza</a:t>
            </a:r>
            <a:r>
              <a:rPr lang="en-US" sz="2400" dirty="0" smtClean="0">
                <a:solidFill>
                  <a:srgbClr val="000000"/>
                </a:solidFill>
              </a:rPr>
              <a:t> in base </a:t>
            </a:r>
            <a:r>
              <a:rPr lang="en-US" sz="2400" dirty="0" err="1" smtClean="0">
                <a:solidFill>
                  <a:srgbClr val="000000"/>
                </a:solidFill>
              </a:rPr>
              <a:t>alle</a:t>
            </a:r>
            <a:r>
              <a:rPr lang="en-US" sz="2400" dirty="0" smtClean="0">
                <a:solidFill>
                  <a:srgbClr val="000000"/>
                </a:solidFill>
              </a:rPr>
              <a:t> </a:t>
            </a:r>
            <a:r>
              <a:rPr lang="en-US" sz="2400" dirty="0" err="1" smtClean="0">
                <a:solidFill>
                  <a:srgbClr val="000000"/>
                </a:solidFill>
              </a:rPr>
              <a:t>linee</a:t>
            </a:r>
            <a:r>
              <a:rPr lang="en-US" sz="2400" dirty="0" smtClean="0">
                <a:solidFill>
                  <a:srgbClr val="000000"/>
                </a:solidFill>
              </a:rPr>
              <a:t> </a:t>
            </a:r>
            <a:r>
              <a:rPr lang="en-US" sz="2400" dirty="0" err="1" smtClean="0">
                <a:solidFill>
                  <a:srgbClr val="000000"/>
                </a:solidFill>
              </a:rPr>
              <a:t>guida</a:t>
            </a:r>
            <a:r>
              <a:rPr lang="en-US" sz="2400" dirty="0" smtClean="0">
                <a:solidFill>
                  <a:srgbClr val="000000"/>
                </a:solidFill>
              </a:rPr>
              <a:t> </a:t>
            </a:r>
            <a:r>
              <a:rPr lang="en-US" sz="2400" dirty="0" err="1" smtClean="0">
                <a:solidFill>
                  <a:srgbClr val="000000"/>
                </a:solidFill>
              </a:rPr>
              <a:t>internazionali</a:t>
            </a:r>
            <a:endParaRPr lang="en-US" sz="2400" dirty="0" smtClean="0">
              <a:solidFill>
                <a:srgbClr val="000000"/>
              </a:solidFill>
            </a:endParaRPr>
          </a:p>
          <a:p>
            <a:pPr fontAlgn="base">
              <a:spcBef>
                <a:spcPct val="0"/>
              </a:spcBef>
              <a:spcAft>
                <a:spcPct val="0"/>
              </a:spcAft>
              <a:buFontTx/>
              <a:buAutoNum type="arabicPeriod"/>
            </a:pPr>
            <a:endParaRPr lang="en-US" sz="2400" dirty="0" smtClean="0">
              <a:solidFill>
                <a:srgbClr val="000000"/>
              </a:solidFill>
            </a:endParaRPr>
          </a:p>
          <a:p>
            <a:pPr fontAlgn="base">
              <a:spcBef>
                <a:spcPct val="0"/>
              </a:spcBef>
              <a:spcAft>
                <a:spcPct val="0"/>
              </a:spcAft>
              <a:buFontTx/>
              <a:buAutoNum type="arabicPeriod"/>
            </a:pPr>
            <a:r>
              <a:rPr lang="en-US" sz="2400" dirty="0" err="1" smtClean="0">
                <a:solidFill>
                  <a:srgbClr val="000000"/>
                </a:solidFill>
              </a:rPr>
              <a:t>Rilevare</a:t>
            </a:r>
            <a:r>
              <a:rPr lang="en-US" sz="2400" dirty="0" smtClean="0">
                <a:solidFill>
                  <a:srgbClr val="000000"/>
                </a:solidFill>
              </a:rPr>
              <a:t> </a:t>
            </a:r>
            <a:r>
              <a:rPr lang="en-US" sz="2400" dirty="0" err="1" smtClean="0">
                <a:solidFill>
                  <a:srgbClr val="000000"/>
                </a:solidFill>
              </a:rPr>
              <a:t>tempestivamente</a:t>
            </a:r>
            <a:r>
              <a:rPr lang="en-US" sz="2400" dirty="0" smtClean="0">
                <a:solidFill>
                  <a:srgbClr val="000000"/>
                </a:solidFill>
              </a:rPr>
              <a:t> </a:t>
            </a:r>
            <a:r>
              <a:rPr lang="en-US" sz="2400" dirty="0" err="1" smtClean="0">
                <a:solidFill>
                  <a:srgbClr val="000000"/>
                </a:solidFill>
              </a:rPr>
              <a:t>resistenze</a:t>
            </a:r>
            <a:r>
              <a:rPr lang="en-US" sz="2400" dirty="0" smtClean="0">
                <a:solidFill>
                  <a:srgbClr val="000000"/>
                </a:solidFill>
              </a:rPr>
              <a:t> di </a:t>
            </a:r>
            <a:r>
              <a:rPr lang="en-US" sz="2400" dirty="0" err="1" smtClean="0">
                <a:solidFill>
                  <a:srgbClr val="000000"/>
                </a:solidFill>
              </a:rPr>
              <a:t>rara</a:t>
            </a:r>
            <a:r>
              <a:rPr lang="en-US" sz="2400" dirty="0" smtClean="0">
                <a:solidFill>
                  <a:srgbClr val="000000"/>
                </a:solidFill>
              </a:rPr>
              <a:t> </a:t>
            </a:r>
            <a:r>
              <a:rPr lang="en-US" sz="2400" dirty="0" err="1" smtClean="0">
                <a:solidFill>
                  <a:srgbClr val="000000"/>
                </a:solidFill>
              </a:rPr>
              <a:t>osservazione</a:t>
            </a:r>
            <a:r>
              <a:rPr lang="en-US" sz="2400" dirty="0" smtClean="0">
                <a:solidFill>
                  <a:srgbClr val="000000"/>
                </a:solidFill>
              </a:rPr>
              <a:t> (VRSA, KPC) e </a:t>
            </a:r>
            <a:r>
              <a:rPr lang="en-US" sz="2400" dirty="0" err="1" smtClean="0">
                <a:solidFill>
                  <a:srgbClr val="000000"/>
                </a:solidFill>
              </a:rPr>
              <a:t>allertare</a:t>
            </a:r>
            <a:r>
              <a:rPr lang="en-US" sz="2400" dirty="0" smtClean="0">
                <a:solidFill>
                  <a:srgbClr val="000000"/>
                </a:solidFill>
              </a:rPr>
              <a:t> </a:t>
            </a:r>
            <a:r>
              <a:rPr lang="en-US" sz="2400" dirty="0" err="1" smtClean="0">
                <a:solidFill>
                  <a:srgbClr val="000000"/>
                </a:solidFill>
              </a:rPr>
              <a:t>il</a:t>
            </a:r>
            <a:r>
              <a:rPr lang="en-US" sz="2400" dirty="0" smtClean="0">
                <a:solidFill>
                  <a:srgbClr val="000000"/>
                </a:solidFill>
              </a:rPr>
              <a:t> CIO (se </a:t>
            </a:r>
            <a:r>
              <a:rPr lang="en-US" sz="2400" dirty="0" err="1" smtClean="0">
                <a:solidFill>
                  <a:srgbClr val="000000"/>
                </a:solidFill>
              </a:rPr>
              <a:t>presente</a:t>
            </a:r>
            <a:r>
              <a:rPr lang="en-US" sz="2400" dirty="0" smtClean="0">
                <a:solidFill>
                  <a:srgbClr val="000000"/>
                </a:solidFill>
              </a:rPr>
              <a:t>!!!)</a:t>
            </a:r>
          </a:p>
          <a:p>
            <a:pPr fontAlgn="base">
              <a:spcBef>
                <a:spcPct val="0"/>
              </a:spcBef>
              <a:spcAft>
                <a:spcPct val="0"/>
              </a:spcAft>
              <a:buFontTx/>
              <a:buAutoNum type="arabicPeriod"/>
            </a:pPr>
            <a:endParaRPr lang="en-US" sz="2400" dirty="0" smtClean="0">
              <a:solidFill>
                <a:srgbClr val="000000"/>
              </a:solidFill>
            </a:endParaRPr>
          </a:p>
          <a:p>
            <a:pPr fontAlgn="base">
              <a:spcBef>
                <a:spcPct val="0"/>
              </a:spcBef>
              <a:spcAft>
                <a:spcPct val="0"/>
              </a:spcAft>
              <a:buFontTx/>
              <a:buAutoNum type="arabicPeriod"/>
            </a:pPr>
            <a:r>
              <a:rPr lang="en-US" sz="2400" dirty="0" err="1" smtClean="0">
                <a:solidFill>
                  <a:srgbClr val="000000"/>
                </a:solidFill>
              </a:rPr>
              <a:t>Eseguire</a:t>
            </a:r>
            <a:r>
              <a:rPr lang="en-US" sz="2400" dirty="0" smtClean="0">
                <a:solidFill>
                  <a:srgbClr val="000000"/>
                </a:solidFill>
              </a:rPr>
              <a:t> </a:t>
            </a:r>
            <a:r>
              <a:rPr lang="en-US" sz="2400" dirty="0" err="1" smtClean="0">
                <a:solidFill>
                  <a:srgbClr val="000000"/>
                </a:solidFill>
              </a:rPr>
              <a:t>controlli</a:t>
            </a:r>
            <a:r>
              <a:rPr lang="en-US" sz="2400" dirty="0" smtClean="0">
                <a:solidFill>
                  <a:srgbClr val="000000"/>
                </a:solidFill>
              </a:rPr>
              <a:t> </a:t>
            </a:r>
            <a:r>
              <a:rPr lang="en-US" sz="2400" dirty="0" err="1" smtClean="0">
                <a:solidFill>
                  <a:srgbClr val="000000"/>
                </a:solidFill>
              </a:rPr>
              <a:t>ambientali</a:t>
            </a:r>
            <a:r>
              <a:rPr lang="en-US" sz="2400" dirty="0" smtClean="0">
                <a:solidFill>
                  <a:srgbClr val="000000"/>
                </a:solidFill>
              </a:rPr>
              <a:t>, </a:t>
            </a:r>
            <a:r>
              <a:rPr lang="en-US" sz="2400" dirty="0" err="1" smtClean="0">
                <a:solidFill>
                  <a:srgbClr val="000000"/>
                </a:solidFill>
              </a:rPr>
              <a:t>quando</a:t>
            </a:r>
            <a:r>
              <a:rPr lang="en-US" sz="2400" dirty="0" smtClean="0">
                <a:solidFill>
                  <a:srgbClr val="000000"/>
                </a:solidFill>
              </a:rPr>
              <a:t> </a:t>
            </a:r>
            <a:r>
              <a:rPr lang="en-US" sz="2400" dirty="0" err="1" smtClean="0">
                <a:solidFill>
                  <a:srgbClr val="000000"/>
                </a:solidFill>
              </a:rPr>
              <a:t>ve</a:t>
            </a:r>
            <a:r>
              <a:rPr lang="en-US" sz="2400" dirty="0" smtClean="0">
                <a:solidFill>
                  <a:srgbClr val="000000"/>
                </a:solidFill>
              </a:rPr>
              <a:t> ne </a:t>
            </a:r>
            <a:r>
              <a:rPr lang="en-US" sz="2400" dirty="0" err="1" smtClean="0">
                <a:solidFill>
                  <a:srgbClr val="000000"/>
                </a:solidFill>
              </a:rPr>
              <a:t>sia</a:t>
            </a:r>
            <a:r>
              <a:rPr lang="en-US" sz="2400" dirty="0" smtClean="0">
                <a:solidFill>
                  <a:srgbClr val="000000"/>
                </a:solidFill>
              </a:rPr>
              <a:t> </a:t>
            </a:r>
            <a:r>
              <a:rPr lang="en-US" sz="2400" dirty="0" err="1" smtClean="0">
                <a:solidFill>
                  <a:srgbClr val="000000"/>
                </a:solidFill>
              </a:rPr>
              <a:t>indicazione</a:t>
            </a:r>
            <a:r>
              <a:rPr lang="en-US" sz="2400" dirty="0" smtClean="0">
                <a:solidFill>
                  <a:srgbClr val="000000"/>
                </a:solidFill>
              </a:rPr>
              <a:t>.</a:t>
            </a:r>
          </a:p>
          <a:p>
            <a:pPr fontAlgn="base">
              <a:spcBef>
                <a:spcPct val="0"/>
              </a:spcBef>
              <a:spcAft>
                <a:spcPct val="0"/>
              </a:spcAft>
              <a:buFontTx/>
              <a:buAutoNum type="arabicPeriod"/>
            </a:pPr>
            <a:endParaRPr lang="en-US" sz="2400" dirty="0" smtClean="0">
              <a:solidFill>
                <a:srgbClr val="000000"/>
              </a:solidFill>
            </a:endParaRPr>
          </a:p>
          <a:p>
            <a:pPr fontAlgn="base">
              <a:spcBef>
                <a:spcPct val="0"/>
              </a:spcBef>
              <a:spcAft>
                <a:spcPct val="0"/>
              </a:spcAft>
              <a:buFontTx/>
              <a:buAutoNum type="arabicPeriod"/>
            </a:pPr>
            <a:r>
              <a:rPr lang="en-US" sz="2400" dirty="0" err="1" smtClean="0">
                <a:solidFill>
                  <a:srgbClr val="000000"/>
                </a:solidFill>
              </a:rPr>
              <a:t>Eseguire</a:t>
            </a:r>
            <a:r>
              <a:rPr lang="en-US" sz="2400" dirty="0" smtClean="0">
                <a:solidFill>
                  <a:srgbClr val="000000"/>
                </a:solidFill>
              </a:rPr>
              <a:t> </a:t>
            </a:r>
            <a:r>
              <a:rPr lang="en-US" sz="2400" dirty="0" err="1" smtClean="0">
                <a:solidFill>
                  <a:srgbClr val="000000"/>
                </a:solidFill>
              </a:rPr>
              <a:t>studi</a:t>
            </a:r>
            <a:r>
              <a:rPr lang="en-US" sz="2400" dirty="0" smtClean="0">
                <a:solidFill>
                  <a:srgbClr val="000000"/>
                </a:solidFill>
              </a:rPr>
              <a:t> di </a:t>
            </a:r>
            <a:r>
              <a:rPr lang="en-US" sz="2400" dirty="0" err="1" smtClean="0">
                <a:solidFill>
                  <a:srgbClr val="000000"/>
                </a:solidFill>
              </a:rPr>
              <a:t>epidemiologia</a:t>
            </a:r>
            <a:r>
              <a:rPr lang="en-US" sz="2400" dirty="0" smtClean="0">
                <a:solidFill>
                  <a:srgbClr val="000000"/>
                </a:solidFill>
              </a:rPr>
              <a:t> </a:t>
            </a:r>
            <a:r>
              <a:rPr lang="en-US" sz="2400" dirty="0" err="1" smtClean="0">
                <a:solidFill>
                  <a:srgbClr val="000000"/>
                </a:solidFill>
              </a:rPr>
              <a:t>molecolare</a:t>
            </a:r>
            <a:r>
              <a:rPr lang="en-US" sz="2400" dirty="0" smtClean="0">
                <a:solidFill>
                  <a:srgbClr val="000000"/>
                </a:solidFill>
              </a:rPr>
              <a:t> (PFGE)</a:t>
            </a:r>
            <a:endParaRPr lang="en-US" sz="2400" dirty="0" smtClean="0">
              <a:solidFill>
                <a:srgbClr val="000000"/>
              </a:solidFill>
              <a:sym typeface="Wingdings" pitchFamily="2" charset="2"/>
            </a:endParaRPr>
          </a:p>
        </p:txBody>
      </p:sp>
      <p:sp>
        <p:nvSpPr>
          <p:cNvPr id="308230" name="Text Box 6"/>
          <p:cNvSpPr txBox="1">
            <a:spLocks noChangeArrowheads="1"/>
          </p:cNvSpPr>
          <p:nvPr/>
        </p:nvSpPr>
        <p:spPr bwMode="auto">
          <a:xfrm>
            <a:off x="250825" y="739775"/>
            <a:ext cx="7246938"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000000"/>
                </a:solidFill>
              </a:rPr>
              <a:t>MDR - cosa può fare il Laboratorio:</a:t>
            </a:r>
          </a:p>
        </p:txBody>
      </p:sp>
    </p:spTree>
    <p:extLst>
      <p:ext uri="{BB962C8B-B14F-4D97-AF65-F5344CB8AC3E}">
        <p14:creationId xmlns:p14="http://schemas.microsoft.com/office/powerpoint/2010/main" val="20628496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3" name="Text Box 5"/>
          <p:cNvSpPr txBox="1">
            <a:spLocks noChangeArrowheads="1"/>
          </p:cNvSpPr>
          <p:nvPr/>
        </p:nvSpPr>
        <p:spPr bwMode="auto">
          <a:xfrm>
            <a:off x="420688" y="188913"/>
            <a:ext cx="7246937"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000000"/>
                </a:solidFill>
              </a:rPr>
              <a:t>MDR - cosa possiamo fare tutti:</a:t>
            </a:r>
          </a:p>
        </p:txBody>
      </p:sp>
      <p:grpSp>
        <p:nvGrpSpPr>
          <p:cNvPr id="299021" name="Group 13"/>
          <p:cNvGrpSpPr>
            <a:grpSpLocks/>
          </p:cNvGrpSpPr>
          <p:nvPr/>
        </p:nvGrpSpPr>
        <p:grpSpPr bwMode="auto">
          <a:xfrm>
            <a:off x="369888" y="625475"/>
            <a:ext cx="8424862" cy="5683250"/>
            <a:chOff x="233" y="210"/>
            <a:chExt cx="5307" cy="3580"/>
          </a:xfrm>
        </p:grpSpPr>
        <p:sp>
          <p:nvSpPr>
            <p:cNvPr id="299011" name="Text Box 3"/>
            <p:cNvSpPr txBox="1">
              <a:spLocks noChangeArrowheads="1"/>
            </p:cNvSpPr>
            <p:nvPr/>
          </p:nvSpPr>
          <p:spPr bwMode="auto">
            <a:xfrm>
              <a:off x="233" y="1660"/>
              <a:ext cx="5307" cy="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000000"/>
                </a:buClr>
                <a:buFont typeface="Wingdings" pitchFamily="2" charset="2"/>
                <a:buChar char="ü"/>
              </a:pPr>
              <a:r>
                <a:rPr lang="en-US" sz="2400" smtClean="0">
                  <a:solidFill>
                    <a:srgbClr val="000000"/>
                  </a:solidFill>
                </a:rPr>
                <a:t>MDRO: trasportati da paziente a paziente dalle </a:t>
              </a:r>
              <a:r>
                <a:rPr lang="en-US" sz="2400" smtClean="0">
                  <a:solidFill>
                    <a:srgbClr val="FF0000"/>
                  </a:solidFill>
                </a:rPr>
                <a:t>mani del personale sanitario</a:t>
              </a:r>
              <a:r>
                <a:rPr lang="en-US" sz="2400" smtClean="0">
                  <a:solidFill>
                    <a:srgbClr val="000000"/>
                  </a:solidFill>
                </a:rPr>
                <a:t> </a:t>
              </a:r>
            </a:p>
            <a:p>
              <a:pPr fontAlgn="base">
                <a:spcBef>
                  <a:spcPct val="0"/>
                </a:spcBef>
                <a:spcAft>
                  <a:spcPct val="0"/>
                </a:spcAft>
                <a:buClr>
                  <a:srgbClr val="000000"/>
                </a:buClr>
                <a:buFont typeface="Wingdings" pitchFamily="2" charset="2"/>
                <a:buNone/>
              </a:pPr>
              <a:r>
                <a:rPr lang="en-US" sz="1600" smtClean="0">
                  <a:solidFill>
                    <a:srgbClr val="000000"/>
                  </a:solidFill>
                </a:rPr>
                <a:t>	</a:t>
              </a:r>
              <a:r>
                <a:rPr lang="en-US" sz="1600" i="1" smtClean="0">
                  <a:solidFill>
                    <a:srgbClr val="000000"/>
                  </a:solidFill>
                </a:rPr>
                <a:t>(CDC, MMWR, 2002; Muto, 2003 Infect Control Hosp Epidemiol, 2003 24:362-386)</a:t>
              </a:r>
            </a:p>
            <a:p>
              <a:pPr fontAlgn="base">
                <a:spcBef>
                  <a:spcPct val="0"/>
                </a:spcBef>
                <a:spcAft>
                  <a:spcPct val="0"/>
                </a:spcAft>
                <a:buClr>
                  <a:srgbClr val="000000"/>
                </a:buClr>
                <a:buFont typeface="Wingdings" pitchFamily="2" charset="2"/>
                <a:buChar char="ü"/>
              </a:pPr>
              <a:endParaRPr lang="en-US" sz="1600" i="1" smtClean="0">
                <a:solidFill>
                  <a:srgbClr val="000000"/>
                </a:solidFill>
              </a:endParaRPr>
            </a:p>
            <a:p>
              <a:pPr fontAlgn="base">
                <a:spcBef>
                  <a:spcPct val="0"/>
                </a:spcBef>
                <a:spcAft>
                  <a:spcPct val="0"/>
                </a:spcAft>
                <a:buClr>
                  <a:srgbClr val="000000"/>
                </a:buClr>
                <a:buFont typeface="Wingdings" pitchFamily="2" charset="2"/>
                <a:buChar char="ü"/>
              </a:pPr>
              <a:r>
                <a:rPr lang="en-US" sz="2400" smtClean="0">
                  <a:solidFill>
                    <a:srgbClr val="000000"/>
                  </a:solidFill>
                </a:rPr>
                <a:t>Mani si contaminano facilmente durante la cura del paziente o tramite il contatto con le superfici ambientali vicine al paziente </a:t>
              </a:r>
              <a:r>
                <a:rPr lang="en-US" sz="1600" i="1" smtClean="0">
                  <a:solidFill>
                    <a:srgbClr val="000000"/>
                  </a:solidFill>
                </a:rPr>
                <a:t>(Boyce 1997, Bhalla 2004, Larson 2005)</a:t>
              </a:r>
            </a:p>
            <a:p>
              <a:pPr fontAlgn="base">
                <a:spcBef>
                  <a:spcPct val="0"/>
                </a:spcBef>
                <a:spcAft>
                  <a:spcPct val="0"/>
                </a:spcAft>
                <a:buClr>
                  <a:srgbClr val="000000"/>
                </a:buClr>
                <a:buFont typeface="Wingdings" pitchFamily="2" charset="2"/>
                <a:buChar char="ü"/>
              </a:pPr>
              <a:endParaRPr lang="en-US" sz="1600" i="1" smtClean="0">
                <a:solidFill>
                  <a:srgbClr val="000000"/>
                </a:solidFill>
              </a:endParaRPr>
            </a:p>
            <a:p>
              <a:pPr fontAlgn="base">
                <a:spcBef>
                  <a:spcPct val="0"/>
                </a:spcBef>
                <a:spcAft>
                  <a:spcPct val="0"/>
                </a:spcAft>
                <a:buClr>
                  <a:srgbClr val="000000"/>
                </a:buClr>
                <a:buFont typeface="Wingdings" pitchFamily="2" charset="2"/>
                <a:buChar char="ü"/>
              </a:pPr>
              <a:r>
                <a:rPr lang="en-US" sz="2400" smtClean="0">
                  <a:solidFill>
                    <a:srgbClr val="000000"/>
                  </a:solidFill>
                </a:rPr>
                <a:t>Lavaggio delle mani e uso di guanti riducono il ruolo di     </a:t>
              </a:r>
            </a:p>
            <a:p>
              <a:pPr fontAlgn="base">
                <a:spcBef>
                  <a:spcPct val="0"/>
                </a:spcBef>
                <a:spcAft>
                  <a:spcPct val="0"/>
                </a:spcAft>
                <a:buClr>
                  <a:srgbClr val="000000"/>
                </a:buClr>
                <a:buFont typeface="Wingdings" pitchFamily="2" charset="2"/>
                <a:buNone/>
              </a:pPr>
              <a:r>
                <a:rPr lang="en-US" sz="2400" smtClean="0">
                  <a:solidFill>
                    <a:srgbClr val="000000"/>
                  </a:solidFill>
                </a:rPr>
                <a:t>    carriers del personale</a:t>
              </a:r>
            </a:p>
          </p:txBody>
        </p:sp>
        <p:sp>
          <p:nvSpPr>
            <p:cNvPr id="299012" name="Text Box 4"/>
            <p:cNvSpPr txBox="1">
              <a:spLocks noChangeArrowheads="1"/>
            </p:cNvSpPr>
            <p:nvPr/>
          </p:nvSpPr>
          <p:spPr bwMode="auto">
            <a:xfrm>
              <a:off x="268" y="618"/>
              <a:ext cx="202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smtClean="0">
                  <a:solidFill>
                    <a:srgbClr val="FF0000"/>
                  </a:solidFill>
                </a:rPr>
                <a:t>… lavarci le mani!</a:t>
              </a:r>
            </a:p>
          </p:txBody>
        </p:sp>
        <p:pic>
          <p:nvPicPr>
            <p:cNvPr id="299020" name="Picture 12" descr="fsgermbuste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3515" y="210"/>
              <a:ext cx="1800" cy="13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1785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2977213"/>
            <a:ext cx="8353569" cy="1015663"/>
          </a:xfrm>
          <a:prstGeom prst="rect">
            <a:avLst/>
          </a:prstGeom>
          <a:noFill/>
        </p:spPr>
        <p:txBody>
          <a:bodyPr wrap="none" rtlCol="0">
            <a:spAutoFit/>
          </a:bodyPr>
          <a:lstStyle/>
          <a:p>
            <a:r>
              <a:rPr lang="en-US" sz="6000" i="1" dirty="0" smtClean="0">
                <a:solidFill>
                  <a:srgbClr val="000000"/>
                </a:solidFill>
              </a:rPr>
              <a:t>Staphylococcus </a:t>
            </a:r>
            <a:r>
              <a:rPr lang="en-US" sz="6000" i="1" dirty="0" err="1" smtClean="0">
                <a:solidFill>
                  <a:srgbClr val="000000"/>
                </a:solidFill>
              </a:rPr>
              <a:t>aureus</a:t>
            </a:r>
            <a:endParaRPr lang="en-US" sz="6000" i="1" dirty="0">
              <a:solidFill>
                <a:srgbClr val="000000"/>
              </a:solidFill>
            </a:endParaRPr>
          </a:p>
        </p:txBody>
      </p:sp>
    </p:spTree>
    <p:extLst>
      <p:ext uri="{BB962C8B-B14F-4D97-AF65-F5344CB8AC3E}">
        <p14:creationId xmlns:p14="http://schemas.microsoft.com/office/powerpoint/2010/main" val="812713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4"/>
          <p:cNvSpPr txBox="1">
            <a:spLocks noChangeArrowheads="1"/>
          </p:cNvSpPr>
          <p:nvPr/>
        </p:nvSpPr>
        <p:spPr bwMode="auto">
          <a:xfrm>
            <a:off x="57150" y="150813"/>
            <a:ext cx="9048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it-IT" sz="2800" b="1" i="1" smtClean="0">
                <a:solidFill>
                  <a:srgbClr val="000000"/>
                </a:solidFill>
                <a:latin typeface="Arial" pitchFamily="34" charset="0"/>
              </a:rPr>
              <a:t>S. aureus</a:t>
            </a:r>
            <a:r>
              <a:rPr lang="it-IT" sz="2800" b="1" smtClean="0">
                <a:solidFill>
                  <a:srgbClr val="000000"/>
                </a:solidFill>
                <a:latin typeface="Arial" pitchFamily="34" charset="0"/>
              </a:rPr>
              <a:t>: evoluzione della antibiotico-resistenza (1)</a:t>
            </a:r>
            <a:endParaRPr lang="it-IT" sz="2800" b="1" noProof="1" smtClean="0">
              <a:solidFill>
                <a:srgbClr val="000000"/>
              </a:solidFill>
              <a:latin typeface="Arial" pitchFamily="34" charset="0"/>
            </a:endParaRPr>
          </a:p>
        </p:txBody>
      </p:sp>
      <p:sp>
        <p:nvSpPr>
          <p:cNvPr id="115715" name="Text Box 5"/>
          <p:cNvSpPr txBox="1">
            <a:spLocks noChangeArrowheads="1"/>
          </p:cNvSpPr>
          <p:nvPr/>
        </p:nvSpPr>
        <p:spPr bwMode="auto">
          <a:xfrm>
            <a:off x="3309938" y="1577975"/>
            <a:ext cx="31877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it-IT" sz="2300" b="1" i="1" dirty="0" smtClean="0">
                <a:solidFill>
                  <a:srgbClr val="FF0000"/>
                </a:solidFill>
                <a:latin typeface="Arial" pitchFamily="34" charset="0"/>
              </a:rPr>
              <a:t>S. </a:t>
            </a:r>
            <a:r>
              <a:rPr lang="it-IT" sz="2300" b="1" i="1" dirty="0" err="1" smtClean="0">
                <a:solidFill>
                  <a:srgbClr val="FF0000"/>
                </a:solidFill>
                <a:latin typeface="Arial" pitchFamily="34" charset="0"/>
              </a:rPr>
              <a:t>aureus</a:t>
            </a:r>
            <a:endParaRPr lang="it-IT" sz="2300" b="1" i="1" dirty="0" smtClean="0">
              <a:solidFill>
                <a:srgbClr val="FF0000"/>
              </a:solidFill>
              <a:latin typeface="Arial" pitchFamily="34" charset="0"/>
            </a:endParaRPr>
          </a:p>
          <a:p>
            <a:pPr algn="ctr" eaLnBrk="0" fontAlgn="base" hangingPunct="0">
              <a:spcBef>
                <a:spcPct val="0"/>
              </a:spcBef>
              <a:spcAft>
                <a:spcPct val="0"/>
              </a:spcAft>
            </a:pPr>
            <a:r>
              <a:rPr lang="it-IT" sz="2300" b="1" dirty="0" smtClean="0">
                <a:solidFill>
                  <a:srgbClr val="FF0000"/>
                </a:solidFill>
                <a:latin typeface="Arial" pitchFamily="34" charset="0"/>
              </a:rPr>
              <a:t>penicillino-resistente </a:t>
            </a:r>
          </a:p>
        </p:txBody>
      </p:sp>
      <p:sp>
        <p:nvSpPr>
          <p:cNvPr id="115716" name="Text Box 7"/>
          <p:cNvSpPr txBox="1">
            <a:spLocks noChangeArrowheads="1"/>
          </p:cNvSpPr>
          <p:nvPr/>
        </p:nvSpPr>
        <p:spPr bwMode="auto">
          <a:xfrm>
            <a:off x="2797175" y="4735513"/>
            <a:ext cx="356870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it-IT" sz="2300" b="1" i="1" smtClean="0">
                <a:solidFill>
                  <a:srgbClr val="FF0000"/>
                </a:solidFill>
                <a:latin typeface="Arial" pitchFamily="34" charset="0"/>
              </a:rPr>
              <a:t>S. aureus</a:t>
            </a:r>
          </a:p>
          <a:p>
            <a:pPr algn="ctr" eaLnBrk="0" fontAlgn="base" hangingPunct="0">
              <a:spcBef>
                <a:spcPct val="0"/>
              </a:spcBef>
              <a:spcAft>
                <a:spcPct val="0"/>
              </a:spcAft>
            </a:pPr>
            <a:r>
              <a:rPr lang="it-IT" sz="2300" b="1" smtClean="0">
                <a:solidFill>
                  <a:srgbClr val="FF0000"/>
                </a:solidFill>
                <a:latin typeface="Arial" pitchFamily="34" charset="0"/>
              </a:rPr>
              <a:t>intermedio-vancomicina</a:t>
            </a:r>
          </a:p>
          <a:p>
            <a:pPr algn="ctr" eaLnBrk="0" fontAlgn="base" hangingPunct="0">
              <a:spcBef>
                <a:spcPct val="0"/>
              </a:spcBef>
              <a:spcAft>
                <a:spcPct val="0"/>
              </a:spcAft>
            </a:pPr>
            <a:r>
              <a:rPr lang="it-IT" sz="2800" b="1" smtClean="0">
                <a:solidFill>
                  <a:srgbClr val="FF0000"/>
                </a:solidFill>
                <a:latin typeface="Arial" pitchFamily="34" charset="0"/>
              </a:rPr>
              <a:t>(VISA) </a:t>
            </a:r>
          </a:p>
        </p:txBody>
      </p:sp>
      <p:sp>
        <p:nvSpPr>
          <p:cNvPr id="115717" name="Line 8"/>
          <p:cNvSpPr>
            <a:spLocks noChangeShapeType="1"/>
          </p:cNvSpPr>
          <p:nvPr/>
        </p:nvSpPr>
        <p:spPr bwMode="auto">
          <a:xfrm rot="10800000" flipH="1" flipV="1">
            <a:off x="1978025" y="6140450"/>
            <a:ext cx="3581400" cy="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18" name="Text Box 9"/>
          <p:cNvSpPr txBox="1">
            <a:spLocks noChangeArrowheads="1"/>
          </p:cNvSpPr>
          <p:nvPr/>
        </p:nvSpPr>
        <p:spPr bwMode="auto">
          <a:xfrm>
            <a:off x="3810000" y="6323013"/>
            <a:ext cx="1709738" cy="461962"/>
          </a:xfrm>
          <a:prstGeom prst="rect">
            <a:avLst/>
          </a:prstGeom>
          <a:solidFill>
            <a:srgbClr val="EAEAEA"/>
          </a:solidFill>
          <a:ln w="9525">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smtClean="0">
                <a:solidFill>
                  <a:srgbClr val="000000"/>
                </a:solidFill>
                <a:latin typeface="Arial" pitchFamily="34" charset="0"/>
              </a:rPr>
              <a:t>[anni 2000]</a:t>
            </a:r>
            <a:endParaRPr lang="it-IT" noProof="1" smtClean="0">
              <a:solidFill>
                <a:srgbClr val="000000"/>
              </a:solidFill>
              <a:latin typeface="Arial" pitchFamily="34" charset="0"/>
            </a:endParaRPr>
          </a:p>
        </p:txBody>
      </p:sp>
      <p:sp>
        <p:nvSpPr>
          <p:cNvPr id="115719" name="Line 10"/>
          <p:cNvSpPr>
            <a:spLocks noChangeShapeType="1"/>
          </p:cNvSpPr>
          <p:nvPr/>
        </p:nvSpPr>
        <p:spPr bwMode="auto">
          <a:xfrm>
            <a:off x="1981200" y="5229225"/>
            <a:ext cx="0" cy="91122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pic>
        <p:nvPicPr>
          <p:cNvPr id="115720" name="Picture 12" desc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66800"/>
            <a:ext cx="762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1" name="Text Box 13"/>
          <p:cNvSpPr txBox="1">
            <a:spLocks noChangeArrowheads="1"/>
          </p:cNvSpPr>
          <p:nvPr/>
        </p:nvSpPr>
        <p:spPr bwMode="auto">
          <a:xfrm>
            <a:off x="304800" y="1755775"/>
            <a:ext cx="13208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sz="2300" b="1" i="1" smtClean="0">
                <a:solidFill>
                  <a:srgbClr val="000000"/>
                </a:solidFill>
              </a:rPr>
              <a:t>S. aureus</a:t>
            </a:r>
            <a:endParaRPr lang="it-IT" sz="2300" b="1" i="1" noProof="1" smtClean="0">
              <a:solidFill>
                <a:srgbClr val="000000"/>
              </a:solidFill>
            </a:endParaRPr>
          </a:p>
        </p:txBody>
      </p:sp>
      <p:sp>
        <p:nvSpPr>
          <p:cNvPr id="115722" name="Line 14"/>
          <p:cNvSpPr>
            <a:spLocks noChangeShapeType="1"/>
          </p:cNvSpPr>
          <p:nvPr/>
        </p:nvSpPr>
        <p:spPr bwMode="auto">
          <a:xfrm>
            <a:off x="1846263" y="1981200"/>
            <a:ext cx="1295400" cy="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23" name="Text Box 15"/>
          <p:cNvSpPr txBox="1">
            <a:spLocks noChangeArrowheads="1"/>
          </p:cNvSpPr>
          <p:nvPr/>
        </p:nvSpPr>
        <p:spPr bwMode="auto">
          <a:xfrm>
            <a:off x="1797050" y="2103438"/>
            <a:ext cx="1431925" cy="46672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smtClean="0">
                <a:solidFill>
                  <a:srgbClr val="000000"/>
                </a:solidFill>
                <a:latin typeface="Arial" pitchFamily="34" charset="0"/>
              </a:rPr>
              <a:t>[anni ’50]</a:t>
            </a:r>
            <a:endParaRPr lang="it-IT" noProof="1" smtClean="0">
              <a:solidFill>
                <a:srgbClr val="000000"/>
              </a:solidFill>
              <a:latin typeface="Arial" pitchFamily="34" charset="0"/>
            </a:endParaRPr>
          </a:p>
        </p:txBody>
      </p:sp>
      <p:sp>
        <p:nvSpPr>
          <p:cNvPr id="115724" name="Text Box 16"/>
          <p:cNvSpPr txBox="1">
            <a:spLocks noChangeArrowheads="1"/>
          </p:cNvSpPr>
          <p:nvPr/>
        </p:nvSpPr>
        <p:spPr bwMode="auto">
          <a:xfrm>
            <a:off x="1752600" y="1382713"/>
            <a:ext cx="1574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dirty="0" smtClean="0">
                <a:solidFill>
                  <a:schemeClr val="bg2"/>
                </a:solidFill>
                <a:latin typeface="Arial" pitchFamily="34" charset="0"/>
              </a:rPr>
              <a:t>Penicillina</a:t>
            </a:r>
            <a:endParaRPr lang="it-IT" noProof="1" smtClean="0">
              <a:solidFill>
                <a:schemeClr val="bg2"/>
              </a:solidFill>
              <a:latin typeface="Arial" pitchFamily="34" charset="0"/>
            </a:endParaRPr>
          </a:p>
        </p:txBody>
      </p:sp>
      <p:sp>
        <p:nvSpPr>
          <p:cNvPr id="115725" name="Line 19"/>
          <p:cNvSpPr>
            <a:spLocks noChangeShapeType="1"/>
          </p:cNvSpPr>
          <p:nvPr/>
        </p:nvSpPr>
        <p:spPr bwMode="auto">
          <a:xfrm>
            <a:off x="6704013" y="1981200"/>
            <a:ext cx="1539875" cy="7938"/>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26" name="Text Box 20"/>
          <p:cNvSpPr txBox="1">
            <a:spLocks noChangeArrowheads="1"/>
          </p:cNvSpPr>
          <p:nvPr/>
        </p:nvSpPr>
        <p:spPr bwMode="auto">
          <a:xfrm>
            <a:off x="6596063" y="2105025"/>
            <a:ext cx="1431925" cy="46672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smtClean="0">
                <a:solidFill>
                  <a:srgbClr val="000000"/>
                </a:solidFill>
                <a:latin typeface="Arial" pitchFamily="34" charset="0"/>
              </a:rPr>
              <a:t>[anni ’80]</a:t>
            </a:r>
            <a:endParaRPr lang="it-IT" noProof="1" smtClean="0">
              <a:solidFill>
                <a:srgbClr val="000000"/>
              </a:solidFill>
              <a:latin typeface="Arial" pitchFamily="34" charset="0"/>
            </a:endParaRPr>
          </a:p>
        </p:txBody>
      </p:sp>
      <p:sp>
        <p:nvSpPr>
          <p:cNvPr id="115727" name="Text Box 21"/>
          <p:cNvSpPr txBox="1">
            <a:spLocks noChangeArrowheads="1"/>
          </p:cNvSpPr>
          <p:nvPr/>
        </p:nvSpPr>
        <p:spPr bwMode="auto">
          <a:xfrm>
            <a:off x="6705600" y="1382713"/>
            <a:ext cx="1538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smtClean="0">
                <a:solidFill>
                  <a:schemeClr val="bg2"/>
                </a:solidFill>
                <a:latin typeface="Arial" pitchFamily="34" charset="0"/>
              </a:rPr>
              <a:t>Meticillina</a:t>
            </a:r>
            <a:endParaRPr lang="it-IT" noProof="1" smtClean="0">
              <a:solidFill>
                <a:schemeClr val="bg2"/>
              </a:solidFill>
              <a:latin typeface="Arial" pitchFamily="34" charset="0"/>
            </a:endParaRPr>
          </a:p>
        </p:txBody>
      </p:sp>
      <p:sp>
        <p:nvSpPr>
          <p:cNvPr id="115728" name="Text Box 24"/>
          <p:cNvSpPr txBox="1">
            <a:spLocks noChangeArrowheads="1"/>
          </p:cNvSpPr>
          <p:nvPr/>
        </p:nvSpPr>
        <p:spPr bwMode="auto">
          <a:xfrm>
            <a:off x="5486400" y="4008438"/>
            <a:ext cx="1431925" cy="466725"/>
          </a:xfrm>
          <a:prstGeom prst="rect">
            <a:avLst/>
          </a:prstGeom>
          <a:solidFill>
            <a:srgbClr val="EAEAEA"/>
          </a:solidFill>
          <a:ln w="9525">
            <a:solidFill>
              <a:srgbClr val="EAEAEA"/>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smtClean="0">
                <a:solidFill>
                  <a:srgbClr val="000000"/>
                </a:solidFill>
                <a:latin typeface="Arial" pitchFamily="34" charset="0"/>
              </a:rPr>
              <a:t>[anni ’90]</a:t>
            </a:r>
            <a:endParaRPr lang="it-IT" noProof="1" smtClean="0">
              <a:solidFill>
                <a:srgbClr val="000000"/>
              </a:solidFill>
              <a:latin typeface="Arial" pitchFamily="34" charset="0"/>
            </a:endParaRPr>
          </a:p>
        </p:txBody>
      </p:sp>
      <p:sp>
        <p:nvSpPr>
          <p:cNvPr id="115729" name="Text Box 25"/>
          <p:cNvSpPr txBox="1">
            <a:spLocks noChangeArrowheads="1"/>
          </p:cNvSpPr>
          <p:nvPr/>
        </p:nvSpPr>
        <p:spPr bwMode="auto">
          <a:xfrm>
            <a:off x="5280025" y="3327400"/>
            <a:ext cx="1927225" cy="46196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smtClean="0">
                <a:solidFill>
                  <a:schemeClr val="bg2"/>
                </a:solidFill>
                <a:latin typeface="Arial" pitchFamily="34" charset="0"/>
              </a:rPr>
              <a:t>Vancomicina</a:t>
            </a:r>
            <a:endParaRPr lang="it-IT" noProof="1" smtClean="0">
              <a:solidFill>
                <a:schemeClr val="bg2"/>
              </a:solidFill>
              <a:latin typeface="Arial" pitchFamily="34" charset="0"/>
            </a:endParaRPr>
          </a:p>
        </p:txBody>
      </p:sp>
      <p:sp>
        <p:nvSpPr>
          <p:cNvPr id="115730" name="Line 26"/>
          <p:cNvSpPr>
            <a:spLocks noChangeShapeType="1"/>
          </p:cNvSpPr>
          <p:nvPr/>
        </p:nvSpPr>
        <p:spPr bwMode="auto">
          <a:xfrm>
            <a:off x="5257800" y="3881438"/>
            <a:ext cx="1981200" cy="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31" name="Line 27"/>
          <p:cNvSpPr>
            <a:spLocks noChangeShapeType="1"/>
          </p:cNvSpPr>
          <p:nvPr/>
        </p:nvSpPr>
        <p:spPr bwMode="auto">
          <a:xfrm>
            <a:off x="6172200" y="3457575"/>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chemeClr val="bg2"/>
              </a:solidFill>
            </a:endParaRPr>
          </a:p>
        </p:txBody>
      </p:sp>
      <p:sp>
        <p:nvSpPr>
          <p:cNvPr id="115732" name="Text Box 29"/>
          <p:cNvSpPr txBox="1">
            <a:spLocks noChangeArrowheads="1"/>
          </p:cNvSpPr>
          <p:nvPr/>
        </p:nvSpPr>
        <p:spPr bwMode="auto">
          <a:xfrm>
            <a:off x="1878013" y="3302000"/>
            <a:ext cx="310832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it-IT" sz="2300" b="1" i="1" smtClean="0">
                <a:solidFill>
                  <a:srgbClr val="FF0000"/>
                </a:solidFill>
                <a:latin typeface="Arial" pitchFamily="34" charset="0"/>
              </a:rPr>
              <a:t>S. aureus</a:t>
            </a:r>
          </a:p>
          <a:p>
            <a:pPr algn="ctr" eaLnBrk="0" fontAlgn="base" hangingPunct="0">
              <a:spcBef>
                <a:spcPct val="0"/>
              </a:spcBef>
              <a:spcAft>
                <a:spcPct val="0"/>
              </a:spcAft>
            </a:pPr>
            <a:r>
              <a:rPr lang="it-IT" sz="2300" b="1" smtClean="0">
                <a:solidFill>
                  <a:srgbClr val="FF0000"/>
                </a:solidFill>
                <a:latin typeface="Arial" pitchFamily="34" charset="0"/>
              </a:rPr>
              <a:t>meticillino-resistente</a:t>
            </a:r>
          </a:p>
          <a:p>
            <a:pPr algn="ctr" eaLnBrk="0" fontAlgn="base" hangingPunct="0">
              <a:spcBef>
                <a:spcPct val="0"/>
              </a:spcBef>
              <a:spcAft>
                <a:spcPct val="0"/>
              </a:spcAft>
            </a:pPr>
            <a:r>
              <a:rPr lang="it-IT" sz="2300" b="1" smtClean="0">
                <a:solidFill>
                  <a:srgbClr val="FF0000"/>
                </a:solidFill>
                <a:latin typeface="Arial" pitchFamily="34" charset="0"/>
              </a:rPr>
              <a:t>(MRSA) </a:t>
            </a:r>
          </a:p>
        </p:txBody>
      </p:sp>
      <p:sp>
        <p:nvSpPr>
          <p:cNvPr id="115733" name="Line 30"/>
          <p:cNvSpPr>
            <a:spLocks noChangeShapeType="1"/>
          </p:cNvSpPr>
          <p:nvPr/>
        </p:nvSpPr>
        <p:spPr bwMode="auto">
          <a:xfrm rot="10800000" flipH="1">
            <a:off x="381000" y="3881438"/>
            <a:ext cx="1295400" cy="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34" name="Line 31"/>
          <p:cNvSpPr>
            <a:spLocks noChangeShapeType="1"/>
          </p:cNvSpPr>
          <p:nvPr/>
        </p:nvSpPr>
        <p:spPr bwMode="auto">
          <a:xfrm>
            <a:off x="8316913" y="2133600"/>
            <a:ext cx="0" cy="533400"/>
          </a:xfrm>
          <a:prstGeom prst="line">
            <a:avLst/>
          </a:prstGeom>
          <a:noFill/>
          <a:ln w="381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35" name="Line 32"/>
          <p:cNvSpPr>
            <a:spLocks noChangeShapeType="1"/>
          </p:cNvSpPr>
          <p:nvPr/>
        </p:nvSpPr>
        <p:spPr bwMode="auto">
          <a:xfrm flipH="1">
            <a:off x="476250" y="2667000"/>
            <a:ext cx="7696200" cy="0"/>
          </a:xfrm>
          <a:prstGeom prst="line">
            <a:avLst/>
          </a:prstGeom>
          <a:noFill/>
          <a:ln w="381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36" name="Line 33"/>
          <p:cNvSpPr>
            <a:spLocks noChangeShapeType="1"/>
          </p:cNvSpPr>
          <p:nvPr/>
        </p:nvSpPr>
        <p:spPr bwMode="auto">
          <a:xfrm>
            <a:off x="381000" y="2667000"/>
            <a:ext cx="0" cy="990600"/>
          </a:xfrm>
          <a:prstGeom prst="line">
            <a:avLst/>
          </a:prstGeom>
          <a:noFill/>
          <a:ln w="381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37" name="Line 36"/>
          <p:cNvSpPr>
            <a:spLocks noChangeShapeType="1"/>
          </p:cNvSpPr>
          <p:nvPr/>
        </p:nvSpPr>
        <p:spPr bwMode="auto">
          <a:xfrm rot="10800000" flipH="1">
            <a:off x="438150" y="5218113"/>
            <a:ext cx="2228850" cy="1587"/>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38" name="Text Box 37"/>
          <p:cNvSpPr txBox="1">
            <a:spLocks noChangeArrowheads="1"/>
          </p:cNvSpPr>
          <p:nvPr/>
        </p:nvSpPr>
        <p:spPr bwMode="auto">
          <a:xfrm>
            <a:off x="358775" y="5380038"/>
            <a:ext cx="1431925" cy="466725"/>
          </a:xfrm>
          <a:prstGeom prst="rect">
            <a:avLst/>
          </a:prstGeom>
          <a:solidFill>
            <a:srgbClr val="EAEAEA"/>
          </a:solidFill>
          <a:ln w="9525">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it-IT" smtClean="0">
                <a:solidFill>
                  <a:srgbClr val="000000"/>
                </a:solidFill>
                <a:latin typeface="Arial" pitchFamily="34" charset="0"/>
              </a:rPr>
              <a:t>[anni ’90]</a:t>
            </a:r>
            <a:endParaRPr lang="it-IT" noProof="1" smtClean="0">
              <a:solidFill>
                <a:srgbClr val="000000"/>
              </a:solidFill>
              <a:latin typeface="Arial" pitchFamily="34" charset="0"/>
            </a:endParaRPr>
          </a:p>
        </p:txBody>
      </p:sp>
      <p:sp>
        <p:nvSpPr>
          <p:cNvPr id="115739" name="Line 38"/>
          <p:cNvSpPr>
            <a:spLocks noChangeShapeType="1"/>
          </p:cNvSpPr>
          <p:nvPr/>
        </p:nvSpPr>
        <p:spPr bwMode="auto">
          <a:xfrm>
            <a:off x="7308850" y="4005263"/>
            <a:ext cx="0" cy="533400"/>
          </a:xfrm>
          <a:prstGeom prst="line">
            <a:avLst/>
          </a:prstGeom>
          <a:noFill/>
          <a:ln w="381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40" name="Line 39"/>
          <p:cNvSpPr>
            <a:spLocks noChangeShapeType="1"/>
          </p:cNvSpPr>
          <p:nvPr/>
        </p:nvSpPr>
        <p:spPr bwMode="auto">
          <a:xfrm flipH="1">
            <a:off x="381000" y="4572000"/>
            <a:ext cx="6934200" cy="0"/>
          </a:xfrm>
          <a:prstGeom prst="line">
            <a:avLst/>
          </a:prstGeom>
          <a:noFill/>
          <a:ln w="381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41" name="Line 40"/>
          <p:cNvSpPr>
            <a:spLocks noChangeShapeType="1"/>
          </p:cNvSpPr>
          <p:nvPr/>
        </p:nvSpPr>
        <p:spPr bwMode="auto">
          <a:xfrm>
            <a:off x="381000" y="4610100"/>
            <a:ext cx="0" cy="533400"/>
          </a:xfrm>
          <a:prstGeom prst="line">
            <a:avLst/>
          </a:prstGeom>
          <a:noFill/>
          <a:ln w="381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5742" name="Text Box 7"/>
          <p:cNvSpPr txBox="1">
            <a:spLocks noChangeArrowheads="1"/>
          </p:cNvSpPr>
          <p:nvPr/>
        </p:nvSpPr>
        <p:spPr bwMode="auto">
          <a:xfrm>
            <a:off x="5484813" y="5494338"/>
            <a:ext cx="347027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it-IT" sz="2300" b="1" i="1" smtClean="0">
                <a:solidFill>
                  <a:srgbClr val="FF0000"/>
                </a:solidFill>
                <a:latin typeface="Arial" pitchFamily="34" charset="0"/>
              </a:rPr>
              <a:t>S. aureus</a:t>
            </a:r>
          </a:p>
          <a:p>
            <a:pPr algn="ctr" eaLnBrk="0" fontAlgn="base" hangingPunct="0">
              <a:spcBef>
                <a:spcPct val="0"/>
              </a:spcBef>
              <a:spcAft>
                <a:spcPct val="0"/>
              </a:spcAft>
            </a:pPr>
            <a:r>
              <a:rPr lang="it-IT" sz="2300" b="1" smtClean="0">
                <a:solidFill>
                  <a:srgbClr val="FF0000"/>
                </a:solidFill>
                <a:latin typeface="Arial" pitchFamily="34" charset="0"/>
              </a:rPr>
              <a:t>vancomicino-resistente</a:t>
            </a:r>
          </a:p>
          <a:p>
            <a:pPr algn="ctr" eaLnBrk="0" fontAlgn="base" hangingPunct="0">
              <a:spcBef>
                <a:spcPct val="0"/>
              </a:spcBef>
              <a:spcAft>
                <a:spcPct val="0"/>
              </a:spcAft>
            </a:pPr>
            <a:r>
              <a:rPr lang="it-IT" sz="2800" b="1" smtClean="0">
                <a:solidFill>
                  <a:srgbClr val="FF0000"/>
                </a:solidFill>
                <a:latin typeface="Arial" pitchFamily="34" charset="0"/>
              </a:rPr>
              <a:t>(VRSA) </a:t>
            </a:r>
          </a:p>
        </p:txBody>
      </p:sp>
    </p:spTree>
    <p:extLst>
      <p:ext uri="{BB962C8B-B14F-4D97-AF65-F5344CB8AC3E}">
        <p14:creationId xmlns:p14="http://schemas.microsoft.com/office/powerpoint/2010/main" val="2752387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23771" y="2909526"/>
            <a:ext cx="4554452" cy="584775"/>
          </a:xfrm>
          <a:prstGeom prst="rect">
            <a:avLst/>
          </a:prstGeom>
          <a:noFill/>
        </p:spPr>
        <p:txBody>
          <a:bodyPr wrap="none" rtlCol="0">
            <a:spAutoFit/>
          </a:bodyPr>
          <a:lstStyle/>
          <a:p>
            <a:pPr fontAlgn="base">
              <a:spcBef>
                <a:spcPct val="0"/>
              </a:spcBef>
              <a:spcAft>
                <a:spcPct val="0"/>
              </a:spcAft>
            </a:pPr>
            <a:r>
              <a:rPr lang="it-IT" sz="3200" b="1" i="1" dirty="0" err="1" smtClean="0">
                <a:solidFill>
                  <a:srgbClr val="FF0000"/>
                </a:solidFill>
              </a:rPr>
              <a:t>Staphylococus</a:t>
            </a:r>
            <a:r>
              <a:rPr lang="it-IT" sz="3200" b="1" i="1" dirty="0" smtClean="0">
                <a:solidFill>
                  <a:srgbClr val="FF0000"/>
                </a:solidFill>
              </a:rPr>
              <a:t> </a:t>
            </a:r>
            <a:r>
              <a:rPr lang="it-IT" sz="3200" b="1" i="1" dirty="0" err="1" smtClean="0">
                <a:solidFill>
                  <a:srgbClr val="FF0000"/>
                </a:solidFill>
              </a:rPr>
              <a:t>aureus</a:t>
            </a:r>
            <a:endParaRPr lang="it-IT" sz="3200" b="1" i="1" dirty="0">
              <a:solidFill>
                <a:srgbClr val="FF0000"/>
              </a:solidFill>
            </a:endParaRPr>
          </a:p>
        </p:txBody>
      </p:sp>
      <p:sp>
        <p:nvSpPr>
          <p:cNvPr id="3" name="CasellaDiTesto 2"/>
          <p:cNvSpPr txBox="1"/>
          <p:nvPr/>
        </p:nvSpPr>
        <p:spPr>
          <a:xfrm>
            <a:off x="667570" y="836712"/>
            <a:ext cx="1996059" cy="1569660"/>
          </a:xfrm>
          <a:prstGeom prst="rect">
            <a:avLst/>
          </a:prstGeom>
          <a:noFill/>
          <a:ln>
            <a:solidFill>
              <a:srgbClr val="000066"/>
            </a:solidFill>
          </a:ln>
        </p:spPr>
        <p:txBody>
          <a:bodyPr wrap="none" rtlCol="0">
            <a:spAutoFit/>
          </a:bodyPr>
          <a:lstStyle/>
          <a:p>
            <a:pPr fontAlgn="base">
              <a:spcBef>
                <a:spcPct val="0"/>
              </a:spcBef>
              <a:spcAft>
                <a:spcPct val="0"/>
              </a:spcAft>
            </a:pPr>
            <a:r>
              <a:rPr lang="it-IT" sz="2400" b="1" dirty="0" smtClean="0">
                <a:solidFill>
                  <a:srgbClr val="444547"/>
                </a:solidFill>
              </a:rPr>
              <a:t>Penicillina</a:t>
            </a:r>
          </a:p>
          <a:p>
            <a:pPr fontAlgn="base">
              <a:spcBef>
                <a:spcPct val="0"/>
              </a:spcBef>
              <a:spcAft>
                <a:spcPct val="0"/>
              </a:spcAft>
            </a:pPr>
            <a:r>
              <a:rPr lang="it-IT" sz="2400" b="1" dirty="0" smtClean="0">
                <a:solidFill>
                  <a:srgbClr val="444547"/>
                </a:solidFill>
              </a:rPr>
              <a:t>Ampicillina</a:t>
            </a:r>
          </a:p>
          <a:p>
            <a:pPr fontAlgn="base">
              <a:spcBef>
                <a:spcPct val="0"/>
              </a:spcBef>
              <a:spcAft>
                <a:spcPct val="0"/>
              </a:spcAft>
            </a:pPr>
            <a:r>
              <a:rPr lang="it-IT" sz="2400" b="1" dirty="0" err="1" smtClean="0">
                <a:solidFill>
                  <a:srgbClr val="444547"/>
                </a:solidFill>
              </a:rPr>
              <a:t>Amoxicillina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Piperacillina</a:t>
            </a:r>
            <a:endParaRPr lang="it-IT" sz="2400" b="1" dirty="0" smtClean="0">
              <a:solidFill>
                <a:srgbClr val="444547"/>
              </a:solidFill>
            </a:endParaRPr>
          </a:p>
        </p:txBody>
      </p:sp>
      <p:sp>
        <p:nvSpPr>
          <p:cNvPr id="4" name="CasellaDiTesto 3"/>
          <p:cNvSpPr txBox="1"/>
          <p:nvPr/>
        </p:nvSpPr>
        <p:spPr>
          <a:xfrm>
            <a:off x="316968" y="3494298"/>
            <a:ext cx="2321469" cy="1200329"/>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Ciprofloxacina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Levifloxacina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Moxifloxacina</a:t>
            </a:r>
            <a:endParaRPr lang="it-IT" sz="2400" b="1" dirty="0">
              <a:solidFill>
                <a:srgbClr val="444547"/>
              </a:solidFill>
            </a:endParaRPr>
          </a:p>
        </p:txBody>
      </p:sp>
      <p:sp>
        <p:nvSpPr>
          <p:cNvPr id="5" name="CasellaDiTesto 4"/>
          <p:cNvSpPr txBox="1"/>
          <p:nvPr/>
        </p:nvSpPr>
        <p:spPr>
          <a:xfrm>
            <a:off x="3066000" y="611977"/>
            <a:ext cx="3233579" cy="1938992"/>
          </a:xfrm>
          <a:prstGeom prst="rect">
            <a:avLst/>
          </a:prstGeom>
          <a:noFill/>
        </p:spPr>
        <p:txBody>
          <a:bodyPr wrap="none" rtlCol="0">
            <a:spAutoFit/>
          </a:bodyPr>
          <a:lstStyle/>
          <a:p>
            <a:pPr algn="ctr" fontAlgn="base">
              <a:spcBef>
                <a:spcPct val="0"/>
              </a:spcBef>
              <a:spcAft>
                <a:spcPct val="0"/>
              </a:spcAft>
            </a:pPr>
            <a:r>
              <a:rPr lang="it-IT" sz="2400" b="1" dirty="0" err="1" smtClean="0">
                <a:solidFill>
                  <a:srgbClr val="444547"/>
                </a:solidFill>
              </a:rPr>
              <a:t>Oxacillina</a:t>
            </a:r>
            <a:endParaRPr lang="it-IT" sz="2400" b="1" dirty="0" smtClean="0">
              <a:solidFill>
                <a:srgbClr val="444547"/>
              </a:solidFill>
            </a:endParaRPr>
          </a:p>
          <a:p>
            <a:pPr algn="ctr" fontAlgn="base">
              <a:spcBef>
                <a:spcPct val="0"/>
              </a:spcBef>
              <a:spcAft>
                <a:spcPct val="0"/>
              </a:spcAft>
            </a:pPr>
            <a:r>
              <a:rPr lang="it-IT" sz="2400" b="1" dirty="0" err="1" smtClean="0">
                <a:solidFill>
                  <a:srgbClr val="444547"/>
                </a:solidFill>
              </a:rPr>
              <a:t>Meticillina</a:t>
            </a:r>
            <a:endParaRPr lang="it-IT" sz="2400" b="1" dirty="0" smtClean="0">
              <a:solidFill>
                <a:srgbClr val="444547"/>
              </a:solidFill>
            </a:endParaRPr>
          </a:p>
          <a:p>
            <a:pPr algn="ctr" fontAlgn="base">
              <a:spcBef>
                <a:spcPct val="0"/>
              </a:spcBef>
              <a:spcAft>
                <a:spcPct val="0"/>
              </a:spcAft>
            </a:pPr>
            <a:r>
              <a:rPr lang="it-IT" sz="2400" b="1" dirty="0" err="1" smtClean="0">
                <a:solidFill>
                  <a:srgbClr val="444547"/>
                </a:solidFill>
              </a:rPr>
              <a:t>Amoxicillina</a:t>
            </a:r>
            <a:r>
              <a:rPr lang="it-IT" sz="2400" b="1" dirty="0" smtClean="0">
                <a:solidFill>
                  <a:srgbClr val="444547"/>
                </a:solidFill>
              </a:rPr>
              <a:t> + </a:t>
            </a:r>
            <a:r>
              <a:rPr lang="it-IT" sz="2400" b="1" dirty="0" err="1" smtClean="0">
                <a:solidFill>
                  <a:srgbClr val="444547"/>
                </a:solidFill>
              </a:rPr>
              <a:t>clav</a:t>
            </a:r>
            <a:r>
              <a:rPr lang="it-IT" sz="2400" b="1" dirty="0" smtClean="0">
                <a:solidFill>
                  <a:srgbClr val="444547"/>
                </a:solidFill>
              </a:rPr>
              <a:t>.</a:t>
            </a:r>
          </a:p>
          <a:p>
            <a:pPr algn="ctr" fontAlgn="base">
              <a:spcBef>
                <a:spcPct val="0"/>
              </a:spcBef>
              <a:spcAft>
                <a:spcPct val="0"/>
              </a:spcAft>
            </a:pPr>
            <a:r>
              <a:rPr lang="it-IT" sz="2400" b="1" dirty="0" err="1" smtClean="0">
                <a:solidFill>
                  <a:srgbClr val="444547"/>
                </a:solidFill>
              </a:rPr>
              <a:t>Piperacillina</a:t>
            </a:r>
            <a:r>
              <a:rPr lang="it-IT" sz="2400" b="1" dirty="0" smtClean="0">
                <a:solidFill>
                  <a:srgbClr val="444547"/>
                </a:solidFill>
              </a:rPr>
              <a:t> + </a:t>
            </a:r>
            <a:r>
              <a:rPr lang="it-IT" sz="2400" b="1" dirty="0" err="1" smtClean="0">
                <a:solidFill>
                  <a:srgbClr val="444547"/>
                </a:solidFill>
              </a:rPr>
              <a:t>tazob</a:t>
            </a:r>
            <a:r>
              <a:rPr lang="it-IT" sz="2400" b="1" dirty="0" smtClean="0">
                <a:solidFill>
                  <a:srgbClr val="444547"/>
                </a:solidFill>
              </a:rPr>
              <a:t>.</a:t>
            </a:r>
          </a:p>
          <a:p>
            <a:pPr algn="ctr" fontAlgn="base">
              <a:spcBef>
                <a:spcPct val="0"/>
              </a:spcBef>
              <a:spcAft>
                <a:spcPct val="0"/>
              </a:spcAft>
            </a:pPr>
            <a:r>
              <a:rPr lang="it-IT" sz="2400" b="1" dirty="0" smtClean="0">
                <a:solidFill>
                  <a:srgbClr val="444547"/>
                </a:solidFill>
              </a:rPr>
              <a:t>Cefalosporine</a:t>
            </a:r>
          </a:p>
        </p:txBody>
      </p:sp>
      <p:sp>
        <p:nvSpPr>
          <p:cNvPr id="6" name="CasellaDiTesto 5"/>
          <p:cNvSpPr txBox="1"/>
          <p:nvPr/>
        </p:nvSpPr>
        <p:spPr>
          <a:xfrm>
            <a:off x="6584236" y="1076723"/>
            <a:ext cx="1912703" cy="830997"/>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Imipenem</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Meropenem</a:t>
            </a:r>
            <a:endParaRPr lang="it-IT" sz="2400" b="1" dirty="0" smtClean="0">
              <a:solidFill>
                <a:srgbClr val="444547"/>
              </a:solidFill>
            </a:endParaRPr>
          </a:p>
        </p:txBody>
      </p:sp>
      <p:grpSp>
        <p:nvGrpSpPr>
          <p:cNvPr id="17" name="Gruppo 16"/>
          <p:cNvGrpSpPr/>
          <p:nvPr/>
        </p:nvGrpSpPr>
        <p:grpSpPr>
          <a:xfrm>
            <a:off x="738186" y="980728"/>
            <a:ext cx="1529561" cy="1238652"/>
            <a:chOff x="293489" y="2406372"/>
            <a:chExt cx="1720756" cy="1238652"/>
          </a:xfrm>
        </p:grpSpPr>
        <p:cxnSp>
          <p:nvCxnSpPr>
            <p:cNvPr id="9" name="Connettore 1 8"/>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 name="Connettore 1 10"/>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sp>
        <p:nvSpPr>
          <p:cNvPr id="8" name="CasellaDiTesto 7"/>
          <p:cNvSpPr txBox="1"/>
          <p:nvPr/>
        </p:nvSpPr>
        <p:spPr>
          <a:xfrm>
            <a:off x="392508" y="5157199"/>
            <a:ext cx="1928733" cy="461665"/>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smtClean="0">
                <a:solidFill>
                  <a:srgbClr val="444547"/>
                </a:solidFill>
              </a:rPr>
              <a:t>Rifampicina</a:t>
            </a:r>
            <a:endParaRPr lang="it-IT" sz="2400" b="1" dirty="0">
              <a:solidFill>
                <a:srgbClr val="444547"/>
              </a:solidFill>
            </a:endParaRPr>
          </a:p>
        </p:txBody>
      </p:sp>
      <p:sp>
        <p:nvSpPr>
          <p:cNvPr id="10" name="CasellaDiTesto 9"/>
          <p:cNvSpPr txBox="1"/>
          <p:nvPr/>
        </p:nvSpPr>
        <p:spPr>
          <a:xfrm>
            <a:off x="3567123" y="4121096"/>
            <a:ext cx="2098651" cy="830997"/>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smtClean="0">
                <a:solidFill>
                  <a:srgbClr val="444547"/>
                </a:solidFill>
              </a:rPr>
              <a:t>Eritromicina</a:t>
            </a:r>
          </a:p>
          <a:p>
            <a:pPr fontAlgn="base">
              <a:spcBef>
                <a:spcPct val="0"/>
              </a:spcBef>
              <a:spcAft>
                <a:spcPct val="0"/>
              </a:spcAft>
            </a:pPr>
            <a:r>
              <a:rPr lang="it-IT" sz="2400" b="1" dirty="0" err="1" smtClean="0">
                <a:solidFill>
                  <a:srgbClr val="444547"/>
                </a:solidFill>
              </a:rPr>
              <a:t>Clindamicina</a:t>
            </a:r>
            <a:endParaRPr lang="it-IT" sz="2400" b="1" dirty="0">
              <a:solidFill>
                <a:srgbClr val="444547"/>
              </a:solidFill>
            </a:endParaRPr>
          </a:p>
        </p:txBody>
      </p:sp>
      <p:sp>
        <p:nvSpPr>
          <p:cNvPr id="12" name="CasellaDiTesto 11"/>
          <p:cNvSpPr txBox="1"/>
          <p:nvPr/>
        </p:nvSpPr>
        <p:spPr>
          <a:xfrm>
            <a:off x="3567124" y="5363173"/>
            <a:ext cx="2031325" cy="830997"/>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Amikacina</a:t>
            </a:r>
            <a:endParaRPr lang="it-IT" sz="2400" b="1" dirty="0" smtClean="0">
              <a:solidFill>
                <a:srgbClr val="444547"/>
              </a:solidFill>
            </a:endParaRPr>
          </a:p>
          <a:p>
            <a:pPr fontAlgn="base">
              <a:spcBef>
                <a:spcPct val="0"/>
              </a:spcBef>
              <a:spcAft>
                <a:spcPct val="0"/>
              </a:spcAft>
            </a:pPr>
            <a:r>
              <a:rPr lang="it-IT" sz="2400" b="1" dirty="0" smtClean="0">
                <a:solidFill>
                  <a:srgbClr val="444547"/>
                </a:solidFill>
              </a:rPr>
              <a:t>Gentamicina</a:t>
            </a:r>
            <a:endParaRPr lang="it-IT" sz="2400" b="1" dirty="0">
              <a:solidFill>
                <a:srgbClr val="444547"/>
              </a:solidFill>
            </a:endParaRPr>
          </a:p>
        </p:txBody>
      </p:sp>
      <p:sp>
        <p:nvSpPr>
          <p:cNvPr id="13" name="CasellaDiTesto 12"/>
          <p:cNvSpPr txBox="1"/>
          <p:nvPr/>
        </p:nvSpPr>
        <p:spPr>
          <a:xfrm>
            <a:off x="6578057" y="3853179"/>
            <a:ext cx="2065630" cy="830997"/>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Teicoplanina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Vancomicina</a:t>
            </a:r>
            <a:endParaRPr lang="it-IT" sz="2400" b="1" dirty="0">
              <a:solidFill>
                <a:srgbClr val="444547"/>
              </a:solidFill>
            </a:endParaRPr>
          </a:p>
        </p:txBody>
      </p:sp>
      <p:grpSp>
        <p:nvGrpSpPr>
          <p:cNvPr id="7" name="Gruppo 6"/>
          <p:cNvGrpSpPr/>
          <p:nvPr/>
        </p:nvGrpSpPr>
        <p:grpSpPr>
          <a:xfrm>
            <a:off x="3355868" y="656408"/>
            <a:ext cx="4927777" cy="1930281"/>
            <a:chOff x="3355868" y="656408"/>
            <a:chExt cx="4927777" cy="1930281"/>
          </a:xfrm>
        </p:grpSpPr>
        <p:grpSp>
          <p:nvGrpSpPr>
            <p:cNvPr id="22" name="Gruppo 21"/>
            <p:cNvGrpSpPr/>
            <p:nvPr/>
          </p:nvGrpSpPr>
          <p:grpSpPr>
            <a:xfrm>
              <a:off x="3355868" y="656408"/>
              <a:ext cx="2816313" cy="1930281"/>
              <a:chOff x="293489" y="2406372"/>
              <a:chExt cx="1720756" cy="1238652"/>
            </a:xfrm>
          </p:grpSpPr>
          <p:cxnSp>
            <p:nvCxnSpPr>
              <p:cNvPr id="23" name="Connettore 1 22"/>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4" name="Connettore 1 23"/>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25" name="Gruppo 24"/>
            <p:cNvGrpSpPr/>
            <p:nvPr/>
          </p:nvGrpSpPr>
          <p:grpSpPr>
            <a:xfrm>
              <a:off x="6754084" y="908720"/>
              <a:ext cx="1529561" cy="1238652"/>
              <a:chOff x="293489" y="2406372"/>
              <a:chExt cx="1720756" cy="1238652"/>
            </a:xfrm>
          </p:grpSpPr>
          <p:cxnSp>
            <p:nvCxnSpPr>
              <p:cNvPr id="26" name="Connettore 1 25"/>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7" name="Connettore 1 26"/>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sp>
        <p:nvSpPr>
          <p:cNvPr id="28" name="CasellaDiTesto 27"/>
          <p:cNvSpPr txBox="1"/>
          <p:nvPr/>
        </p:nvSpPr>
        <p:spPr>
          <a:xfrm>
            <a:off x="347534" y="6063686"/>
            <a:ext cx="3389711" cy="461665"/>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Trimetoprim</a:t>
            </a:r>
            <a:r>
              <a:rPr lang="it-IT" sz="2400" b="1" dirty="0" smtClean="0">
                <a:solidFill>
                  <a:srgbClr val="444547"/>
                </a:solidFill>
              </a:rPr>
              <a:t> + </a:t>
            </a:r>
            <a:r>
              <a:rPr lang="it-IT" sz="2400" b="1" dirty="0" err="1" smtClean="0">
                <a:solidFill>
                  <a:srgbClr val="444547"/>
                </a:solidFill>
              </a:rPr>
              <a:t>sulfam</a:t>
            </a:r>
            <a:r>
              <a:rPr lang="it-IT" sz="2400" b="1" dirty="0" smtClean="0">
                <a:solidFill>
                  <a:srgbClr val="444547"/>
                </a:solidFill>
              </a:rPr>
              <a:t>.</a:t>
            </a:r>
            <a:endParaRPr lang="it-IT" sz="2400" b="1" dirty="0">
              <a:solidFill>
                <a:srgbClr val="444547"/>
              </a:solidFill>
            </a:endParaRPr>
          </a:p>
        </p:txBody>
      </p:sp>
      <p:sp>
        <p:nvSpPr>
          <p:cNvPr id="29" name="CasellaDiTesto 28"/>
          <p:cNvSpPr txBox="1"/>
          <p:nvPr/>
        </p:nvSpPr>
        <p:spPr>
          <a:xfrm>
            <a:off x="6620231" y="5181006"/>
            <a:ext cx="2031325" cy="1200329"/>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Linezolid</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Tigeciclina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Daptomicina</a:t>
            </a:r>
            <a:endParaRPr lang="it-IT" sz="2400" b="1" dirty="0">
              <a:solidFill>
                <a:srgbClr val="444547"/>
              </a:solidFill>
            </a:endParaRPr>
          </a:p>
        </p:txBody>
      </p:sp>
      <p:grpSp>
        <p:nvGrpSpPr>
          <p:cNvPr id="30" name="Gruppo 29"/>
          <p:cNvGrpSpPr/>
          <p:nvPr/>
        </p:nvGrpSpPr>
        <p:grpSpPr>
          <a:xfrm>
            <a:off x="475548" y="3414484"/>
            <a:ext cx="1529561" cy="1238652"/>
            <a:chOff x="293489" y="2406372"/>
            <a:chExt cx="1720756" cy="1238652"/>
          </a:xfrm>
        </p:grpSpPr>
        <p:cxnSp>
          <p:nvCxnSpPr>
            <p:cNvPr id="31" name="Connettore 1 30"/>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2" name="Connettore 1 31"/>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33" name="Gruppo 32"/>
          <p:cNvGrpSpPr/>
          <p:nvPr/>
        </p:nvGrpSpPr>
        <p:grpSpPr>
          <a:xfrm>
            <a:off x="3874532" y="3861048"/>
            <a:ext cx="1529561" cy="1238652"/>
            <a:chOff x="293489" y="2406372"/>
            <a:chExt cx="1720756" cy="1238652"/>
          </a:xfrm>
        </p:grpSpPr>
        <p:cxnSp>
          <p:nvCxnSpPr>
            <p:cNvPr id="34" name="Connettore 1 33"/>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5" name="Connettore 1 34"/>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36" name="Gruppo 35"/>
          <p:cNvGrpSpPr/>
          <p:nvPr/>
        </p:nvGrpSpPr>
        <p:grpSpPr>
          <a:xfrm>
            <a:off x="603562" y="5229200"/>
            <a:ext cx="1529561" cy="1238652"/>
            <a:chOff x="293489" y="2406372"/>
            <a:chExt cx="1720756" cy="1238652"/>
          </a:xfrm>
        </p:grpSpPr>
        <p:cxnSp>
          <p:nvCxnSpPr>
            <p:cNvPr id="37" name="Connettore 1 36"/>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8" name="Connettore 1 37"/>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39" name="Gruppo 38"/>
          <p:cNvGrpSpPr/>
          <p:nvPr/>
        </p:nvGrpSpPr>
        <p:grpSpPr>
          <a:xfrm>
            <a:off x="3682510" y="5286692"/>
            <a:ext cx="1529561" cy="1238652"/>
            <a:chOff x="293489" y="2406372"/>
            <a:chExt cx="1720756" cy="1238652"/>
          </a:xfrm>
        </p:grpSpPr>
        <p:cxnSp>
          <p:nvCxnSpPr>
            <p:cNvPr id="40" name="Connettore 1 39"/>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1" name="Connettore 1 40"/>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42" name="Gruppo 41"/>
          <p:cNvGrpSpPr/>
          <p:nvPr/>
        </p:nvGrpSpPr>
        <p:grpSpPr>
          <a:xfrm>
            <a:off x="6690844" y="3645024"/>
            <a:ext cx="1529561" cy="1238652"/>
            <a:chOff x="293489" y="2406372"/>
            <a:chExt cx="1720756" cy="1238652"/>
          </a:xfrm>
        </p:grpSpPr>
        <p:cxnSp>
          <p:nvCxnSpPr>
            <p:cNvPr id="43" name="Connettore 1 42"/>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4" name="Connettore 1 43"/>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2970268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Text Box 4"/>
          <p:cNvSpPr txBox="1">
            <a:spLocks noChangeArrowheads="1"/>
          </p:cNvSpPr>
          <p:nvPr/>
        </p:nvSpPr>
        <p:spPr bwMode="auto">
          <a:xfrm>
            <a:off x="2381250" y="333375"/>
            <a:ext cx="4379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i="1" smtClean="0">
                <a:solidFill>
                  <a:srgbClr val="000000"/>
                </a:solidFill>
              </a:rPr>
              <a:t>Staphylococcus aureus</a:t>
            </a:r>
          </a:p>
        </p:txBody>
      </p:sp>
      <p:sp>
        <p:nvSpPr>
          <p:cNvPr id="162821" name="Text Box 5"/>
          <p:cNvSpPr txBox="1">
            <a:spLocks noChangeArrowheads="1"/>
          </p:cNvSpPr>
          <p:nvPr/>
        </p:nvSpPr>
        <p:spPr bwMode="auto">
          <a:xfrm>
            <a:off x="376238" y="5975350"/>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Commensale </a:t>
            </a:r>
          </a:p>
          <a:p>
            <a:pPr fontAlgn="base">
              <a:spcBef>
                <a:spcPct val="0"/>
              </a:spcBef>
              <a:spcAft>
                <a:spcPct val="0"/>
              </a:spcAft>
            </a:pPr>
            <a:r>
              <a:rPr lang="en-US" smtClean="0">
                <a:solidFill>
                  <a:srgbClr val="000000"/>
                </a:solidFill>
              </a:rPr>
              <a:t>30% individui</a:t>
            </a:r>
          </a:p>
        </p:txBody>
      </p:sp>
      <p:sp>
        <p:nvSpPr>
          <p:cNvPr id="162822" name="Text Box 6"/>
          <p:cNvSpPr txBox="1">
            <a:spLocks noChangeArrowheads="1"/>
          </p:cNvSpPr>
          <p:nvPr/>
        </p:nvSpPr>
        <p:spPr bwMode="auto">
          <a:xfrm>
            <a:off x="5232400" y="6027738"/>
            <a:ext cx="376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mtClean="0">
                <a:solidFill>
                  <a:srgbClr val="000000"/>
                </a:solidFill>
              </a:rPr>
              <a:t>Patogeno</a:t>
            </a:r>
          </a:p>
          <a:p>
            <a:pPr algn="r" fontAlgn="base">
              <a:spcBef>
                <a:spcPct val="0"/>
              </a:spcBef>
              <a:spcAft>
                <a:spcPct val="0"/>
              </a:spcAft>
            </a:pPr>
            <a:r>
              <a:rPr lang="en-US" smtClean="0">
                <a:solidFill>
                  <a:srgbClr val="000000"/>
                </a:solidFill>
              </a:rPr>
              <a:t>Sindrome shock tossico da TSST-1</a:t>
            </a:r>
          </a:p>
        </p:txBody>
      </p:sp>
      <p:sp>
        <p:nvSpPr>
          <p:cNvPr id="162824" name="AutoShape 8"/>
          <p:cNvSpPr>
            <a:spLocks noChangeArrowheads="1"/>
          </p:cNvSpPr>
          <p:nvPr/>
        </p:nvSpPr>
        <p:spPr bwMode="auto">
          <a:xfrm flipH="1">
            <a:off x="179388" y="3213100"/>
            <a:ext cx="8640762" cy="2663825"/>
          </a:xfrm>
          <a:prstGeom prst="rtTriangle">
            <a:avLst/>
          </a:prstGeom>
          <a:gradFill rotWithShape="1">
            <a:gsLst>
              <a:gs pos="0">
                <a:srgbClr val="CC3300"/>
              </a:gs>
              <a:gs pos="100000">
                <a:srgbClr val="F3ECE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62825" name="Text Box 9"/>
          <p:cNvSpPr txBox="1">
            <a:spLocks noChangeArrowheads="1"/>
          </p:cNvSpPr>
          <p:nvPr/>
        </p:nvSpPr>
        <p:spPr bwMode="auto">
          <a:xfrm>
            <a:off x="617538" y="4867275"/>
            <a:ext cx="1387475" cy="925513"/>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Infezioni cute e tessuti molli</a:t>
            </a:r>
          </a:p>
        </p:txBody>
      </p:sp>
      <p:sp>
        <p:nvSpPr>
          <p:cNvPr id="162826" name="Text Box 10"/>
          <p:cNvSpPr txBox="1">
            <a:spLocks noChangeArrowheads="1"/>
          </p:cNvSpPr>
          <p:nvPr/>
        </p:nvSpPr>
        <p:spPr bwMode="auto">
          <a:xfrm>
            <a:off x="2051050" y="4467225"/>
            <a:ext cx="595313" cy="376238"/>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SSI</a:t>
            </a:r>
          </a:p>
        </p:txBody>
      </p:sp>
      <p:sp>
        <p:nvSpPr>
          <p:cNvPr id="162827" name="Text Box 11"/>
          <p:cNvSpPr txBox="1">
            <a:spLocks noChangeArrowheads="1"/>
          </p:cNvSpPr>
          <p:nvPr/>
        </p:nvSpPr>
        <p:spPr bwMode="auto">
          <a:xfrm>
            <a:off x="5970588" y="3019425"/>
            <a:ext cx="1316037" cy="376238"/>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Polmoniti</a:t>
            </a:r>
          </a:p>
        </p:txBody>
      </p:sp>
      <p:sp>
        <p:nvSpPr>
          <p:cNvPr id="162828" name="Text Box 12"/>
          <p:cNvSpPr txBox="1">
            <a:spLocks noChangeArrowheads="1"/>
          </p:cNvSpPr>
          <p:nvPr/>
        </p:nvSpPr>
        <p:spPr bwMode="auto">
          <a:xfrm>
            <a:off x="4421188" y="3395663"/>
            <a:ext cx="1531937" cy="376237"/>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Endocarditi</a:t>
            </a:r>
          </a:p>
        </p:txBody>
      </p:sp>
      <p:sp>
        <p:nvSpPr>
          <p:cNvPr id="162829" name="Text Box 13"/>
          <p:cNvSpPr txBox="1">
            <a:spLocks noChangeArrowheads="1"/>
          </p:cNvSpPr>
          <p:nvPr/>
        </p:nvSpPr>
        <p:spPr bwMode="auto">
          <a:xfrm>
            <a:off x="7288213" y="2646363"/>
            <a:ext cx="1531937" cy="376237"/>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Batteriemie</a:t>
            </a:r>
          </a:p>
        </p:txBody>
      </p:sp>
      <p:sp>
        <p:nvSpPr>
          <p:cNvPr id="162830" name="Text Box 14"/>
          <p:cNvSpPr txBox="1">
            <a:spLocks noChangeArrowheads="1"/>
          </p:cNvSpPr>
          <p:nvPr/>
        </p:nvSpPr>
        <p:spPr bwMode="auto">
          <a:xfrm>
            <a:off x="2700338" y="3789363"/>
            <a:ext cx="1727200" cy="650875"/>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Infezioni osteo-articolari</a:t>
            </a:r>
          </a:p>
        </p:txBody>
      </p:sp>
    </p:spTree>
    <p:extLst>
      <p:ext uri="{BB962C8B-B14F-4D97-AF65-F5344CB8AC3E}">
        <p14:creationId xmlns:p14="http://schemas.microsoft.com/office/powerpoint/2010/main" val="3728382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3810000" cy="3238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28800"/>
            <a:ext cx="3810000" cy="3276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4" name="Picture 4"/>
          <p:cNvPicPr>
            <a:picLocks noChangeAspect="1" noChangeArrowheads="1"/>
          </p:cNvPicPr>
          <p:nvPr/>
        </p:nvPicPr>
        <p:blipFill>
          <a:blip r:embed="rId4">
            <a:extLst>
              <a:ext uri="{28A0092B-C50C-407E-A947-70E740481C1C}">
                <a14:useLocalDpi xmlns:a14="http://schemas.microsoft.com/office/drawing/2010/main" val="0"/>
              </a:ext>
            </a:extLst>
          </a:blip>
          <a:srcRect r="1114"/>
          <a:stretch>
            <a:fillRect/>
          </a:stretch>
        </p:blipFill>
        <p:spPr bwMode="auto">
          <a:xfrm>
            <a:off x="685800" y="381000"/>
            <a:ext cx="74676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5" name="Picture 5"/>
          <p:cNvPicPr>
            <a:picLocks noChangeAspect="1" noChangeArrowheads="1"/>
          </p:cNvPicPr>
          <p:nvPr/>
        </p:nvPicPr>
        <p:blipFill>
          <a:blip r:embed="rId5">
            <a:extLst>
              <a:ext uri="{28A0092B-C50C-407E-A947-70E740481C1C}">
                <a14:useLocalDpi xmlns:a14="http://schemas.microsoft.com/office/drawing/2010/main" val="0"/>
              </a:ext>
            </a:extLst>
          </a:blip>
          <a:srcRect r="2910"/>
          <a:stretch>
            <a:fillRect/>
          </a:stretch>
        </p:blipFill>
        <p:spPr bwMode="auto">
          <a:xfrm>
            <a:off x="5915025" y="1447800"/>
            <a:ext cx="2543175"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6" name="Picture 6"/>
          <p:cNvPicPr>
            <a:picLocks noChangeAspect="1" noChangeArrowheads="1"/>
          </p:cNvPicPr>
          <p:nvPr/>
        </p:nvPicPr>
        <p:blipFill>
          <a:blip r:embed="rId6">
            <a:extLst>
              <a:ext uri="{28A0092B-C50C-407E-A947-70E740481C1C}">
                <a14:useLocalDpi xmlns:a14="http://schemas.microsoft.com/office/drawing/2010/main" val="0"/>
              </a:ext>
            </a:extLst>
          </a:blip>
          <a:srcRect r="1724"/>
          <a:stretch>
            <a:fillRect/>
          </a:stretch>
        </p:blipFill>
        <p:spPr bwMode="auto">
          <a:xfrm>
            <a:off x="2362200" y="5257800"/>
            <a:ext cx="4343400"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7" name="Text Box 7"/>
          <p:cNvSpPr txBox="1">
            <a:spLocks noChangeArrowheads="1"/>
          </p:cNvSpPr>
          <p:nvPr/>
        </p:nvSpPr>
        <p:spPr bwMode="auto">
          <a:xfrm>
            <a:off x="3581400" y="1905000"/>
            <a:ext cx="904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1200" b="1" smtClean="0">
                <a:solidFill>
                  <a:srgbClr val="000000"/>
                </a:solidFill>
              </a:rPr>
              <a:t>Inpatients</a:t>
            </a:r>
          </a:p>
        </p:txBody>
      </p:sp>
      <p:sp>
        <p:nvSpPr>
          <p:cNvPr id="163848" name="Text Box 8"/>
          <p:cNvSpPr txBox="1">
            <a:spLocks noChangeArrowheads="1"/>
          </p:cNvSpPr>
          <p:nvPr/>
        </p:nvSpPr>
        <p:spPr bwMode="auto">
          <a:xfrm>
            <a:off x="7496175" y="1905000"/>
            <a:ext cx="1031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1200" b="1" smtClean="0">
                <a:solidFill>
                  <a:srgbClr val="000000"/>
                </a:solidFill>
              </a:rPr>
              <a:t>Outpatients</a:t>
            </a:r>
          </a:p>
        </p:txBody>
      </p:sp>
      <p:grpSp>
        <p:nvGrpSpPr>
          <p:cNvPr id="163851" name="Group 11"/>
          <p:cNvGrpSpPr>
            <a:grpSpLocks/>
          </p:cNvGrpSpPr>
          <p:nvPr/>
        </p:nvGrpSpPr>
        <p:grpSpPr bwMode="auto">
          <a:xfrm>
            <a:off x="827088" y="4076700"/>
            <a:ext cx="1081087" cy="1536700"/>
            <a:chOff x="521" y="2568"/>
            <a:chExt cx="681" cy="968"/>
          </a:xfrm>
        </p:grpSpPr>
        <p:sp>
          <p:nvSpPr>
            <p:cNvPr id="163849" name="Oval 9"/>
            <p:cNvSpPr>
              <a:spLocks noChangeArrowheads="1"/>
            </p:cNvSpPr>
            <p:nvPr/>
          </p:nvSpPr>
          <p:spPr bwMode="auto">
            <a:xfrm>
              <a:off x="521" y="2568"/>
              <a:ext cx="681" cy="635"/>
            </a:xfrm>
            <a:prstGeom prst="ellipse">
              <a:avLst/>
            </a:prstGeom>
            <a:noFill/>
            <a:ln w="2857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63850" name="Text Box 10"/>
            <p:cNvSpPr txBox="1">
              <a:spLocks noChangeArrowheads="1"/>
            </p:cNvSpPr>
            <p:nvPr/>
          </p:nvSpPr>
          <p:spPr bwMode="auto">
            <a:xfrm>
              <a:off x="748" y="3248"/>
              <a:ext cx="3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CC3300"/>
                  </a:solidFill>
                </a:rPr>
                <a:t>1°</a:t>
              </a:r>
            </a:p>
          </p:txBody>
        </p:sp>
      </p:grpSp>
      <p:grpSp>
        <p:nvGrpSpPr>
          <p:cNvPr id="163855" name="Group 15"/>
          <p:cNvGrpSpPr>
            <a:grpSpLocks/>
          </p:cNvGrpSpPr>
          <p:nvPr/>
        </p:nvGrpSpPr>
        <p:grpSpPr bwMode="auto">
          <a:xfrm>
            <a:off x="5651500" y="4076700"/>
            <a:ext cx="1081088" cy="1536700"/>
            <a:chOff x="3560" y="2568"/>
            <a:chExt cx="681" cy="968"/>
          </a:xfrm>
        </p:grpSpPr>
        <p:sp>
          <p:nvSpPr>
            <p:cNvPr id="163853" name="Oval 13"/>
            <p:cNvSpPr>
              <a:spLocks noChangeArrowheads="1"/>
            </p:cNvSpPr>
            <p:nvPr/>
          </p:nvSpPr>
          <p:spPr bwMode="auto">
            <a:xfrm>
              <a:off x="3560" y="2568"/>
              <a:ext cx="681" cy="635"/>
            </a:xfrm>
            <a:prstGeom prst="ellipse">
              <a:avLst/>
            </a:prstGeom>
            <a:noFill/>
            <a:ln w="2857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63854" name="Text Box 14"/>
            <p:cNvSpPr txBox="1">
              <a:spLocks noChangeArrowheads="1"/>
            </p:cNvSpPr>
            <p:nvPr/>
          </p:nvSpPr>
          <p:spPr bwMode="auto">
            <a:xfrm>
              <a:off x="3787" y="3248"/>
              <a:ext cx="3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CC3300"/>
                  </a:solidFill>
                </a:rPr>
                <a:t>2°</a:t>
              </a:r>
            </a:p>
          </p:txBody>
        </p:sp>
      </p:grpSp>
    </p:spTree>
    <p:extLst>
      <p:ext uri="{BB962C8B-B14F-4D97-AF65-F5344CB8AC3E}">
        <p14:creationId xmlns:p14="http://schemas.microsoft.com/office/powerpoint/2010/main" val="848165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8"/>
          <p:cNvSpPr>
            <a:spLocks noChangeArrowheads="1"/>
          </p:cNvSpPr>
          <p:nvPr/>
        </p:nvSpPr>
        <p:spPr bwMode="auto">
          <a:xfrm>
            <a:off x="611188" y="4365625"/>
            <a:ext cx="2520950" cy="358775"/>
          </a:xfrm>
          <a:prstGeom prst="rect">
            <a:avLst/>
          </a:prstGeom>
          <a:solidFill>
            <a:srgbClr val="FFFF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727" name="Rectangle 7"/>
          <p:cNvSpPr>
            <a:spLocks noChangeArrowheads="1"/>
          </p:cNvSpPr>
          <p:nvPr/>
        </p:nvSpPr>
        <p:spPr bwMode="auto">
          <a:xfrm>
            <a:off x="552450" y="5694363"/>
            <a:ext cx="5532438" cy="360362"/>
          </a:xfrm>
          <a:prstGeom prst="rect">
            <a:avLst/>
          </a:prstGeom>
          <a:solidFill>
            <a:srgbClr val="FFFF97"/>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FFFF00"/>
              </a:solidFill>
            </a:endParaRPr>
          </a:p>
        </p:txBody>
      </p:sp>
      <p:sp>
        <p:nvSpPr>
          <p:cNvPr id="30726" name="Rectangle 6"/>
          <p:cNvSpPr>
            <a:spLocks noChangeArrowheads="1"/>
          </p:cNvSpPr>
          <p:nvPr/>
        </p:nvSpPr>
        <p:spPr bwMode="auto">
          <a:xfrm>
            <a:off x="539750" y="5011738"/>
            <a:ext cx="1295400" cy="360362"/>
          </a:xfrm>
          <a:prstGeom prst="rect">
            <a:avLst/>
          </a:prstGeom>
          <a:solidFill>
            <a:srgbClr val="FFFF97"/>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FFFF00"/>
              </a:solidFill>
            </a:endParaRPr>
          </a:p>
        </p:txBody>
      </p:sp>
      <p:sp>
        <p:nvSpPr>
          <p:cNvPr id="30725" name="Rectangle 5"/>
          <p:cNvSpPr>
            <a:spLocks noChangeArrowheads="1"/>
          </p:cNvSpPr>
          <p:nvPr/>
        </p:nvSpPr>
        <p:spPr bwMode="auto">
          <a:xfrm>
            <a:off x="611188" y="3009900"/>
            <a:ext cx="3240087" cy="360363"/>
          </a:xfrm>
          <a:prstGeom prst="rect">
            <a:avLst/>
          </a:prstGeom>
          <a:solidFill>
            <a:srgbClr val="FFFF97"/>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FFFF00"/>
              </a:solidFill>
            </a:endParaRPr>
          </a:p>
        </p:txBody>
      </p:sp>
      <p:sp>
        <p:nvSpPr>
          <p:cNvPr id="30724" name="Rectangle 4"/>
          <p:cNvSpPr>
            <a:spLocks noChangeArrowheads="1"/>
          </p:cNvSpPr>
          <p:nvPr/>
        </p:nvSpPr>
        <p:spPr bwMode="auto">
          <a:xfrm>
            <a:off x="611188" y="1700213"/>
            <a:ext cx="2665412" cy="360362"/>
          </a:xfrm>
          <a:prstGeom prst="rect">
            <a:avLst/>
          </a:prstGeom>
          <a:solidFill>
            <a:srgbClr val="FFFF97"/>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FFFF00"/>
              </a:solidFill>
            </a:endParaRPr>
          </a:p>
        </p:txBody>
      </p:sp>
      <p:sp>
        <p:nvSpPr>
          <p:cNvPr id="30722" name="Text Box 2"/>
          <p:cNvSpPr txBox="1">
            <a:spLocks noChangeArrowheads="1"/>
          </p:cNvSpPr>
          <p:nvPr/>
        </p:nvSpPr>
        <p:spPr bwMode="auto">
          <a:xfrm>
            <a:off x="179388" y="115888"/>
            <a:ext cx="87852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it-IT" sz="2800" b="1" i="1" smtClean="0">
                <a:solidFill>
                  <a:srgbClr val="333399"/>
                </a:solidFill>
                <a:cs typeface="Arial" pitchFamily="34" charset="0"/>
              </a:rPr>
              <a:t>Staphylococcus aureus</a:t>
            </a:r>
            <a:r>
              <a:rPr lang="it-IT" sz="2800" b="1" smtClean="0">
                <a:solidFill>
                  <a:srgbClr val="333399"/>
                </a:solidFill>
                <a:cs typeface="Arial" pitchFamily="34" charset="0"/>
              </a:rPr>
              <a:t>: problematiche</a:t>
            </a:r>
          </a:p>
        </p:txBody>
      </p:sp>
      <p:sp>
        <p:nvSpPr>
          <p:cNvPr id="30723" name="Text Box 3"/>
          <p:cNvSpPr txBox="1">
            <a:spLocks noChangeArrowheads="1"/>
          </p:cNvSpPr>
          <p:nvPr/>
        </p:nvSpPr>
        <p:spPr bwMode="auto">
          <a:xfrm>
            <a:off x="107950" y="981075"/>
            <a:ext cx="8928100" cy="545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fontAlgn="base">
              <a:spcBef>
                <a:spcPct val="0"/>
              </a:spcBef>
              <a:spcAft>
                <a:spcPct val="0"/>
              </a:spcAft>
              <a:buFontTx/>
              <a:buAutoNum type="arabicParenR"/>
            </a:pPr>
            <a:r>
              <a:rPr lang="it-IT" sz="2200" smtClean="0">
                <a:solidFill>
                  <a:srgbClr val="000000"/>
                </a:solidFill>
                <a:cs typeface="Times New Roman" pitchFamily="18" charset="0"/>
              </a:rPr>
              <a:t>Resistenza a penicilline: beta-lattamasi: &gt;90% isolati</a:t>
            </a:r>
          </a:p>
          <a:p>
            <a:pPr fontAlgn="base">
              <a:spcBef>
                <a:spcPct val="0"/>
              </a:spcBef>
              <a:spcAft>
                <a:spcPct val="0"/>
              </a:spcAft>
              <a:buFontTx/>
              <a:buAutoNum type="arabicParenR"/>
            </a:pPr>
            <a:endParaRPr lang="it-IT" sz="2200" smtClean="0">
              <a:solidFill>
                <a:srgbClr val="000000"/>
              </a:solidFill>
              <a:cs typeface="Times New Roman" pitchFamily="18" charset="0"/>
            </a:endParaRPr>
          </a:p>
          <a:p>
            <a:pPr fontAlgn="base">
              <a:spcBef>
                <a:spcPct val="0"/>
              </a:spcBef>
              <a:spcAft>
                <a:spcPct val="0"/>
              </a:spcAft>
              <a:buFontTx/>
              <a:buAutoNum type="arabicParenR"/>
            </a:pPr>
            <a:r>
              <a:rPr lang="it-IT" sz="2200" smtClean="0">
                <a:solidFill>
                  <a:srgbClr val="000000"/>
                </a:solidFill>
                <a:cs typeface="Times New Roman" pitchFamily="18" charset="0"/>
              </a:rPr>
              <a:t>Meticillino-resistenza: resistenza genetica, cromosomica = gene </a:t>
            </a:r>
            <a:r>
              <a:rPr lang="it-IT" sz="2200" i="1" smtClean="0">
                <a:solidFill>
                  <a:srgbClr val="000000"/>
                </a:solidFill>
                <a:cs typeface="Times New Roman" pitchFamily="18" charset="0"/>
              </a:rPr>
              <a:t>mecA all’interno di Staphylococcal Chromosomal Cassette mecA (SCCmecA)</a:t>
            </a:r>
            <a:r>
              <a:rPr lang="it-IT" sz="2200" smtClean="0">
                <a:solidFill>
                  <a:srgbClr val="000000"/>
                </a:solidFill>
                <a:cs typeface="Times New Roman" pitchFamily="18" charset="0"/>
              </a:rPr>
              <a:t> → PBP2a. Ceppi CA-MRSA e HA-MRSA.</a:t>
            </a:r>
          </a:p>
          <a:p>
            <a:pPr fontAlgn="base">
              <a:spcBef>
                <a:spcPct val="0"/>
              </a:spcBef>
              <a:spcAft>
                <a:spcPct val="0"/>
              </a:spcAft>
              <a:buFontTx/>
              <a:buAutoNum type="arabicParenR"/>
            </a:pPr>
            <a:endParaRPr lang="it-IT" sz="2200" smtClean="0">
              <a:solidFill>
                <a:srgbClr val="000000"/>
              </a:solidFill>
              <a:cs typeface="Times New Roman" pitchFamily="18" charset="0"/>
            </a:endParaRPr>
          </a:p>
          <a:p>
            <a:pPr fontAlgn="base">
              <a:spcBef>
                <a:spcPct val="0"/>
              </a:spcBef>
              <a:spcAft>
                <a:spcPct val="0"/>
              </a:spcAft>
              <a:buFontTx/>
              <a:buAutoNum type="arabicParenR"/>
            </a:pPr>
            <a:r>
              <a:rPr lang="it-IT" sz="2200" smtClean="0">
                <a:solidFill>
                  <a:srgbClr val="000000"/>
                </a:solidFill>
                <a:cs typeface="Times New Roman" pitchFamily="18" charset="0"/>
              </a:rPr>
              <a:t>Resistenza a glicopeptidi: </a:t>
            </a:r>
          </a:p>
          <a:p>
            <a:pPr fontAlgn="base">
              <a:spcBef>
                <a:spcPct val="0"/>
              </a:spcBef>
              <a:spcAft>
                <a:spcPct val="0"/>
              </a:spcAft>
            </a:pPr>
            <a:r>
              <a:rPr lang="it-IT" sz="2200" smtClean="0">
                <a:solidFill>
                  <a:srgbClr val="000000"/>
                </a:solidFill>
                <a:cs typeface="Times New Roman" pitchFamily="18" charset="0"/>
              </a:rPr>
              <a:t>	- resistenza ad alti livelli di vancomicina (gene </a:t>
            </a:r>
            <a:r>
              <a:rPr lang="it-IT" sz="2200" i="1" smtClean="0">
                <a:solidFill>
                  <a:srgbClr val="000000"/>
                </a:solidFill>
                <a:cs typeface="Times New Roman" pitchFamily="18" charset="0"/>
              </a:rPr>
              <a:t>van</a:t>
            </a:r>
            <a:r>
              <a:rPr lang="it-IT" sz="2200" smtClean="0">
                <a:solidFill>
                  <a:srgbClr val="000000"/>
                </a:solidFill>
                <a:cs typeface="Times New Roman" pitchFamily="18" charset="0"/>
              </a:rPr>
              <a:t>A): rara</a:t>
            </a:r>
          </a:p>
          <a:p>
            <a:pPr fontAlgn="base">
              <a:spcBef>
                <a:spcPct val="0"/>
              </a:spcBef>
              <a:spcAft>
                <a:spcPct val="0"/>
              </a:spcAft>
            </a:pPr>
            <a:r>
              <a:rPr lang="it-IT" sz="2200" smtClean="0">
                <a:solidFill>
                  <a:srgbClr val="000000"/>
                </a:solidFill>
                <a:cs typeface="Times New Roman" pitchFamily="18" charset="0"/>
              </a:rPr>
              <a:t>	- ridotta sensibilità ai glicopeptidi: relativamente frequente: </a:t>
            </a:r>
          </a:p>
          <a:p>
            <a:pPr fontAlgn="base">
              <a:spcBef>
                <a:spcPct val="0"/>
              </a:spcBef>
              <a:spcAft>
                <a:spcPct val="0"/>
              </a:spcAft>
            </a:pPr>
            <a:endParaRPr lang="it-IT" sz="2200" smtClean="0">
              <a:solidFill>
                <a:srgbClr val="000000"/>
              </a:solidFill>
              <a:cs typeface="Times New Roman" pitchFamily="18" charset="0"/>
            </a:endParaRPr>
          </a:p>
          <a:p>
            <a:pPr fontAlgn="base">
              <a:spcBef>
                <a:spcPct val="0"/>
              </a:spcBef>
              <a:spcAft>
                <a:spcPct val="0"/>
              </a:spcAft>
            </a:pPr>
            <a:r>
              <a:rPr lang="it-IT" sz="2200" smtClean="0">
                <a:solidFill>
                  <a:srgbClr val="000000"/>
                </a:solidFill>
                <a:cs typeface="Times New Roman" pitchFamily="18" charset="0"/>
              </a:rPr>
              <a:t>4) 	Glycopeptide-creep</a:t>
            </a:r>
          </a:p>
          <a:p>
            <a:pPr fontAlgn="base">
              <a:spcBef>
                <a:spcPct val="0"/>
              </a:spcBef>
              <a:spcAft>
                <a:spcPct val="0"/>
              </a:spcAft>
            </a:pPr>
            <a:endParaRPr lang="it-IT" sz="2200" smtClean="0">
              <a:solidFill>
                <a:srgbClr val="000000"/>
              </a:solidFill>
              <a:cs typeface="Times New Roman" pitchFamily="18" charset="0"/>
            </a:endParaRPr>
          </a:p>
          <a:p>
            <a:pPr fontAlgn="base">
              <a:spcBef>
                <a:spcPct val="0"/>
              </a:spcBef>
              <a:spcAft>
                <a:spcPct val="0"/>
              </a:spcAft>
            </a:pPr>
            <a:r>
              <a:rPr lang="it-IT" sz="2200" smtClean="0">
                <a:solidFill>
                  <a:srgbClr val="000000"/>
                </a:solidFill>
                <a:cs typeface="Times New Roman" pitchFamily="18" charset="0"/>
              </a:rPr>
              <a:t>5) 	Tolleranza a beta-lattamici e/o glicopeptidi</a:t>
            </a:r>
          </a:p>
          <a:p>
            <a:pPr fontAlgn="base">
              <a:spcBef>
                <a:spcPct val="0"/>
              </a:spcBef>
              <a:spcAft>
                <a:spcPct val="0"/>
              </a:spcAft>
            </a:pPr>
            <a:endParaRPr lang="it-IT" sz="2200" smtClean="0">
              <a:solidFill>
                <a:srgbClr val="000000"/>
              </a:solidFill>
              <a:cs typeface="Times New Roman" pitchFamily="18" charset="0"/>
            </a:endParaRPr>
          </a:p>
          <a:p>
            <a:pPr fontAlgn="base">
              <a:spcBef>
                <a:spcPct val="0"/>
              </a:spcBef>
              <a:spcAft>
                <a:spcPct val="0"/>
              </a:spcAft>
            </a:pPr>
            <a:r>
              <a:rPr lang="it-IT" sz="2200" smtClean="0">
                <a:solidFill>
                  <a:srgbClr val="000000"/>
                </a:solidFill>
                <a:cs typeface="Times New Roman" pitchFamily="18" charset="0"/>
              </a:rPr>
              <a:t>6) 	Resistenza legata a “stile di vita del batterio”: crescita in biofilm, “small colony variant”.                                                       </a:t>
            </a:r>
          </a:p>
        </p:txBody>
      </p:sp>
    </p:spTree>
    <p:extLst>
      <p:ext uri="{BB962C8B-B14F-4D97-AF65-F5344CB8AC3E}">
        <p14:creationId xmlns:p14="http://schemas.microsoft.com/office/powerpoint/2010/main" val="4062933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bivio%20zangarona%202"/>
          <p:cNvPicPr>
            <a:picLocks noChangeAspect="1" noChangeArrowheads="1"/>
          </p:cNvPicPr>
          <p:nvPr/>
        </p:nvPicPr>
        <p:blipFill>
          <a:blip r:embed="rId2" cstate="print">
            <a:extLst>
              <a:ext uri="{28A0092B-C50C-407E-A947-70E740481C1C}">
                <a14:useLocalDpi xmlns:a14="http://schemas.microsoft.com/office/drawing/2010/main" val="0"/>
              </a:ext>
            </a:extLst>
          </a:blip>
          <a:srcRect r="44936"/>
          <a:stretch>
            <a:fillRect/>
          </a:stretch>
        </p:blipFill>
        <p:spPr bwMode="auto">
          <a:xfrm>
            <a:off x="2598738" y="1489075"/>
            <a:ext cx="3917950" cy="5324475"/>
          </a:xfrm>
          <a:prstGeom prst="rect">
            <a:avLst/>
          </a:prstGeom>
          <a:noFill/>
          <a:extLst>
            <a:ext uri="{909E8E84-426E-40DD-AFC4-6F175D3DCCD1}">
              <a14:hiddenFill xmlns:a14="http://schemas.microsoft.com/office/drawing/2010/main">
                <a:solidFill>
                  <a:srgbClr val="FFFFFF"/>
                </a:solidFill>
              </a14:hiddenFill>
            </a:ext>
          </a:extLst>
        </p:spPr>
      </p:pic>
      <p:sp>
        <p:nvSpPr>
          <p:cNvPr id="65539" name="Text Box 3"/>
          <p:cNvSpPr txBox="1">
            <a:spLocks noChangeArrowheads="1"/>
          </p:cNvSpPr>
          <p:nvPr/>
        </p:nvSpPr>
        <p:spPr bwMode="auto">
          <a:xfrm>
            <a:off x="611188" y="2565400"/>
            <a:ext cx="1358900" cy="579438"/>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smtClean="0">
                <a:solidFill>
                  <a:srgbClr val="FFFFFF"/>
                </a:solidFill>
              </a:rPr>
              <a:t>MSSA</a:t>
            </a:r>
          </a:p>
        </p:txBody>
      </p:sp>
      <p:sp>
        <p:nvSpPr>
          <p:cNvPr id="65540" name="Text Box 4"/>
          <p:cNvSpPr txBox="1">
            <a:spLocks noChangeArrowheads="1"/>
          </p:cNvSpPr>
          <p:nvPr/>
        </p:nvSpPr>
        <p:spPr bwMode="auto">
          <a:xfrm>
            <a:off x="3013075" y="333375"/>
            <a:ext cx="30797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333399"/>
                </a:solidFill>
              </a:rPr>
              <a:t>METICILLINA</a:t>
            </a:r>
          </a:p>
        </p:txBody>
      </p:sp>
      <p:sp>
        <p:nvSpPr>
          <p:cNvPr id="65541" name="Text Box 5"/>
          <p:cNvSpPr txBox="1">
            <a:spLocks noChangeArrowheads="1"/>
          </p:cNvSpPr>
          <p:nvPr/>
        </p:nvSpPr>
        <p:spPr bwMode="auto">
          <a:xfrm>
            <a:off x="6958013" y="2565400"/>
            <a:ext cx="1381125"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smtClean="0">
                <a:solidFill>
                  <a:srgbClr val="FFFFFF"/>
                </a:solidFill>
              </a:rPr>
              <a:t>MRSA</a:t>
            </a:r>
          </a:p>
        </p:txBody>
      </p:sp>
      <p:sp>
        <p:nvSpPr>
          <p:cNvPr id="65542" name="Text Box 6"/>
          <p:cNvSpPr txBox="1">
            <a:spLocks noChangeArrowheads="1"/>
          </p:cNvSpPr>
          <p:nvPr/>
        </p:nvSpPr>
        <p:spPr bwMode="auto">
          <a:xfrm>
            <a:off x="358775" y="3429000"/>
            <a:ext cx="2268538"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smtClean="0">
                <a:solidFill>
                  <a:srgbClr val="000000"/>
                </a:solidFill>
              </a:rPr>
              <a:t>Meticillina</a:t>
            </a:r>
          </a:p>
          <a:p>
            <a:pPr fontAlgn="base">
              <a:spcBef>
                <a:spcPct val="0"/>
              </a:spcBef>
              <a:spcAft>
                <a:spcPct val="0"/>
              </a:spcAft>
            </a:pPr>
            <a:endParaRPr lang="en-US" sz="2400" smtClean="0">
              <a:solidFill>
                <a:srgbClr val="000000"/>
              </a:solidFill>
            </a:endParaRPr>
          </a:p>
          <a:p>
            <a:pPr fontAlgn="base">
              <a:spcBef>
                <a:spcPct val="0"/>
              </a:spcBef>
              <a:spcAft>
                <a:spcPct val="0"/>
              </a:spcAft>
            </a:pPr>
            <a:r>
              <a:rPr lang="en-US" sz="2400" smtClean="0">
                <a:solidFill>
                  <a:srgbClr val="000000"/>
                </a:solidFill>
              </a:rPr>
              <a:t>Amoxicillina + ac. clavulanico</a:t>
            </a:r>
          </a:p>
          <a:p>
            <a:pPr fontAlgn="base">
              <a:spcBef>
                <a:spcPct val="0"/>
              </a:spcBef>
              <a:spcAft>
                <a:spcPct val="0"/>
              </a:spcAft>
            </a:pPr>
            <a:endParaRPr lang="en-US" sz="2400" smtClean="0">
              <a:solidFill>
                <a:srgbClr val="000000"/>
              </a:solidFill>
            </a:endParaRPr>
          </a:p>
          <a:p>
            <a:pPr fontAlgn="base">
              <a:spcBef>
                <a:spcPct val="0"/>
              </a:spcBef>
              <a:spcAft>
                <a:spcPct val="0"/>
              </a:spcAft>
            </a:pPr>
            <a:r>
              <a:rPr lang="en-US" sz="2400" smtClean="0">
                <a:solidFill>
                  <a:srgbClr val="000000"/>
                </a:solidFill>
              </a:rPr>
              <a:t>Cefalosporine</a:t>
            </a:r>
          </a:p>
          <a:p>
            <a:pPr fontAlgn="base">
              <a:spcBef>
                <a:spcPct val="0"/>
              </a:spcBef>
              <a:spcAft>
                <a:spcPct val="0"/>
              </a:spcAft>
            </a:pPr>
            <a:endParaRPr lang="en-US" sz="2400" smtClean="0">
              <a:solidFill>
                <a:srgbClr val="000000"/>
              </a:solidFill>
            </a:endParaRPr>
          </a:p>
          <a:p>
            <a:pPr fontAlgn="base">
              <a:spcBef>
                <a:spcPct val="0"/>
              </a:spcBef>
              <a:spcAft>
                <a:spcPct val="0"/>
              </a:spcAft>
            </a:pPr>
            <a:r>
              <a:rPr lang="en-US" sz="2400" smtClean="0">
                <a:solidFill>
                  <a:srgbClr val="000000"/>
                </a:solidFill>
              </a:rPr>
              <a:t>Carbapenemici</a:t>
            </a:r>
          </a:p>
        </p:txBody>
      </p:sp>
      <p:sp>
        <p:nvSpPr>
          <p:cNvPr id="65543" name="Text Box 7"/>
          <p:cNvSpPr txBox="1">
            <a:spLocks noChangeArrowheads="1"/>
          </p:cNvSpPr>
          <p:nvPr/>
        </p:nvSpPr>
        <p:spPr bwMode="auto">
          <a:xfrm>
            <a:off x="6696075" y="3429000"/>
            <a:ext cx="2268538"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smtClean="0">
                <a:solidFill>
                  <a:srgbClr val="000000"/>
                </a:solidFill>
              </a:rPr>
              <a:t>Meticillina</a:t>
            </a:r>
          </a:p>
          <a:p>
            <a:pPr fontAlgn="base">
              <a:spcBef>
                <a:spcPct val="0"/>
              </a:spcBef>
              <a:spcAft>
                <a:spcPct val="0"/>
              </a:spcAft>
            </a:pPr>
            <a:endParaRPr lang="en-US" sz="2400" smtClean="0">
              <a:solidFill>
                <a:srgbClr val="000000"/>
              </a:solidFill>
            </a:endParaRPr>
          </a:p>
          <a:p>
            <a:pPr fontAlgn="base">
              <a:spcBef>
                <a:spcPct val="0"/>
              </a:spcBef>
              <a:spcAft>
                <a:spcPct val="0"/>
              </a:spcAft>
            </a:pPr>
            <a:r>
              <a:rPr lang="en-US" sz="2400" smtClean="0">
                <a:solidFill>
                  <a:srgbClr val="000000"/>
                </a:solidFill>
              </a:rPr>
              <a:t>Amoxicillina + ac. Clavulanico</a:t>
            </a:r>
          </a:p>
          <a:p>
            <a:pPr fontAlgn="base">
              <a:spcBef>
                <a:spcPct val="0"/>
              </a:spcBef>
              <a:spcAft>
                <a:spcPct val="0"/>
              </a:spcAft>
            </a:pPr>
            <a:endParaRPr lang="en-US" sz="2400" smtClean="0">
              <a:solidFill>
                <a:srgbClr val="000000"/>
              </a:solidFill>
            </a:endParaRPr>
          </a:p>
          <a:p>
            <a:pPr fontAlgn="base">
              <a:spcBef>
                <a:spcPct val="0"/>
              </a:spcBef>
              <a:spcAft>
                <a:spcPct val="0"/>
              </a:spcAft>
            </a:pPr>
            <a:r>
              <a:rPr lang="en-US" sz="2400" smtClean="0">
                <a:solidFill>
                  <a:srgbClr val="000000"/>
                </a:solidFill>
              </a:rPr>
              <a:t>Cefalosporine</a:t>
            </a:r>
          </a:p>
          <a:p>
            <a:pPr fontAlgn="base">
              <a:spcBef>
                <a:spcPct val="0"/>
              </a:spcBef>
              <a:spcAft>
                <a:spcPct val="0"/>
              </a:spcAft>
            </a:pPr>
            <a:endParaRPr lang="en-US" sz="2400" smtClean="0">
              <a:solidFill>
                <a:srgbClr val="000000"/>
              </a:solidFill>
            </a:endParaRPr>
          </a:p>
          <a:p>
            <a:pPr fontAlgn="base">
              <a:spcBef>
                <a:spcPct val="0"/>
              </a:spcBef>
              <a:spcAft>
                <a:spcPct val="0"/>
              </a:spcAft>
            </a:pPr>
            <a:r>
              <a:rPr lang="en-US" sz="2400" smtClean="0">
                <a:solidFill>
                  <a:srgbClr val="000000"/>
                </a:solidFill>
              </a:rPr>
              <a:t>Carbapenemici</a:t>
            </a:r>
          </a:p>
        </p:txBody>
      </p:sp>
      <p:sp>
        <p:nvSpPr>
          <p:cNvPr id="65544" name="Line 8"/>
          <p:cNvSpPr>
            <a:spLocks noChangeShapeType="1"/>
          </p:cNvSpPr>
          <p:nvPr/>
        </p:nvSpPr>
        <p:spPr bwMode="auto">
          <a:xfrm flipV="1">
            <a:off x="6804025" y="2924175"/>
            <a:ext cx="2016125" cy="374491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5545" name="Line 9"/>
          <p:cNvSpPr>
            <a:spLocks noChangeShapeType="1"/>
          </p:cNvSpPr>
          <p:nvPr/>
        </p:nvSpPr>
        <p:spPr bwMode="auto">
          <a:xfrm>
            <a:off x="6732588" y="2997200"/>
            <a:ext cx="2160587" cy="36718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740756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468313" y="1403350"/>
            <a:ext cx="81359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lnSpc>
                <a:spcPct val="200000"/>
              </a:lnSpc>
              <a:spcBef>
                <a:spcPct val="0"/>
              </a:spcBef>
              <a:spcAft>
                <a:spcPct val="0"/>
              </a:spcAft>
            </a:pPr>
            <a:r>
              <a:rPr lang="en-US" b="1" dirty="0" smtClean="0">
                <a:solidFill>
                  <a:srgbClr val="FF0000"/>
                </a:solidFill>
                <a:latin typeface="Arial" pitchFamily="34" charset="0"/>
              </a:rPr>
              <a:t>gene </a:t>
            </a:r>
            <a:r>
              <a:rPr lang="en-US" b="1" i="1" dirty="0" err="1" smtClean="0">
                <a:solidFill>
                  <a:srgbClr val="FF0000"/>
                </a:solidFill>
                <a:latin typeface="Arial" pitchFamily="34" charset="0"/>
              </a:rPr>
              <a:t>mec</a:t>
            </a:r>
            <a:r>
              <a:rPr lang="en-US" b="1" dirty="0" err="1" smtClean="0">
                <a:solidFill>
                  <a:srgbClr val="FF0000"/>
                </a:solidFill>
                <a:latin typeface="Arial" pitchFamily="34" charset="0"/>
              </a:rPr>
              <a:t>A</a:t>
            </a:r>
            <a:r>
              <a:rPr lang="en-US" dirty="0" smtClean="0">
                <a:solidFill>
                  <a:srgbClr val="000000"/>
                </a:solidFill>
                <a:latin typeface="Arial" pitchFamily="34" charset="0"/>
              </a:rPr>
              <a:t> </a:t>
            </a:r>
            <a:r>
              <a:rPr lang="en-US" dirty="0" smtClean="0">
                <a:solidFill>
                  <a:srgbClr val="000000"/>
                </a:solidFill>
                <a:latin typeface="Arial" pitchFamily="34" charset="0"/>
                <a:sym typeface="Wingdings" pitchFamily="2" charset="2"/>
              </a:rPr>
              <a:t> </a:t>
            </a:r>
            <a:r>
              <a:rPr lang="en-US" dirty="0" err="1" smtClean="0">
                <a:solidFill>
                  <a:srgbClr val="000000"/>
                </a:solidFill>
                <a:latin typeface="Arial" pitchFamily="34" charset="0"/>
                <a:sym typeface="Wingdings" pitchFamily="2" charset="2"/>
              </a:rPr>
              <a:t>codifica</a:t>
            </a:r>
            <a:r>
              <a:rPr lang="en-US" dirty="0" smtClean="0">
                <a:solidFill>
                  <a:srgbClr val="000000"/>
                </a:solidFill>
                <a:latin typeface="Arial" pitchFamily="34" charset="0"/>
                <a:sym typeface="Wingdings" pitchFamily="2" charset="2"/>
              </a:rPr>
              <a:t> per PBP </a:t>
            </a:r>
            <a:r>
              <a:rPr lang="en-US" dirty="0" err="1" smtClean="0">
                <a:solidFill>
                  <a:srgbClr val="000000"/>
                </a:solidFill>
                <a:latin typeface="Arial" pitchFamily="34" charset="0"/>
                <a:sym typeface="Wingdings" pitchFamily="2" charset="2"/>
              </a:rPr>
              <a:t>modificata</a:t>
            </a:r>
            <a:r>
              <a:rPr lang="en-US" dirty="0" smtClean="0">
                <a:solidFill>
                  <a:srgbClr val="000000"/>
                </a:solidFill>
                <a:latin typeface="Arial" pitchFamily="34" charset="0"/>
                <a:sym typeface="Wingdings" pitchFamily="2" charset="2"/>
              </a:rPr>
              <a:t>: </a:t>
            </a:r>
            <a:r>
              <a:rPr lang="en-US" b="1" dirty="0" smtClean="0">
                <a:solidFill>
                  <a:srgbClr val="FF0000"/>
                </a:solidFill>
                <a:latin typeface="Arial" pitchFamily="34" charset="0"/>
              </a:rPr>
              <a:t>PBP2a </a:t>
            </a:r>
            <a:r>
              <a:rPr lang="en-US" dirty="0" err="1" smtClean="0">
                <a:solidFill>
                  <a:srgbClr val="000000"/>
                </a:solidFill>
                <a:latin typeface="Arial" pitchFamily="34" charset="0"/>
              </a:rPr>
              <a:t>PBP2a</a:t>
            </a:r>
            <a:r>
              <a:rPr lang="en-US" dirty="0" smtClean="0">
                <a:solidFill>
                  <a:srgbClr val="000000"/>
                </a:solidFill>
                <a:latin typeface="Arial" pitchFamily="34" charset="0"/>
              </a:rPr>
              <a:t>: </a:t>
            </a:r>
            <a:r>
              <a:rPr lang="en-US" dirty="0" err="1" smtClean="0">
                <a:solidFill>
                  <a:srgbClr val="000000"/>
                </a:solidFill>
                <a:latin typeface="Arial" pitchFamily="34" charset="0"/>
              </a:rPr>
              <a:t>scarsa</a:t>
            </a:r>
            <a:r>
              <a:rPr lang="en-US" dirty="0" smtClean="0">
                <a:solidFill>
                  <a:srgbClr val="000000"/>
                </a:solidFill>
                <a:latin typeface="Arial" pitchFamily="34" charset="0"/>
              </a:rPr>
              <a:t> </a:t>
            </a:r>
            <a:r>
              <a:rPr lang="en-US" dirty="0" err="1" smtClean="0">
                <a:solidFill>
                  <a:srgbClr val="000000"/>
                </a:solidFill>
                <a:latin typeface="Arial" pitchFamily="34" charset="0"/>
              </a:rPr>
              <a:t>affinità</a:t>
            </a:r>
            <a:r>
              <a:rPr lang="en-US" dirty="0" smtClean="0">
                <a:solidFill>
                  <a:srgbClr val="000000"/>
                </a:solidFill>
                <a:latin typeface="Arial" pitchFamily="34" charset="0"/>
              </a:rPr>
              <a:t> per </a:t>
            </a:r>
            <a:r>
              <a:rPr lang="en-US" dirty="0" err="1" smtClean="0">
                <a:solidFill>
                  <a:srgbClr val="000000"/>
                </a:solidFill>
                <a:latin typeface="Arial" pitchFamily="34" charset="0"/>
              </a:rPr>
              <a:t>i</a:t>
            </a:r>
            <a:r>
              <a:rPr lang="en-US" dirty="0" smtClean="0">
                <a:solidFill>
                  <a:srgbClr val="000000"/>
                </a:solidFill>
                <a:latin typeface="Arial" pitchFamily="34" charset="0"/>
              </a:rPr>
              <a:t> beta-</a:t>
            </a:r>
            <a:r>
              <a:rPr lang="en-US" dirty="0" err="1" smtClean="0">
                <a:solidFill>
                  <a:srgbClr val="000000"/>
                </a:solidFill>
                <a:latin typeface="Arial" pitchFamily="34" charset="0"/>
              </a:rPr>
              <a:t>lattamici</a:t>
            </a:r>
            <a:r>
              <a:rPr lang="en-US" dirty="0" smtClean="0">
                <a:solidFill>
                  <a:srgbClr val="000000"/>
                </a:solidFill>
                <a:latin typeface="Arial" pitchFamily="34" charset="0"/>
              </a:rPr>
              <a:t>, </a:t>
            </a:r>
            <a:r>
              <a:rPr lang="en-US" dirty="0" err="1" smtClean="0">
                <a:solidFill>
                  <a:srgbClr val="000000"/>
                </a:solidFill>
                <a:latin typeface="Arial" pitchFamily="34" charset="0"/>
              </a:rPr>
              <a:t>comprese</a:t>
            </a:r>
            <a:r>
              <a:rPr lang="en-US" dirty="0" smtClean="0">
                <a:solidFill>
                  <a:srgbClr val="000000"/>
                </a:solidFill>
                <a:latin typeface="Arial" pitchFamily="34" charset="0"/>
              </a:rPr>
              <a:t> </a:t>
            </a:r>
            <a:r>
              <a:rPr lang="en-US" dirty="0" err="1" smtClean="0">
                <a:solidFill>
                  <a:srgbClr val="000000"/>
                </a:solidFill>
                <a:latin typeface="Arial" pitchFamily="34" charset="0"/>
              </a:rPr>
              <a:t>cefalosporine</a:t>
            </a:r>
            <a:r>
              <a:rPr lang="en-US" dirty="0" smtClean="0">
                <a:solidFill>
                  <a:srgbClr val="000000"/>
                </a:solidFill>
                <a:latin typeface="Arial" pitchFamily="34" charset="0"/>
              </a:rPr>
              <a:t> di I e II </a:t>
            </a:r>
            <a:r>
              <a:rPr lang="en-US" dirty="0" err="1" smtClean="0">
                <a:solidFill>
                  <a:srgbClr val="000000"/>
                </a:solidFill>
                <a:latin typeface="Arial" pitchFamily="34" charset="0"/>
              </a:rPr>
              <a:t>generazione</a:t>
            </a:r>
            <a:r>
              <a:rPr lang="en-US" dirty="0" smtClean="0">
                <a:solidFill>
                  <a:srgbClr val="000000"/>
                </a:solidFill>
                <a:latin typeface="Arial" pitchFamily="34" charset="0"/>
              </a:rPr>
              <a:t> e </a:t>
            </a:r>
            <a:r>
              <a:rPr lang="en-US" dirty="0" err="1" smtClean="0">
                <a:solidFill>
                  <a:srgbClr val="000000"/>
                </a:solidFill>
                <a:latin typeface="Arial" pitchFamily="34" charset="0"/>
              </a:rPr>
              <a:t>carbapenemici</a:t>
            </a:r>
            <a:r>
              <a:rPr lang="en-US" dirty="0" smtClean="0">
                <a:solidFill>
                  <a:srgbClr val="000000"/>
                </a:solidFill>
                <a:latin typeface="Arial" pitchFamily="34" charset="0"/>
              </a:rPr>
              <a:t>.</a:t>
            </a:r>
          </a:p>
        </p:txBody>
      </p:sp>
      <p:sp>
        <p:nvSpPr>
          <p:cNvPr id="117763" name="Text Box 3"/>
          <p:cNvSpPr txBox="1">
            <a:spLocks noChangeArrowheads="1"/>
          </p:cNvSpPr>
          <p:nvPr/>
        </p:nvSpPr>
        <p:spPr bwMode="auto">
          <a:xfrm>
            <a:off x="2916238" y="566738"/>
            <a:ext cx="3257550"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b="1" smtClean="0">
                <a:solidFill>
                  <a:srgbClr val="000000"/>
                </a:solidFill>
                <a:latin typeface="Arial" pitchFamily="34" charset="0"/>
              </a:rPr>
              <a:t>Meticillino resistenza</a:t>
            </a:r>
          </a:p>
        </p:txBody>
      </p:sp>
      <p:pic>
        <p:nvPicPr>
          <p:cNvPr id="117764" name="Picture 5" descr="onar_MRSA"/>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2671763" y="4292600"/>
            <a:ext cx="3800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611560" y="5373216"/>
            <a:ext cx="1879041"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Gene </a:t>
            </a:r>
            <a:r>
              <a:rPr lang="en-US" sz="2400" b="1" i="1" dirty="0" err="1" smtClean="0">
                <a:solidFill>
                  <a:srgbClr val="FF0000"/>
                </a:solidFill>
                <a:latin typeface="Arial" pitchFamily="34" charset="0"/>
                <a:cs typeface="Arial" pitchFamily="34" charset="0"/>
              </a:rPr>
              <a:t>mec</a:t>
            </a:r>
            <a:r>
              <a:rPr lang="en-US" sz="2400" b="1" dirty="0" err="1" smtClean="0">
                <a:solidFill>
                  <a:srgbClr val="FF0000"/>
                </a:solidFill>
                <a:latin typeface="Arial" pitchFamily="34" charset="0"/>
                <a:cs typeface="Arial" pitchFamily="34" charset="0"/>
              </a:rPr>
              <a:t>C</a:t>
            </a:r>
            <a:endParaRPr lang="en-US" sz="24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24577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 y="404664"/>
            <a:ext cx="9088788" cy="281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 y="3069771"/>
            <a:ext cx="19716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3861048"/>
            <a:ext cx="8784976" cy="2862322"/>
          </a:xfrm>
          <a:prstGeom prst="rect">
            <a:avLst/>
          </a:prstGeom>
          <a:ln>
            <a:solidFill>
              <a:srgbClr val="C00000"/>
            </a:solidFill>
          </a:ln>
        </p:spPr>
        <p:txBody>
          <a:bodyPr wrap="square">
            <a:spAutoFit/>
          </a:bodyPr>
          <a:lstStyle/>
          <a:p>
            <a:r>
              <a:rPr lang="en-US" sz="2000" dirty="0" smtClean="0">
                <a:solidFill>
                  <a:schemeClr val="bg2"/>
                </a:solidFill>
              </a:rPr>
              <a:t>A </a:t>
            </a:r>
            <a:r>
              <a:rPr lang="en-US" sz="2000" dirty="0">
                <a:solidFill>
                  <a:schemeClr val="bg2"/>
                </a:solidFill>
              </a:rPr>
              <a:t>divergent </a:t>
            </a:r>
            <a:r>
              <a:rPr lang="en-US" sz="2000" dirty="0" err="1">
                <a:solidFill>
                  <a:schemeClr val="bg2"/>
                </a:solidFill>
              </a:rPr>
              <a:t>mecA</a:t>
            </a:r>
            <a:r>
              <a:rPr lang="en-US" sz="2000" dirty="0">
                <a:solidFill>
                  <a:schemeClr val="bg2"/>
                </a:solidFill>
              </a:rPr>
              <a:t> homologue (mecALGA251) was discovered in the LGA251 genome located in a </a:t>
            </a:r>
            <a:r>
              <a:rPr lang="en-US" sz="2000" dirty="0" smtClean="0">
                <a:solidFill>
                  <a:schemeClr val="bg2"/>
                </a:solidFill>
              </a:rPr>
              <a:t>novel staphylococcal </a:t>
            </a:r>
            <a:r>
              <a:rPr lang="en-US" sz="2000" dirty="0">
                <a:solidFill>
                  <a:schemeClr val="bg2"/>
                </a:solidFill>
              </a:rPr>
              <a:t>cassette chromosome </a:t>
            </a:r>
            <a:r>
              <a:rPr lang="en-US" sz="2000" dirty="0" err="1">
                <a:solidFill>
                  <a:schemeClr val="bg2"/>
                </a:solidFill>
              </a:rPr>
              <a:t>mec</a:t>
            </a:r>
            <a:r>
              <a:rPr lang="en-US" sz="2000" dirty="0">
                <a:solidFill>
                  <a:schemeClr val="bg2"/>
                </a:solidFill>
              </a:rPr>
              <a:t> element, designated type-XI </a:t>
            </a:r>
            <a:r>
              <a:rPr lang="en-US" sz="2000" dirty="0" err="1">
                <a:solidFill>
                  <a:schemeClr val="bg2"/>
                </a:solidFill>
              </a:rPr>
              <a:t>SCCmec</a:t>
            </a:r>
            <a:r>
              <a:rPr lang="en-US" sz="2000" dirty="0">
                <a:solidFill>
                  <a:schemeClr val="bg2"/>
                </a:solidFill>
              </a:rPr>
              <a:t>. The mecALGA251 was 70% identical </a:t>
            </a:r>
            <a:r>
              <a:rPr lang="en-US" sz="2000" dirty="0" smtClean="0">
                <a:solidFill>
                  <a:schemeClr val="bg2"/>
                </a:solidFill>
              </a:rPr>
              <a:t>to </a:t>
            </a:r>
            <a:r>
              <a:rPr lang="en-US" sz="2000" i="1" dirty="0" smtClean="0">
                <a:solidFill>
                  <a:schemeClr val="bg2"/>
                </a:solidFill>
              </a:rPr>
              <a:t>S </a:t>
            </a:r>
            <a:r>
              <a:rPr lang="en-US" sz="2000" i="1" dirty="0" err="1">
                <a:solidFill>
                  <a:schemeClr val="bg2"/>
                </a:solidFill>
              </a:rPr>
              <a:t>aureus</a:t>
            </a:r>
            <a:r>
              <a:rPr lang="en-US" sz="2000" i="1" dirty="0">
                <a:solidFill>
                  <a:schemeClr val="bg2"/>
                </a:solidFill>
              </a:rPr>
              <a:t> </a:t>
            </a:r>
            <a:r>
              <a:rPr lang="en-US" sz="2000" dirty="0" err="1">
                <a:solidFill>
                  <a:schemeClr val="bg2"/>
                </a:solidFill>
              </a:rPr>
              <a:t>mecA</a:t>
            </a:r>
            <a:r>
              <a:rPr lang="en-US" sz="2000" dirty="0">
                <a:solidFill>
                  <a:schemeClr val="bg2"/>
                </a:solidFill>
              </a:rPr>
              <a:t> homologues and was initially detected in 15 </a:t>
            </a:r>
            <a:r>
              <a:rPr lang="en-US" sz="2000" i="1" dirty="0">
                <a:solidFill>
                  <a:schemeClr val="bg2"/>
                </a:solidFill>
              </a:rPr>
              <a:t>S </a:t>
            </a:r>
            <a:r>
              <a:rPr lang="en-US" sz="2000" i="1" dirty="0" err="1">
                <a:solidFill>
                  <a:schemeClr val="bg2"/>
                </a:solidFill>
              </a:rPr>
              <a:t>aureus</a:t>
            </a:r>
            <a:r>
              <a:rPr lang="en-US" sz="2000" i="1" dirty="0">
                <a:solidFill>
                  <a:schemeClr val="bg2"/>
                </a:solidFill>
              </a:rPr>
              <a:t> </a:t>
            </a:r>
            <a:r>
              <a:rPr lang="en-US" sz="2000" dirty="0">
                <a:solidFill>
                  <a:schemeClr val="bg2"/>
                </a:solidFill>
              </a:rPr>
              <a:t>isolates from dairy cattle in England</a:t>
            </a:r>
            <a:r>
              <a:rPr lang="en-US" sz="2000" dirty="0" smtClean="0">
                <a:solidFill>
                  <a:schemeClr val="bg2"/>
                </a:solidFill>
              </a:rPr>
              <a:t>.</a:t>
            </a:r>
          </a:p>
          <a:p>
            <a:endParaRPr lang="en-US" sz="2000" dirty="0">
              <a:solidFill>
                <a:schemeClr val="bg2"/>
              </a:solidFill>
            </a:endParaRPr>
          </a:p>
          <a:p>
            <a:r>
              <a:rPr lang="en-US" sz="2000" dirty="0">
                <a:solidFill>
                  <a:schemeClr val="bg2"/>
                </a:solidFill>
              </a:rPr>
              <a:t>Although routine culture and antimicrobial susceptibility testing will identify S </a:t>
            </a:r>
            <a:r>
              <a:rPr lang="en-US" sz="2000" dirty="0" err="1">
                <a:solidFill>
                  <a:schemeClr val="bg2"/>
                </a:solidFill>
              </a:rPr>
              <a:t>aureus</a:t>
            </a:r>
            <a:r>
              <a:rPr lang="en-US" sz="2000" dirty="0">
                <a:solidFill>
                  <a:schemeClr val="bg2"/>
                </a:solidFill>
              </a:rPr>
              <a:t> isolates with </a:t>
            </a:r>
            <a:r>
              <a:rPr lang="en-US" sz="2000" dirty="0" smtClean="0">
                <a:solidFill>
                  <a:schemeClr val="bg2"/>
                </a:solidFill>
              </a:rPr>
              <a:t>this novel </a:t>
            </a:r>
            <a:r>
              <a:rPr lang="en-US" sz="2000" dirty="0" err="1">
                <a:solidFill>
                  <a:schemeClr val="bg2"/>
                </a:solidFill>
              </a:rPr>
              <a:t>mecA</a:t>
            </a:r>
            <a:r>
              <a:rPr lang="en-US" sz="2000" dirty="0">
                <a:solidFill>
                  <a:schemeClr val="bg2"/>
                </a:solidFill>
              </a:rPr>
              <a:t> homologue as </a:t>
            </a:r>
            <a:r>
              <a:rPr lang="en-US" sz="2000" dirty="0" err="1">
                <a:solidFill>
                  <a:schemeClr val="bg2"/>
                </a:solidFill>
              </a:rPr>
              <a:t>meticillin</a:t>
            </a:r>
            <a:r>
              <a:rPr lang="en-US" sz="2000" dirty="0">
                <a:solidFill>
                  <a:schemeClr val="bg2"/>
                </a:solidFill>
              </a:rPr>
              <a:t> resistant, present </a:t>
            </a:r>
            <a:r>
              <a:rPr lang="en-US" sz="2000" dirty="0" err="1">
                <a:solidFill>
                  <a:schemeClr val="bg2"/>
                </a:solidFill>
              </a:rPr>
              <a:t>confi</a:t>
            </a:r>
            <a:r>
              <a:rPr lang="en-US" sz="2000" dirty="0">
                <a:solidFill>
                  <a:schemeClr val="bg2"/>
                </a:solidFill>
              </a:rPr>
              <a:t> </a:t>
            </a:r>
            <a:r>
              <a:rPr lang="en-US" sz="2000" dirty="0" err="1">
                <a:solidFill>
                  <a:schemeClr val="bg2"/>
                </a:solidFill>
              </a:rPr>
              <a:t>rmatory</a:t>
            </a:r>
            <a:r>
              <a:rPr lang="en-US" sz="2000" dirty="0">
                <a:solidFill>
                  <a:schemeClr val="bg2"/>
                </a:solidFill>
              </a:rPr>
              <a:t> methods will not identify them as MRSA.</a:t>
            </a:r>
          </a:p>
        </p:txBody>
      </p:sp>
    </p:spTree>
    <p:extLst>
      <p:ext uri="{BB962C8B-B14F-4D97-AF65-F5344CB8AC3E}">
        <p14:creationId xmlns:p14="http://schemas.microsoft.com/office/powerpoint/2010/main" val="3913525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iversità degli Studi di Perugia">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157"/>
          <a:stretch/>
        </p:blipFill>
        <p:spPr bwMode="auto">
          <a:xfrm>
            <a:off x="7450515" y="396631"/>
            <a:ext cx="1052050" cy="10292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1714500" y="287691"/>
            <a:ext cx="5743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dirty="0">
                <a:solidFill>
                  <a:srgbClr val="000000"/>
                </a:solidFill>
                <a:latin typeface="Arial" pitchFamily="34" charset="0"/>
              </a:rPr>
              <a:t>UNIVERSITA' degli STUDI di PERUGIA/TERNI </a:t>
            </a:r>
            <a:br>
              <a:rPr lang="en-US" altLang="it-IT" sz="2000" b="1" dirty="0">
                <a:solidFill>
                  <a:srgbClr val="000000"/>
                </a:solidFill>
                <a:latin typeface="Arial" pitchFamily="34" charset="0"/>
              </a:rPr>
            </a:br>
            <a:r>
              <a:rPr lang="it-IT" altLang="it-IT" sz="2000" b="1" i="1" dirty="0">
                <a:solidFill>
                  <a:srgbClr val="000000"/>
                </a:solidFill>
                <a:latin typeface="Arial" pitchFamily="34" charset="0"/>
              </a:rPr>
              <a:t>Corso di Laurea in Medicina e Chirurgia</a:t>
            </a:r>
          </a:p>
          <a:p>
            <a:pPr algn="ctr">
              <a:spcBef>
                <a:spcPct val="0"/>
              </a:spcBef>
              <a:buFontTx/>
              <a:buNone/>
            </a:pPr>
            <a:r>
              <a:rPr lang="it-IT" altLang="it-IT" sz="2000" b="1" i="1" dirty="0">
                <a:solidFill>
                  <a:srgbClr val="000000"/>
                </a:solidFill>
                <a:latin typeface="Arial" pitchFamily="34" charset="0"/>
              </a:rPr>
              <a:t>Corso integrato Medicina di Laboratorio</a:t>
            </a:r>
          </a:p>
          <a:p>
            <a:pPr algn="ctr">
              <a:spcBef>
                <a:spcPct val="0"/>
              </a:spcBef>
              <a:buFontTx/>
              <a:buNone/>
            </a:pPr>
            <a:r>
              <a:rPr lang="it-IT" altLang="it-IT" sz="2000" b="1" i="1" dirty="0">
                <a:solidFill>
                  <a:srgbClr val="5858FF"/>
                </a:solidFill>
                <a:latin typeface="Arial" pitchFamily="34" charset="0"/>
              </a:rPr>
              <a:t>Microbiologia Clinica</a:t>
            </a:r>
            <a:endParaRPr lang="it-IT" altLang="it-IT" sz="2000" b="1" dirty="0">
              <a:solidFill>
                <a:srgbClr val="5858FF"/>
              </a:solidFill>
              <a:latin typeface="Arial" pitchFamily="34" charset="0"/>
            </a:endParaRPr>
          </a:p>
        </p:txBody>
      </p:sp>
      <p:sp>
        <p:nvSpPr>
          <p:cNvPr id="6" name="CasellaDiTesto 5"/>
          <p:cNvSpPr txBox="1"/>
          <p:nvPr/>
        </p:nvSpPr>
        <p:spPr>
          <a:xfrm>
            <a:off x="677532" y="3172906"/>
            <a:ext cx="7782900" cy="584775"/>
          </a:xfrm>
          <a:prstGeom prst="rect">
            <a:avLst/>
          </a:prstGeom>
          <a:noFill/>
        </p:spPr>
        <p:txBody>
          <a:bodyPr wrap="none" rtlCol="0">
            <a:spAutoFit/>
          </a:bodyPr>
          <a:lstStyle/>
          <a:p>
            <a:r>
              <a:rPr lang="en-US" sz="3200" b="1" dirty="0" smtClean="0">
                <a:solidFill>
                  <a:srgbClr val="FF0000"/>
                </a:solidFill>
                <a:latin typeface="Arial" panose="020B0604020202020204" pitchFamily="34" charset="0"/>
                <a:cs typeface="Arial" panose="020B0604020202020204" pitchFamily="34" charset="0"/>
              </a:rPr>
              <a:t>M</a:t>
            </a:r>
            <a:r>
              <a:rPr lang="en-US" sz="3200" b="1" dirty="0" smtClean="0">
                <a:latin typeface="Arial" panose="020B0604020202020204" pitchFamily="34" charset="0"/>
                <a:cs typeface="Arial" panose="020B0604020202020204" pitchFamily="34" charset="0"/>
              </a:rPr>
              <a:t>ULTI </a:t>
            </a:r>
            <a:r>
              <a:rPr lang="en-US" sz="3200" b="1" dirty="0" smtClean="0">
                <a:solidFill>
                  <a:srgbClr val="FF0000"/>
                </a:solidFill>
                <a:latin typeface="Arial" panose="020B0604020202020204" pitchFamily="34" charset="0"/>
                <a:cs typeface="Arial" panose="020B0604020202020204" pitchFamily="34" charset="0"/>
              </a:rPr>
              <a:t>D</a:t>
            </a:r>
            <a:r>
              <a:rPr lang="en-US" sz="3200" b="1" dirty="0" smtClean="0">
                <a:latin typeface="Arial" panose="020B0604020202020204" pitchFamily="34" charset="0"/>
                <a:cs typeface="Arial" panose="020B0604020202020204" pitchFamily="34" charset="0"/>
              </a:rPr>
              <a:t>RUG </a:t>
            </a:r>
            <a:r>
              <a:rPr lang="en-US" sz="3200" b="1" dirty="0" smtClean="0">
                <a:solidFill>
                  <a:srgbClr val="FF0000"/>
                </a:solidFill>
                <a:latin typeface="Arial" panose="020B0604020202020204" pitchFamily="34" charset="0"/>
                <a:cs typeface="Arial" panose="020B0604020202020204" pitchFamily="34" charset="0"/>
              </a:rPr>
              <a:t>R</a:t>
            </a:r>
            <a:r>
              <a:rPr lang="en-US" sz="3200" b="1" dirty="0" smtClean="0">
                <a:latin typeface="Arial" panose="020B0604020202020204" pitchFamily="34" charset="0"/>
                <a:cs typeface="Arial" panose="020B0604020202020204" pitchFamily="34" charset="0"/>
              </a:rPr>
              <a:t>ESISTANT </a:t>
            </a:r>
            <a:r>
              <a:rPr lang="en-US" sz="3200" b="1" dirty="0" smtClean="0">
                <a:solidFill>
                  <a:srgbClr val="FF0000"/>
                </a:solidFill>
                <a:latin typeface="Arial" panose="020B0604020202020204" pitchFamily="34" charset="0"/>
                <a:cs typeface="Arial" panose="020B0604020202020204" pitchFamily="34" charset="0"/>
              </a:rPr>
              <a:t>O</a:t>
            </a:r>
            <a:r>
              <a:rPr lang="en-US" sz="3200" b="1" dirty="0" smtClean="0">
                <a:latin typeface="Arial" panose="020B0604020202020204" pitchFamily="34" charset="0"/>
                <a:cs typeface="Arial" panose="020B0604020202020204" pitchFamily="34" charset="0"/>
              </a:rPr>
              <a:t>RGANISMS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725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SCCmec_structure_final_2"/>
          <p:cNvPicPr>
            <a:picLocks noChangeAspect="1" noChangeArrowheads="1"/>
          </p:cNvPicPr>
          <p:nvPr/>
        </p:nvPicPr>
        <p:blipFill>
          <a:blip r:embed="rId2">
            <a:lum contrast="12000"/>
            <a:extLst>
              <a:ext uri="{28A0092B-C50C-407E-A947-70E740481C1C}">
                <a14:useLocalDpi xmlns:a14="http://schemas.microsoft.com/office/drawing/2010/main" val="0"/>
              </a:ext>
            </a:extLst>
          </a:blip>
          <a:srcRect l="8417" r="42433" b="15396"/>
          <a:stretch>
            <a:fillRect/>
          </a:stretch>
        </p:blipFill>
        <p:spPr bwMode="auto">
          <a:xfrm>
            <a:off x="468313" y="1484313"/>
            <a:ext cx="4754562" cy="4829175"/>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p:cNvSpPr txBox="1">
            <a:spLocks noChangeArrowheads="1"/>
          </p:cNvSpPr>
          <p:nvPr/>
        </p:nvSpPr>
        <p:spPr bwMode="auto">
          <a:xfrm>
            <a:off x="381000" y="246063"/>
            <a:ext cx="8572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dirty="0" err="1" smtClean="0">
                <a:solidFill>
                  <a:srgbClr val="000000"/>
                </a:solidFill>
              </a:rPr>
              <a:t>ssc</a:t>
            </a:r>
            <a:r>
              <a:rPr lang="en-US" sz="2800" b="1" i="1" dirty="0" err="1" smtClean="0">
                <a:solidFill>
                  <a:srgbClr val="000000"/>
                </a:solidFill>
              </a:rPr>
              <a:t>mec</a:t>
            </a:r>
            <a:r>
              <a:rPr lang="en-US" sz="2800" b="1" dirty="0" err="1" smtClean="0">
                <a:solidFill>
                  <a:srgbClr val="000000"/>
                </a:solidFill>
              </a:rPr>
              <a:t>A</a:t>
            </a:r>
            <a:r>
              <a:rPr lang="en-US" sz="2800" b="1" dirty="0" smtClean="0">
                <a:solidFill>
                  <a:srgbClr val="000000"/>
                </a:solidFill>
              </a:rPr>
              <a:t>: 6 tipi </a:t>
            </a:r>
            <a:r>
              <a:rPr lang="en-US" sz="2800" b="1" dirty="0" err="1" smtClean="0">
                <a:solidFill>
                  <a:srgbClr val="000000"/>
                </a:solidFill>
              </a:rPr>
              <a:t>diversi</a:t>
            </a:r>
            <a:r>
              <a:rPr lang="en-US" sz="2800" b="1" dirty="0" smtClean="0">
                <a:solidFill>
                  <a:srgbClr val="000000"/>
                </a:solidFill>
              </a:rPr>
              <a:t>, </a:t>
            </a:r>
            <a:r>
              <a:rPr lang="en-US" sz="2800" b="1" dirty="0" err="1" smtClean="0">
                <a:solidFill>
                  <a:srgbClr val="000000"/>
                </a:solidFill>
              </a:rPr>
              <a:t>correlati</a:t>
            </a:r>
            <a:r>
              <a:rPr lang="en-US" sz="2800" b="1" dirty="0" smtClean="0">
                <a:solidFill>
                  <a:srgbClr val="000000"/>
                </a:solidFill>
              </a:rPr>
              <a:t> a </a:t>
            </a:r>
            <a:r>
              <a:rPr lang="en-US" sz="2800" b="1" dirty="0" err="1" smtClean="0">
                <a:solidFill>
                  <a:srgbClr val="000000"/>
                </a:solidFill>
              </a:rPr>
              <a:t>fenotipi</a:t>
            </a:r>
            <a:r>
              <a:rPr lang="en-US" sz="2800" b="1" dirty="0" smtClean="0">
                <a:solidFill>
                  <a:srgbClr val="000000"/>
                </a:solidFill>
              </a:rPr>
              <a:t> </a:t>
            </a:r>
            <a:r>
              <a:rPr lang="en-US" sz="2800" b="1" dirty="0" err="1" smtClean="0">
                <a:solidFill>
                  <a:srgbClr val="000000"/>
                </a:solidFill>
              </a:rPr>
              <a:t>diversi</a:t>
            </a:r>
            <a:endParaRPr lang="en-US" sz="2800" b="1" dirty="0" smtClean="0">
              <a:solidFill>
                <a:srgbClr val="000000"/>
              </a:solidFill>
            </a:endParaRPr>
          </a:p>
        </p:txBody>
      </p:sp>
      <p:sp>
        <p:nvSpPr>
          <p:cNvPr id="67588" name="Text Box 4"/>
          <p:cNvSpPr txBox="1">
            <a:spLocks noChangeArrowheads="1"/>
          </p:cNvSpPr>
          <p:nvPr/>
        </p:nvSpPr>
        <p:spPr bwMode="auto">
          <a:xfrm>
            <a:off x="522288" y="1549400"/>
            <a:ext cx="819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Type I</a:t>
            </a:r>
          </a:p>
        </p:txBody>
      </p:sp>
      <p:sp>
        <p:nvSpPr>
          <p:cNvPr id="67589" name="Text Box 5"/>
          <p:cNvSpPr txBox="1">
            <a:spLocks noChangeArrowheads="1"/>
          </p:cNvSpPr>
          <p:nvPr/>
        </p:nvSpPr>
        <p:spPr bwMode="auto">
          <a:xfrm>
            <a:off x="522288" y="2305050"/>
            <a:ext cx="8826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Type II</a:t>
            </a:r>
          </a:p>
        </p:txBody>
      </p:sp>
      <p:sp>
        <p:nvSpPr>
          <p:cNvPr id="67590" name="Text Box 6"/>
          <p:cNvSpPr txBox="1">
            <a:spLocks noChangeArrowheads="1"/>
          </p:cNvSpPr>
          <p:nvPr/>
        </p:nvSpPr>
        <p:spPr bwMode="auto">
          <a:xfrm>
            <a:off x="522288" y="3062288"/>
            <a:ext cx="9461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Type III</a:t>
            </a:r>
          </a:p>
        </p:txBody>
      </p:sp>
      <p:sp>
        <p:nvSpPr>
          <p:cNvPr id="67591" name="Text Box 7"/>
          <p:cNvSpPr txBox="1">
            <a:spLocks noChangeArrowheads="1"/>
          </p:cNvSpPr>
          <p:nvPr/>
        </p:nvSpPr>
        <p:spPr bwMode="auto">
          <a:xfrm>
            <a:off x="522288" y="4575175"/>
            <a:ext cx="971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Type IV</a:t>
            </a:r>
          </a:p>
        </p:txBody>
      </p:sp>
      <p:sp>
        <p:nvSpPr>
          <p:cNvPr id="67592" name="Text Box 8"/>
          <p:cNvSpPr txBox="1">
            <a:spLocks noChangeArrowheads="1"/>
          </p:cNvSpPr>
          <p:nvPr/>
        </p:nvSpPr>
        <p:spPr bwMode="auto">
          <a:xfrm>
            <a:off x="522288" y="5114925"/>
            <a:ext cx="9080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Type V</a:t>
            </a:r>
          </a:p>
        </p:txBody>
      </p:sp>
      <p:sp>
        <p:nvSpPr>
          <p:cNvPr id="67593" name="Text Box 9"/>
          <p:cNvSpPr txBox="1">
            <a:spLocks noChangeArrowheads="1"/>
          </p:cNvSpPr>
          <p:nvPr/>
        </p:nvSpPr>
        <p:spPr bwMode="auto">
          <a:xfrm>
            <a:off x="522288" y="5654675"/>
            <a:ext cx="971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Type VI</a:t>
            </a:r>
          </a:p>
        </p:txBody>
      </p:sp>
      <p:sp>
        <p:nvSpPr>
          <p:cNvPr id="67594" name="Rectangle 10"/>
          <p:cNvSpPr>
            <a:spLocks noChangeArrowheads="1"/>
          </p:cNvSpPr>
          <p:nvPr/>
        </p:nvSpPr>
        <p:spPr bwMode="auto">
          <a:xfrm>
            <a:off x="107950" y="4437063"/>
            <a:ext cx="5329238" cy="6477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7595" name="Text Box 11"/>
          <p:cNvSpPr txBox="1">
            <a:spLocks noChangeArrowheads="1"/>
          </p:cNvSpPr>
          <p:nvPr/>
        </p:nvSpPr>
        <p:spPr bwMode="auto">
          <a:xfrm>
            <a:off x="5364163" y="4149725"/>
            <a:ext cx="37449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smtClean="0">
                <a:solidFill>
                  <a:srgbClr val="333399"/>
                </a:solidFill>
              </a:rPr>
              <a:t>CA-MRSA</a:t>
            </a:r>
          </a:p>
          <a:p>
            <a:pPr algn="ctr" fontAlgn="base">
              <a:spcBef>
                <a:spcPct val="0"/>
              </a:spcBef>
              <a:spcAft>
                <a:spcPct val="0"/>
              </a:spcAft>
            </a:pPr>
            <a:r>
              <a:rPr lang="en-US" sz="2400" b="1" smtClean="0">
                <a:solidFill>
                  <a:srgbClr val="333399"/>
                </a:solidFill>
              </a:rPr>
              <a:t>community-associated</a:t>
            </a:r>
          </a:p>
          <a:p>
            <a:pPr algn="ctr" fontAlgn="base">
              <a:spcBef>
                <a:spcPct val="0"/>
              </a:spcBef>
              <a:spcAft>
                <a:spcPct val="0"/>
              </a:spcAft>
            </a:pPr>
            <a:r>
              <a:rPr lang="en-US" sz="2400" b="1" smtClean="0">
                <a:solidFill>
                  <a:srgbClr val="333399"/>
                </a:solidFill>
              </a:rPr>
              <a:t>MRSA</a:t>
            </a:r>
          </a:p>
        </p:txBody>
      </p:sp>
      <p:sp>
        <p:nvSpPr>
          <p:cNvPr id="67596" name="Rectangle 12"/>
          <p:cNvSpPr>
            <a:spLocks noChangeArrowheads="1"/>
          </p:cNvSpPr>
          <p:nvPr/>
        </p:nvSpPr>
        <p:spPr bwMode="auto">
          <a:xfrm>
            <a:off x="107950" y="2060575"/>
            <a:ext cx="5329238" cy="15843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7597" name="Text Box 13"/>
          <p:cNvSpPr txBox="1">
            <a:spLocks noChangeArrowheads="1"/>
          </p:cNvSpPr>
          <p:nvPr/>
        </p:nvSpPr>
        <p:spPr bwMode="auto">
          <a:xfrm>
            <a:off x="5580063" y="2241550"/>
            <a:ext cx="32035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smtClean="0">
                <a:solidFill>
                  <a:srgbClr val="FF0000"/>
                </a:solidFill>
              </a:rPr>
              <a:t>HA-MRSA </a:t>
            </a:r>
          </a:p>
          <a:p>
            <a:pPr algn="ctr" fontAlgn="base">
              <a:spcBef>
                <a:spcPct val="0"/>
              </a:spcBef>
              <a:spcAft>
                <a:spcPct val="0"/>
              </a:spcAft>
            </a:pPr>
            <a:r>
              <a:rPr lang="en-US" sz="2400" b="1" smtClean="0">
                <a:solidFill>
                  <a:srgbClr val="FF0000"/>
                </a:solidFill>
              </a:rPr>
              <a:t>hospital-associated MRSA</a:t>
            </a:r>
          </a:p>
        </p:txBody>
      </p:sp>
    </p:spTree>
    <p:extLst>
      <p:ext uri="{BB962C8B-B14F-4D97-AF65-F5344CB8AC3E}">
        <p14:creationId xmlns:p14="http://schemas.microsoft.com/office/powerpoint/2010/main" val="645286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sz="half" idx="4294967295"/>
          </p:nvPr>
        </p:nvSpPr>
        <p:spPr>
          <a:xfrm>
            <a:off x="107950" y="620713"/>
            <a:ext cx="4572000" cy="1800225"/>
          </a:xfrm>
        </p:spPr>
        <p:txBody>
          <a:bodyPr/>
          <a:lstStyle/>
          <a:p>
            <a:pPr>
              <a:lnSpc>
                <a:spcPct val="130000"/>
              </a:lnSpc>
              <a:buClr>
                <a:srgbClr val="FF0000"/>
              </a:buClr>
              <a:buFont typeface="Wingdings" pitchFamily="2" charset="2"/>
              <a:buChar char="Ø"/>
            </a:pPr>
            <a:r>
              <a:rPr lang="it-IT" sz="1600"/>
              <a:t>Multiresistenti </a:t>
            </a:r>
          </a:p>
          <a:p>
            <a:pPr>
              <a:lnSpc>
                <a:spcPct val="130000"/>
              </a:lnSpc>
              <a:buClr>
                <a:srgbClr val="FF0000"/>
              </a:buClr>
              <a:buFont typeface="Wingdings" pitchFamily="2" charset="2"/>
              <a:buChar char="Ø"/>
            </a:pPr>
            <a:r>
              <a:rPr lang="it-IT" sz="1600"/>
              <a:t>cloni a diffusione mondiale</a:t>
            </a:r>
          </a:p>
          <a:p>
            <a:pPr>
              <a:lnSpc>
                <a:spcPct val="130000"/>
              </a:lnSpc>
              <a:buClr>
                <a:srgbClr val="FF0000"/>
              </a:buClr>
              <a:buFont typeface="Wingdings" pitchFamily="2" charset="2"/>
              <a:buChar char="Ø"/>
            </a:pPr>
            <a:r>
              <a:rPr lang="it-IT" sz="1600"/>
              <a:t>non producono Panton-Valentine Leucocidine (PVL)</a:t>
            </a:r>
          </a:p>
          <a:p>
            <a:pPr>
              <a:lnSpc>
                <a:spcPct val="130000"/>
              </a:lnSpc>
              <a:buClr>
                <a:srgbClr val="FF0000"/>
              </a:buClr>
              <a:buFont typeface="Wingdings" pitchFamily="2" charset="2"/>
              <a:buChar char="Ø"/>
            </a:pPr>
            <a:endParaRPr lang="it-IT" sz="1600"/>
          </a:p>
          <a:p>
            <a:pPr>
              <a:lnSpc>
                <a:spcPct val="130000"/>
              </a:lnSpc>
              <a:buClr>
                <a:srgbClr val="FF0000"/>
              </a:buClr>
              <a:buFont typeface="Wingdings" pitchFamily="2" charset="2"/>
              <a:buChar char="Ø"/>
            </a:pPr>
            <a:endParaRPr lang="it-IT" sz="1600"/>
          </a:p>
        </p:txBody>
      </p:sp>
      <p:sp>
        <p:nvSpPr>
          <p:cNvPr id="68611" name="Rectangle 3"/>
          <p:cNvSpPr>
            <a:spLocks noGrp="1" noChangeArrowheads="1"/>
          </p:cNvSpPr>
          <p:nvPr>
            <p:ph type="body" sz="half" idx="4294967295"/>
          </p:nvPr>
        </p:nvSpPr>
        <p:spPr>
          <a:xfrm>
            <a:off x="4572000" y="547688"/>
            <a:ext cx="4572000" cy="2160587"/>
          </a:xfrm>
          <a:noFill/>
        </p:spPr>
        <p:txBody>
          <a:bodyPr/>
          <a:lstStyle/>
          <a:p>
            <a:pPr>
              <a:lnSpc>
                <a:spcPct val="130000"/>
              </a:lnSpc>
              <a:buClr>
                <a:schemeClr val="accent2"/>
              </a:buClr>
              <a:buFont typeface="Wingdings" pitchFamily="2" charset="2"/>
              <a:buChar char="Ø"/>
            </a:pPr>
            <a:r>
              <a:rPr lang="it-IT" sz="1600"/>
              <a:t>sensibili a aminoglicosidi, clindamicina, tetraciclina, rifampicina, trimethoprim-sulfametosazzolo</a:t>
            </a:r>
          </a:p>
          <a:p>
            <a:pPr>
              <a:lnSpc>
                <a:spcPct val="130000"/>
              </a:lnSpc>
              <a:buClr>
                <a:schemeClr val="accent2"/>
              </a:buClr>
              <a:buFont typeface="Wingdings" pitchFamily="2" charset="2"/>
              <a:buChar char="Ø"/>
            </a:pPr>
            <a:r>
              <a:rPr lang="it-IT" sz="1600"/>
              <a:t>Cloni caratteristici per area geografica (USA:300, USA-400; Europa :ST80 etc)</a:t>
            </a:r>
          </a:p>
          <a:p>
            <a:pPr>
              <a:lnSpc>
                <a:spcPct val="130000"/>
              </a:lnSpc>
              <a:buClr>
                <a:schemeClr val="accent2"/>
              </a:buClr>
              <a:buFont typeface="Wingdings" pitchFamily="2" charset="2"/>
              <a:buChar char="Ø"/>
            </a:pPr>
            <a:r>
              <a:rPr lang="it-IT" sz="1600"/>
              <a:t>producono PVL</a:t>
            </a:r>
          </a:p>
        </p:txBody>
      </p:sp>
      <p:sp>
        <p:nvSpPr>
          <p:cNvPr id="68612" name="Text Box 4"/>
          <p:cNvSpPr txBox="1">
            <a:spLocks noChangeArrowheads="1"/>
          </p:cNvSpPr>
          <p:nvPr/>
        </p:nvSpPr>
        <p:spPr bwMode="auto">
          <a:xfrm>
            <a:off x="1258888" y="115888"/>
            <a:ext cx="1865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20000"/>
              </a:spcBef>
              <a:spcAft>
                <a:spcPct val="0"/>
              </a:spcAft>
              <a:buFont typeface="Wingdings" pitchFamily="2" charset="2"/>
              <a:buNone/>
            </a:pPr>
            <a:r>
              <a:rPr lang="it-IT" sz="2800" b="1" smtClean="0">
                <a:solidFill>
                  <a:srgbClr val="FF0000"/>
                </a:solidFill>
              </a:rPr>
              <a:t>HA-MRSA</a:t>
            </a:r>
            <a:endParaRPr lang="en-US" b="1" smtClean="0">
              <a:solidFill>
                <a:srgbClr val="FF0000"/>
              </a:solidFill>
            </a:endParaRPr>
          </a:p>
        </p:txBody>
      </p:sp>
      <p:sp>
        <p:nvSpPr>
          <p:cNvPr id="68613" name="Text Box 5"/>
          <p:cNvSpPr txBox="1">
            <a:spLocks noChangeArrowheads="1"/>
          </p:cNvSpPr>
          <p:nvPr/>
        </p:nvSpPr>
        <p:spPr bwMode="auto">
          <a:xfrm>
            <a:off x="5443538" y="115888"/>
            <a:ext cx="1865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20000"/>
              </a:spcBef>
              <a:spcAft>
                <a:spcPct val="0"/>
              </a:spcAft>
              <a:buFont typeface="Wingdings" pitchFamily="2" charset="2"/>
              <a:buNone/>
            </a:pPr>
            <a:r>
              <a:rPr lang="it-IT" sz="2800" b="1" smtClean="0">
                <a:solidFill>
                  <a:srgbClr val="333399"/>
                </a:solidFill>
              </a:rPr>
              <a:t>CA-MRSA</a:t>
            </a:r>
            <a:endParaRPr lang="en-US" b="1" smtClean="0">
              <a:solidFill>
                <a:srgbClr val="333399"/>
              </a:solidFill>
            </a:endParaRPr>
          </a:p>
        </p:txBody>
      </p:sp>
      <p:sp>
        <p:nvSpPr>
          <p:cNvPr id="68614" name="Text Box 6"/>
          <p:cNvSpPr txBox="1">
            <a:spLocks noChangeArrowheads="1"/>
          </p:cNvSpPr>
          <p:nvPr/>
        </p:nvSpPr>
        <p:spPr bwMode="auto">
          <a:xfrm>
            <a:off x="1187450" y="6408738"/>
            <a:ext cx="20447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20000"/>
              </a:spcBef>
              <a:spcAft>
                <a:spcPct val="0"/>
              </a:spcAft>
              <a:buFont typeface="Wingdings" pitchFamily="2" charset="2"/>
              <a:buNone/>
            </a:pPr>
            <a:r>
              <a:rPr lang="it-IT" sz="2800" b="1" smtClean="0">
                <a:solidFill>
                  <a:srgbClr val="FF0000"/>
                </a:solidFill>
              </a:rPr>
              <a:t>… dal 1960</a:t>
            </a:r>
            <a:endParaRPr lang="en-US" b="1" smtClean="0">
              <a:solidFill>
                <a:srgbClr val="FF0000"/>
              </a:solidFill>
            </a:endParaRPr>
          </a:p>
        </p:txBody>
      </p:sp>
      <p:sp>
        <p:nvSpPr>
          <p:cNvPr id="68616" name="Text Box 8"/>
          <p:cNvSpPr txBox="1">
            <a:spLocks noChangeArrowheads="1"/>
          </p:cNvSpPr>
          <p:nvPr/>
        </p:nvSpPr>
        <p:spPr bwMode="auto">
          <a:xfrm>
            <a:off x="5364163" y="6292850"/>
            <a:ext cx="20447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20000"/>
              </a:spcBef>
              <a:spcAft>
                <a:spcPct val="0"/>
              </a:spcAft>
              <a:buFont typeface="Wingdings" pitchFamily="2" charset="2"/>
              <a:buNone/>
            </a:pPr>
            <a:r>
              <a:rPr lang="it-IT" sz="2800" b="1" smtClean="0">
                <a:solidFill>
                  <a:srgbClr val="333399"/>
                </a:solidFill>
              </a:rPr>
              <a:t>… dal 1990</a:t>
            </a:r>
            <a:endParaRPr lang="en-US" b="1" smtClean="0">
              <a:solidFill>
                <a:srgbClr val="333399"/>
              </a:solidFill>
            </a:endParaRPr>
          </a:p>
        </p:txBody>
      </p:sp>
      <p:sp>
        <p:nvSpPr>
          <p:cNvPr id="68617" name="Text Box 9"/>
          <p:cNvSpPr txBox="1">
            <a:spLocks noChangeArrowheads="1"/>
          </p:cNvSpPr>
          <p:nvPr/>
        </p:nvSpPr>
        <p:spPr bwMode="auto">
          <a:xfrm>
            <a:off x="107950" y="2851150"/>
            <a:ext cx="4321175" cy="26685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fontAlgn="base">
              <a:lnSpc>
                <a:spcPct val="150000"/>
              </a:lnSpc>
              <a:spcBef>
                <a:spcPct val="0"/>
              </a:spcBef>
              <a:spcAft>
                <a:spcPct val="0"/>
              </a:spcAft>
              <a:buFontTx/>
              <a:buAutoNum type="arabicPeriod"/>
            </a:pPr>
            <a:r>
              <a:rPr lang="en-US" sz="1600" smtClean="0">
                <a:solidFill>
                  <a:srgbClr val="000000"/>
                </a:solidFill>
              </a:rPr>
              <a:t>Lungo periodo di degenza in ICU o NICU</a:t>
            </a:r>
          </a:p>
          <a:p>
            <a:pPr fontAlgn="base">
              <a:lnSpc>
                <a:spcPct val="150000"/>
              </a:lnSpc>
              <a:spcBef>
                <a:spcPct val="0"/>
              </a:spcBef>
              <a:spcAft>
                <a:spcPct val="0"/>
              </a:spcAft>
              <a:buFontTx/>
              <a:buAutoNum type="arabicPeriod"/>
            </a:pPr>
            <a:r>
              <a:rPr lang="en-US" sz="1600" smtClean="0">
                <a:solidFill>
                  <a:srgbClr val="000000"/>
                </a:solidFill>
              </a:rPr>
              <a:t>Terapia antibiotica (pregressa o in atto)</a:t>
            </a:r>
          </a:p>
          <a:p>
            <a:pPr fontAlgn="base">
              <a:lnSpc>
                <a:spcPct val="150000"/>
              </a:lnSpc>
              <a:spcBef>
                <a:spcPct val="0"/>
              </a:spcBef>
              <a:spcAft>
                <a:spcPct val="0"/>
              </a:spcAft>
              <a:buFontTx/>
              <a:buAutoNum type="arabicPeriod"/>
            </a:pPr>
            <a:r>
              <a:rPr lang="en-US" sz="1600" smtClean="0">
                <a:solidFill>
                  <a:srgbClr val="000000"/>
                </a:solidFill>
              </a:rPr>
              <a:t>CVC e dispositivi medico-chirurgici</a:t>
            </a:r>
          </a:p>
          <a:p>
            <a:pPr fontAlgn="base">
              <a:lnSpc>
                <a:spcPct val="150000"/>
              </a:lnSpc>
              <a:spcBef>
                <a:spcPct val="0"/>
              </a:spcBef>
              <a:spcAft>
                <a:spcPct val="0"/>
              </a:spcAft>
              <a:buFontTx/>
              <a:buAutoNum type="arabicPeriod"/>
            </a:pPr>
            <a:r>
              <a:rPr lang="en-US" sz="1600" smtClean="0">
                <a:solidFill>
                  <a:srgbClr val="000000"/>
                </a:solidFill>
              </a:rPr>
              <a:t>Pregresse infezioni da MRSA</a:t>
            </a:r>
          </a:p>
          <a:p>
            <a:pPr fontAlgn="base">
              <a:lnSpc>
                <a:spcPct val="150000"/>
              </a:lnSpc>
              <a:spcBef>
                <a:spcPct val="0"/>
              </a:spcBef>
              <a:spcAft>
                <a:spcPct val="0"/>
              </a:spcAft>
              <a:buFontTx/>
              <a:buAutoNum type="arabicPeriod"/>
            </a:pPr>
            <a:r>
              <a:rPr lang="en-US" sz="1600" smtClean="0">
                <a:solidFill>
                  <a:srgbClr val="000000"/>
                </a:solidFill>
              </a:rPr>
              <a:t>Immunocompromissione</a:t>
            </a:r>
          </a:p>
          <a:p>
            <a:pPr fontAlgn="base">
              <a:lnSpc>
                <a:spcPct val="150000"/>
              </a:lnSpc>
              <a:spcBef>
                <a:spcPct val="0"/>
              </a:spcBef>
              <a:spcAft>
                <a:spcPct val="0"/>
              </a:spcAft>
              <a:buFontTx/>
              <a:buAutoNum type="arabicPeriod"/>
            </a:pPr>
            <a:r>
              <a:rPr lang="en-US" sz="1600" smtClean="0">
                <a:solidFill>
                  <a:srgbClr val="000000"/>
                </a:solidFill>
              </a:rPr>
              <a:t>Presenza di ferite aperte </a:t>
            </a:r>
          </a:p>
          <a:p>
            <a:pPr fontAlgn="base">
              <a:lnSpc>
                <a:spcPct val="150000"/>
              </a:lnSpc>
              <a:spcBef>
                <a:spcPct val="0"/>
              </a:spcBef>
              <a:spcAft>
                <a:spcPct val="0"/>
              </a:spcAft>
            </a:pPr>
            <a:r>
              <a:rPr lang="en-US" sz="1600" i="1" smtClean="0">
                <a:solidFill>
                  <a:srgbClr val="000000"/>
                </a:solidFill>
              </a:rPr>
              <a:t>(Demling et al. J burns and wounds, 2007)</a:t>
            </a:r>
          </a:p>
        </p:txBody>
      </p:sp>
      <p:sp>
        <p:nvSpPr>
          <p:cNvPr id="68618" name="Text Box 10"/>
          <p:cNvSpPr txBox="1">
            <a:spLocks noChangeArrowheads="1"/>
          </p:cNvSpPr>
          <p:nvPr/>
        </p:nvSpPr>
        <p:spPr bwMode="auto">
          <a:xfrm>
            <a:off x="4787900" y="2852738"/>
            <a:ext cx="4176713" cy="340201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fontAlgn="base">
              <a:lnSpc>
                <a:spcPct val="150000"/>
              </a:lnSpc>
              <a:spcBef>
                <a:spcPct val="0"/>
              </a:spcBef>
              <a:spcAft>
                <a:spcPct val="0"/>
              </a:spcAft>
            </a:pPr>
            <a:r>
              <a:rPr lang="en-US" sz="1600" smtClean="0">
                <a:solidFill>
                  <a:srgbClr val="000000"/>
                </a:solidFill>
              </a:rPr>
              <a:t>Infezioni cute e tessuti molli /polmonite necrotizzante in:</a:t>
            </a:r>
          </a:p>
          <a:p>
            <a:pPr fontAlgn="base">
              <a:lnSpc>
                <a:spcPct val="150000"/>
              </a:lnSpc>
              <a:spcBef>
                <a:spcPct val="0"/>
              </a:spcBef>
              <a:spcAft>
                <a:spcPct val="0"/>
              </a:spcAft>
              <a:buFontTx/>
              <a:buChar char="•"/>
            </a:pPr>
            <a:r>
              <a:rPr lang="en-US" sz="1600" smtClean="0">
                <a:solidFill>
                  <a:srgbClr val="000000"/>
                </a:solidFill>
              </a:rPr>
              <a:t>bambini, giovani adulti</a:t>
            </a:r>
          </a:p>
          <a:p>
            <a:pPr fontAlgn="base">
              <a:lnSpc>
                <a:spcPct val="150000"/>
              </a:lnSpc>
              <a:spcBef>
                <a:spcPct val="0"/>
              </a:spcBef>
              <a:spcAft>
                <a:spcPct val="0"/>
              </a:spcAft>
              <a:buFontTx/>
              <a:buChar char="•"/>
            </a:pPr>
            <a:r>
              <a:rPr lang="en-US" sz="1600" smtClean="0">
                <a:solidFill>
                  <a:srgbClr val="000000"/>
                </a:solidFill>
              </a:rPr>
              <a:t>sportivi</a:t>
            </a:r>
          </a:p>
          <a:p>
            <a:pPr fontAlgn="base">
              <a:lnSpc>
                <a:spcPct val="150000"/>
              </a:lnSpc>
              <a:spcBef>
                <a:spcPct val="0"/>
              </a:spcBef>
              <a:spcAft>
                <a:spcPct val="0"/>
              </a:spcAft>
              <a:buFontTx/>
              <a:buChar char="•"/>
            </a:pPr>
            <a:r>
              <a:rPr lang="en-US" sz="1600" smtClean="0">
                <a:solidFill>
                  <a:srgbClr val="000000"/>
                </a:solidFill>
              </a:rPr>
              <a:t>militari</a:t>
            </a:r>
          </a:p>
          <a:p>
            <a:pPr fontAlgn="base">
              <a:lnSpc>
                <a:spcPct val="150000"/>
              </a:lnSpc>
              <a:spcBef>
                <a:spcPct val="0"/>
              </a:spcBef>
              <a:spcAft>
                <a:spcPct val="0"/>
              </a:spcAft>
              <a:buFontTx/>
              <a:buChar char="•"/>
            </a:pPr>
            <a:r>
              <a:rPr lang="en-US" sz="1600" smtClean="0">
                <a:solidFill>
                  <a:srgbClr val="000000"/>
                </a:solidFill>
              </a:rPr>
              <a:t>soggetti a basso standard socio-economico</a:t>
            </a:r>
          </a:p>
          <a:p>
            <a:pPr fontAlgn="base">
              <a:lnSpc>
                <a:spcPct val="150000"/>
              </a:lnSpc>
              <a:spcBef>
                <a:spcPct val="0"/>
              </a:spcBef>
              <a:spcAft>
                <a:spcPct val="0"/>
              </a:spcAft>
            </a:pPr>
            <a:r>
              <a:rPr lang="en-US" sz="1600" i="1" smtClean="0">
                <a:solidFill>
                  <a:srgbClr val="000000"/>
                </a:solidFill>
              </a:rPr>
              <a:t>(Demling et al. J burns and wounds, 2007)</a:t>
            </a:r>
          </a:p>
          <a:p>
            <a:pPr fontAlgn="base">
              <a:lnSpc>
                <a:spcPct val="150000"/>
              </a:lnSpc>
              <a:spcBef>
                <a:spcPct val="0"/>
              </a:spcBef>
              <a:spcAft>
                <a:spcPct val="0"/>
              </a:spcAft>
              <a:buFontTx/>
              <a:buChar char="•"/>
            </a:pPr>
            <a:endParaRPr lang="en-US" sz="1600" smtClean="0">
              <a:solidFill>
                <a:srgbClr val="000000"/>
              </a:solidFill>
            </a:endParaRPr>
          </a:p>
        </p:txBody>
      </p:sp>
    </p:spTree>
    <p:extLst>
      <p:ext uri="{BB962C8B-B14F-4D97-AF65-F5344CB8AC3E}">
        <p14:creationId xmlns:p14="http://schemas.microsoft.com/office/powerpoint/2010/main" val="197720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2195513" y="333375"/>
            <a:ext cx="4737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3200" b="1" i="1" smtClean="0">
                <a:solidFill>
                  <a:srgbClr val="000066"/>
                </a:solidFill>
                <a:latin typeface="Arial" pitchFamily="34" charset="0"/>
              </a:rPr>
              <a:t>Staphylococcus aureus</a:t>
            </a:r>
          </a:p>
        </p:txBody>
      </p:sp>
      <p:sp>
        <p:nvSpPr>
          <p:cNvPr id="94211" name="Text Box 3"/>
          <p:cNvSpPr txBox="1">
            <a:spLocks noChangeArrowheads="1"/>
          </p:cNvSpPr>
          <p:nvPr/>
        </p:nvSpPr>
        <p:spPr bwMode="auto">
          <a:xfrm>
            <a:off x="376238" y="5975350"/>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Commensale </a:t>
            </a:r>
          </a:p>
          <a:p>
            <a:pPr fontAlgn="base">
              <a:spcBef>
                <a:spcPct val="0"/>
              </a:spcBef>
              <a:spcAft>
                <a:spcPct val="0"/>
              </a:spcAft>
            </a:pPr>
            <a:r>
              <a:rPr lang="en-US" sz="1800" smtClean="0">
                <a:solidFill>
                  <a:srgbClr val="000000"/>
                </a:solidFill>
                <a:latin typeface="Arial" pitchFamily="34" charset="0"/>
              </a:rPr>
              <a:t>30% individui</a:t>
            </a:r>
          </a:p>
        </p:txBody>
      </p:sp>
      <p:sp>
        <p:nvSpPr>
          <p:cNvPr id="94212" name="Text Box 4"/>
          <p:cNvSpPr txBox="1">
            <a:spLocks noChangeArrowheads="1"/>
          </p:cNvSpPr>
          <p:nvPr/>
        </p:nvSpPr>
        <p:spPr bwMode="auto">
          <a:xfrm>
            <a:off x="5232400" y="6027738"/>
            <a:ext cx="376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pPr>
            <a:r>
              <a:rPr lang="en-US" sz="1800" smtClean="0">
                <a:solidFill>
                  <a:srgbClr val="000000"/>
                </a:solidFill>
                <a:latin typeface="Arial" pitchFamily="34" charset="0"/>
              </a:rPr>
              <a:t>Patogeno</a:t>
            </a:r>
          </a:p>
          <a:p>
            <a:pPr algn="r" fontAlgn="base">
              <a:spcBef>
                <a:spcPct val="0"/>
              </a:spcBef>
              <a:spcAft>
                <a:spcPct val="0"/>
              </a:spcAft>
            </a:pPr>
            <a:r>
              <a:rPr lang="en-US" sz="1800" smtClean="0">
                <a:solidFill>
                  <a:srgbClr val="000000"/>
                </a:solidFill>
                <a:latin typeface="Arial" pitchFamily="34" charset="0"/>
              </a:rPr>
              <a:t>Sindrome shock tossico da TSST-1</a:t>
            </a:r>
          </a:p>
        </p:txBody>
      </p:sp>
      <p:sp>
        <p:nvSpPr>
          <p:cNvPr id="94213" name="AutoShape 5"/>
          <p:cNvSpPr>
            <a:spLocks noChangeArrowheads="1"/>
          </p:cNvSpPr>
          <p:nvPr/>
        </p:nvSpPr>
        <p:spPr bwMode="auto">
          <a:xfrm flipH="1">
            <a:off x="179388" y="3213100"/>
            <a:ext cx="8640762" cy="2663825"/>
          </a:xfrm>
          <a:prstGeom prst="rtTriangle">
            <a:avLst/>
          </a:prstGeom>
          <a:gradFill rotWithShape="1">
            <a:gsLst>
              <a:gs pos="0">
                <a:srgbClr val="CC3300"/>
              </a:gs>
              <a:gs pos="100000">
                <a:srgbClr val="F3ECE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94214" name="Text Box 6"/>
          <p:cNvSpPr txBox="1">
            <a:spLocks noChangeArrowheads="1"/>
          </p:cNvSpPr>
          <p:nvPr/>
        </p:nvSpPr>
        <p:spPr bwMode="auto">
          <a:xfrm>
            <a:off x="617538" y="4867275"/>
            <a:ext cx="1387475" cy="925513"/>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Infezioni cute e tessuti molli</a:t>
            </a:r>
          </a:p>
        </p:txBody>
      </p:sp>
      <p:sp>
        <p:nvSpPr>
          <p:cNvPr id="94215" name="Text Box 7"/>
          <p:cNvSpPr txBox="1">
            <a:spLocks noChangeArrowheads="1"/>
          </p:cNvSpPr>
          <p:nvPr/>
        </p:nvSpPr>
        <p:spPr bwMode="auto">
          <a:xfrm>
            <a:off x="2051050" y="4467225"/>
            <a:ext cx="595313" cy="376238"/>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SSI</a:t>
            </a:r>
          </a:p>
        </p:txBody>
      </p:sp>
      <p:sp>
        <p:nvSpPr>
          <p:cNvPr id="94216" name="Text Box 8"/>
          <p:cNvSpPr txBox="1">
            <a:spLocks noChangeArrowheads="1"/>
          </p:cNvSpPr>
          <p:nvPr/>
        </p:nvSpPr>
        <p:spPr bwMode="auto">
          <a:xfrm>
            <a:off x="5970588" y="3019425"/>
            <a:ext cx="1316037" cy="376238"/>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Polmoniti</a:t>
            </a:r>
          </a:p>
        </p:txBody>
      </p:sp>
      <p:sp>
        <p:nvSpPr>
          <p:cNvPr id="94217" name="Text Box 9"/>
          <p:cNvSpPr txBox="1">
            <a:spLocks noChangeArrowheads="1"/>
          </p:cNvSpPr>
          <p:nvPr/>
        </p:nvSpPr>
        <p:spPr bwMode="auto">
          <a:xfrm>
            <a:off x="4421188" y="3395663"/>
            <a:ext cx="1531937" cy="376237"/>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Endocarditi</a:t>
            </a:r>
          </a:p>
        </p:txBody>
      </p:sp>
      <p:sp>
        <p:nvSpPr>
          <p:cNvPr id="94218" name="Text Box 10"/>
          <p:cNvSpPr txBox="1">
            <a:spLocks noChangeArrowheads="1"/>
          </p:cNvSpPr>
          <p:nvPr/>
        </p:nvSpPr>
        <p:spPr bwMode="auto">
          <a:xfrm>
            <a:off x="7288213" y="2646363"/>
            <a:ext cx="1531937" cy="376237"/>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Batteriemie</a:t>
            </a:r>
          </a:p>
        </p:txBody>
      </p:sp>
      <p:sp>
        <p:nvSpPr>
          <p:cNvPr id="94219" name="Text Box 11"/>
          <p:cNvSpPr txBox="1">
            <a:spLocks noChangeArrowheads="1"/>
          </p:cNvSpPr>
          <p:nvPr/>
        </p:nvSpPr>
        <p:spPr bwMode="auto">
          <a:xfrm>
            <a:off x="2700338" y="3789363"/>
            <a:ext cx="1727200" cy="65087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Infezioni osteo-articolari</a:t>
            </a:r>
          </a:p>
        </p:txBody>
      </p:sp>
      <p:sp>
        <p:nvSpPr>
          <p:cNvPr id="94220" name="Text Box 12"/>
          <p:cNvSpPr txBox="1">
            <a:spLocks noChangeArrowheads="1"/>
          </p:cNvSpPr>
          <p:nvPr/>
        </p:nvSpPr>
        <p:spPr bwMode="auto">
          <a:xfrm>
            <a:off x="323850" y="3716338"/>
            <a:ext cx="18653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lnSpc>
                <a:spcPct val="90000"/>
              </a:lnSpc>
              <a:spcBef>
                <a:spcPct val="20000"/>
              </a:spcBef>
              <a:spcAft>
                <a:spcPct val="0"/>
              </a:spcAft>
              <a:buFont typeface="Wingdings" pitchFamily="2" charset="2"/>
              <a:buNone/>
            </a:pPr>
            <a:r>
              <a:rPr lang="it-IT" sz="2800" b="1" smtClean="0">
                <a:solidFill>
                  <a:srgbClr val="FF0000"/>
                </a:solidFill>
                <a:latin typeface="Arial" pitchFamily="34" charset="0"/>
              </a:rPr>
              <a:t>CA-MRSA</a:t>
            </a:r>
            <a:endParaRPr lang="en-US" sz="1800" b="1" smtClean="0">
              <a:solidFill>
                <a:srgbClr val="FF0000"/>
              </a:solidFill>
              <a:latin typeface="Arial" pitchFamily="34" charset="0"/>
            </a:endParaRPr>
          </a:p>
        </p:txBody>
      </p:sp>
      <p:sp>
        <p:nvSpPr>
          <p:cNvPr id="94221" name="Text Box 13"/>
          <p:cNvSpPr txBox="1">
            <a:spLocks noChangeArrowheads="1"/>
          </p:cNvSpPr>
          <p:nvPr/>
        </p:nvSpPr>
        <p:spPr bwMode="auto">
          <a:xfrm>
            <a:off x="4572000" y="2060575"/>
            <a:ext cx="18653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lnSpc>
                <a:spcPct val="90000"/>
              </a:lnSpc>
              <a:spcBef>
                <a:spcPct val="20000"/>
              </a:spcBef>
              <a:spcAft>
                <a:spcPct val="0"/>
              </a:spcAft>
              <a:buFont typeface="Wingdings" pitchFamily="2" charset="2"/>
              <a:buNone/>
            </a:pPr>
            <a:r>
              <a:rPr lang="it-IT" sz="2800" b="1" smtClean="0">
                <a:solidFill>
                  <a:srgbClr val="000066"/>
                </a:solidFill>
                <a:latin typeface="Arial" pitchFamily="34" charset="0"/>
              </a:rPr>
              <a:t>HA-MRSA</a:t>
            </a:r>
            <a:endParaRPr lang="en-US" sz="1800" b="1" smtClean="0">
              <a:solidFill>
                <a:srgbClr val="000066"/>
              </a:solidFill>
              <a:latin typeface="Arial" pitchFamily="34" charset="0"/>
            </a:endParaRPr>
          </a:p>
        </p:txBody>
      </p:sp>
      <p:sp>
        <p:nvSpPr>
          <p:cNvPr id="94222" name="Rectangle 14"/>
          <p:cNvSpPr>
            <a:spLocks noChangeArrowheads="1"/>
          </p:cNvSpPr>
          <p:nvPr/>
        </p:nvSpPr>
        <p:spPr bwMode="auto">
          <a:xfrm>
            <a:off x="5892800" y="2982913"/>
            <a:ext cx="1439863" cy="50482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grpSp>
        <p:nvGrpSpPr>
          <p:cNvPr id="700433" name="Group 17"/>
          <p:cNvGrpSpPr>
            <a:grpSpLocks/>
          </p:cNvGrpSpPr>
          <p:nvPr/>
        </p:nvGrpSpPr>
        <p:grpSpPr bwMode="auto">
          <a:xfrm>
            <a:off x="2268538" y="2420938"/>
            <a:ext cx="1873250" cy="1008062"/>
            <a:chOff x="1429" y="1525"/>
            <a:chExt cx="1180" cy="635"/>
          </a:xfrm>
        </p:grpSpPr>
        <p:sp>
          <p:nvSpPr>
            <p:cNvPr id="94224" name="Line 15"/>
            <p:cNvSpPr>
              <a:spLocks noChangeShapeType="1"/>
            </p:cNvSpPr>
            <p:nvPr/>
          </p:nvSpPr>
          <p:spPr bwMode="auto">
            <a:xfrm flipV="1">
              <a:off x="1429" y="1525"/>
              <a:ext cx="1180" cy="499"/>
            </a:xfrm>
            <a:prstGeom prst="line">
              <a:avLst/>
            </a:prstGeom>
            <a:noFill/>
            <a:ln w="5715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94225" name="Line 16"/>
            <p:cNvSpPr>
              <a:spLocks noChangeShapeType="1"/>
            </p:cNvSpPr>
            <p:nvPr/>
          </p:nvSpPr>
          <p:spPr bwMode="auto">
            <a:xfrm flipH="1">
              <a:off x="1475" y="1661"/>
              <a:ext cx="1134" cy="49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grpSp>
    </p:spTree>
    <p:extLst>
      <p:ext uri="{BB962C8B-B14F-4D97-AF65-F5344CB8AC3E}">
        <p14:creationId xmlns:p14="http://schemas.microsoft.com/office/powerpoint/2010/main" val="435686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0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6" name="Text Box 4"/>
          <p:cNvSpPr txBox="1">
            <a:spLocks noChangeArrowheads="1"/>
          </p:cNvSpPr>
          <p:nvPr/>
        </p:nvSpPr>
        <p:spPr bwMode="auto">
          <a:xfrm>
            <a:off x="269875" y="0"/>
            <a:ext cx="86042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800" b="1" smtClean="0">
                <a:solidFill>
                  <a:srgbClr val="FF0000"/>
                </a:solidFill>
              </a:rPr>
              <a:t>Infezioni cutanee da CA-MRSA:</a:t>
            </a:r>
          </a:p>
          <a:p>
            <a:pPr algn="ctr" fontAlgn="base">
              <a:spcBef>
                <a:spcPct val="0"/>
              </a:spcBef>
              <a:spcAft>
                <a:spcPct val="0"/>
              </a:spcAft>
            </a:pPr>
            <a:r>
              <a:rPr lang="en-US" sz="2800" b="1" smtClean="0">
                <a:solidFill>
                  <a:srgbClr val="FF0000"/>
                </a:solidFill>
              </a:rPr>
              <a:t>quadri clinici</a:t>
            </a:r>
          </a:p>
        </p:txBody>
      </p:sp>
      <p:sp>
        <p:nvSpPr>
          <p:cNvPr id="673797" name="Text Box 5"/>
          <p:cNvSpPr txBox="1">
            <a:spLocks noChangeArrowheads="1"/>
          </p:cNvSpPr>
          <p:nvPr/>
        </p:nvSpPr>
        <p:spPr bwMode="auto">
          <a:xfrm>
            <a:off x="6659563" y="6092825"/>
            <a:ext cx="2371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i="1" smtClean="0">
                <a:solidFill>
                  <a:srgbClr val="000000"/>
                </a:solidFill>
              </a:rPr>
              <a:t>Kil et al, Cutis 2008</a:t>
            </a:r>
          </a:p>
        </p:txBody>
      </p:sp>
      <p:sp>
        <p:nvSpPr>
          <p:cNvPr id="673799" name="Text Box 7"/>
          <p:cNvSpPr txBox="1">
            <a:spLocks noChangeArrowheads="1"/>
          </p:cNvSpPr>
          <p:nvPr/>
        </p:nvSpPr>
        <p:spPr bwMode="auto">
          <a:xfrm>
            <a:off x="295275" y="1120775"/>
            <a:ext cx="8551863" cy="41084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FF0000"/>
              </a:buClr>
              <a:buFont typeface="Wingdings" pitchFamily="2" charset="2"/>
              <a:buChar char="ü"/>
            </a:pPr>
            <a:r>
              <a:rPr lang="en-US" sz="2400" smtClean="0">
                <a:solidFill>
                  <a:srgbClr val="000000"/>
                </a:solidFill>
              </a:rPr>
              <a:t>Ascesso (58.8%)</a:t>
            </a:r>
          </a:p>
          <a:p>
            <a:pPr fontAlgn="base">
              <a:spcBef>
                <a:spcPct val="0"/>
              </a:spcBef>
              <a:spcAft>
                <a:spcPct val="0"/>
              </a:spcAft>
              <a:buClr>
                <a:srgbClr val="FF0000"/>
              </a:buClr>
              <a:buFont typeface="Wingdings" pitchFamily="2" charset="2"/>
              <a:buNone/>
            </a:pPr>
            <a:endParaRPr lang="en-US" sz="2400" smtClean="0">
              <a:solidFill>
                <a:srgbClr val="000000"/>
              </a:solidFill>
            </a:endParaRPr>
          </a:p>
          <a:p>
            <a:pPr fontAlgn="base">
              <a:spcBef>
                <a:spcPct val="0"/>
              </a:spcBef>
              <a:spcAft>
                <a:spcPct val="0"/>
              </a:spcAft>
              <a:buClr>
                <a:srgbClr val="FF0000"/>
              </a:buClr>
              <a:buFont typeface="Wingdings" pitchFamily="2" charset="2"/>
              <a:buChar char="ü"/>
            </a:pPr>
            <a:r>
              <a:rPr lang="en-US" sz="2400" smtClean="0">
                <a:solidFill>
                  <a:srgbClr val="000000"/>
                </a:solidFill>
              </a:rPr>
              <a:t>Cellulite (38.5%)</a:t>
            </a:r>
          </a:p>
          <a:p>
            <a:pPr fontAlgn="base">
              <a:spcBef>
                <a:spcPct val="0"/>
              </a:spcBef>
              <a:spcAft>
                <a:spcPct val="0"/>
              </a:spcAft>
              <a:buClr>
                <a:srgbClr val="FF0000"/>
              </a:buClr>
              <a:buFont typeface="Wingdings" pitchFamily="2" charset="2"/>
              <a:buNone/>
            </a:pPr>
            <a:endParaRPr lang="en-US" sz="2400" smtClean="0">
              <a:solidFill>
                <a:srgbClr val="000000"/>
              </a:solidFill>
            </a:endParaRPr>
          </a:p>
          <a:p>
            <a:pPr fontAlgn="base">
              <a:spcBef>
                <a:spcPct val="0"/>
              </a:spcBef>
              <a:spcAft>
                <a:spcPct val="0"/>
              </a:spcAft>
              <a:buClr>
                <a:srgbClr val="FF0000"/>
              </a:buClr>
              <a:buFont typeface="Wingdings" pitchFamily="2" charset="2"/>
              <a:buChar char="ü"/>
            </a:pPr>
            <a:r>
              <a:rPr lang="en-US" sz="2400" smtClean="0">
                <a:solidFill>
                  <a:srgbClr val="000000"/>
                </a:solidFill>
              </a:rPr>
              <a:t>Follicolite/foruncolosi (9.1%)</a:t>
            </a:r>
            <a:r>
              <a:rPr lang="en-US" sz="2400" smtClean="0">
                <a:solidFill>
                  <a:srgbClr val="FF0000"/>
                </a:solidFill>
              </a:rPr>
              <a:t>.</a:t>
            </a:r>
          </a:p>
          <a:p>
            <a:pPr fontAlgn="base">
              <a:spcBef>
                <a:spcPct val="0"/>
              </a:spcBef>
              <a:spcAft>
                <a:spcPct val="0"/>
              </a:spcAft>
              <a:buClr>
                <a:srgbClr val="FF0000"/>
              </a:buClr>
              <a:buFont typeface="Wingdings" pitchFamily="2" charset="2"/>
              <a:buNone/>
            </a:pPr>
            <a:endParaRPr lang="en-US" sz="2400" smtClean="0">
              <a:solidFill>
                <a:srgbClr val="FF0000"/>
              </a:solidFill>
            </a:endParaRPr>
          </a:p>
          <a:p>
            <a:pPr fontAlgn="base">
              <a:spcBef>
                <a:spcPct val="0"/>
              </a:spcBef>
              <a:spcAft>
                <a:spcPct val="0"/>
              </a:spcAft>
              <a:buClr>
                <a:srgbClr val="FF0000"/>
              </a:buClr>
              <a:buFont typeface="Wingdings" pitchFamily="2" charset="2"/>
              <a:buChar char="ü"/>
            </a:pPr>
            <a:r>
              <a:rPr lang="en-US" sz="2400" smtClean="0">
                <a:solidFill>
                  <a:srgbClr val="000000"/>
                </a:solidFill>
              </a:rPr>
              <a:t>Impetigine (2.3%)</a:t>
            </a:r>
          </a:p>
          <a:p>
            <a:pPr fontAlgn="base">
              <a:spcBef>
                <a:spcPct val="0"/>
              </a:spcBef>
              <a:spcAft>
                <a:spcPct val="0"/>
              </a:spcAft>
              <a:buClr>
                <a:srgbClr val="FF0000"/>
              </a:buClr>
              <a:buFont typeface="Wingdings" pitchFamily="2" charset="2"/>
              <a:buChar char="ü"/>
            </a:pPr>
            <a:endParaRPr lang="en-US" sz="2400" smtClean="0">
              <a:solidFill>
                <a:srgbClr val="000000"/>
              </a:solidFill>
            </a:endParaRPr>
          </a:p>
          <a:p>
            <a:pPr fontAlgn="base">
              <a:spcBef>
                <a:spcPct val="0"/>
              </a:spcBef>
              <a:spcAft>
                <a:spcPct val="0"/>
              </a:spcAft>
              <a:buClr>
                <a:srgbClr val="FF0000"/>
              </a:buClr>
              <a:buFont typeface="Wingdings" pitchFamily="2" charset="2"/>
              <a:buChar char="ü"/>
            </a:pPr>
            <a:r>
              <a:rPr lang="en-US" sz="2400" smtClean="0">
                <a:solidFill>
                  <a:srgbClr val="000000"/>
                </a:solidFill>
              </a:rPr>
              <a:t>Paronichia, ulcere, fascite necrotizzante, polimiosite, erisipela bollosa, sindrome della cute ustionata, shock, porpora fulminante</a:t>
            </a:r>
            <a:endParaRPr lang="en-US" sz="2400" smtClean="0">
              <a:solidFill>
                <a:srgbClr val="FF0000"/>
              </a:solidFill>
            </a:endParaRPr>
          </a:p>
        </p:txBody>
      </p:sp>
      <p:pic>
        <p:nvPicPr>
          <p:cNvPr id="67380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5227638"/>
            <a:ext cx="2160587"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380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5229225"/>
            <a:ext cx="1871662"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380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5210175"/>
            <a:ext cx="1944687" cy="145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234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2466" name="Group 2"/>
          <p:cNvGrpSpPr>
            <a:grpSpLocks/>
          </p:cNvGrpSpPr>
          <p:nvPr/>
        </p:nvGrpSpPr>
        <p:grpSpPr bwMode="auto">
          <a:xfrm>
            <a:off x="1042988" y="4521200"/>
            <a:ext cx="2590800" cy="2147888"/>
            <a:chOff x="3648" y="960"/>
            <a:chExt cx="1728" cy="1449"/>
          </a:xfrm>
        </p:grpSpPr>
        <p:pic>
          <p:nvPicPr>
            <p:cNvPr id="70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 y="960"/>
              <a:ext cx="1728" cy="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2468" name="Text Box 4"/>
            <p:cNvSpPr txBox="1">
              <a:spLocks noChangeArrowheads="1"/>
            </p:cNvSpPr>
            <p:nvPr/>
          </p:nvSpPr>
          <p:spPr bwMode="auto">
            <a:xfrm>
              <a:off x="3677" y="990"/>
              <a:ext cx="528" cy="26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2000" b="1" smtClean="0">
                  <a:solidFill>
                    <a:srgbClr val="808080"/>
                  </a:solidFill>
                </a:rPr>
                <a:t>LukF</a:t>
              </a:r>
            </a:p>
          </p:txBody>
        </p:sp>
        <p:sp>
          <p:nvSpPr>
            <p:cNvPr id="702469" name="Line 5"/>
            <p:cNvSpPr>
              <a:spLocks noChangeShapeType="1"/>
            </p:cNvSpPr>
            <p:nvPr/>
          </p:nvSpPr>
          <p:spPr bwMode="auto">
            <a:xfrm>
              <a:off x="3888" y="1248"/>
              <a:ext cx="192" cy="144"/>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702470" name="Line 6"/>
            <p:cNvSpPr>
              <a:spLocks noChangeShapeType="1"/>
            </p:cNvSpPr>
            <p:nvPr/>
          </p:nvSpPr>
          <p:spPr bwMode="auto">
            <a:xfrm flipH="1" flipV="1">
              <a:off x="4608" y="1872"/>
              <a:ext cx="192" cy="144"/>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702471" name="Text Box 7"/>
            <p:cNvSpPr txBox="1">
              <a:spLocks noChangeArrowheads="1"/>
            </p:cNvSpPr>
            <p:nvPr/>
          </p:nvSpPr>
          <p:spPr bwMode="auto">
            <a:xfrm>
              <a:off x="4724" y="2094"/>
              <a:ext cx="538" cy="26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2000" b="1" smtClean="0">
                  <a:solidFill>
                    <a:srgbClr val="808080"/>
                  </a:solidFill>
                </a:rPr>
                <a:t>LukS</a:t>
              </a:r>
            </a:p>
          </p:txBody>
        </p:sp>
      </p:grpSp>
      <p:pic>
        <p:nvPicPr>
          <p:cNvPr id="702472" name="Picture 8" descr="olmos-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17308" r="21153"/>
          <a:stretch>
            <a:fillRect/>
          </a:stretch>
        </p:blipFill>
        <p:spPr>
          <a:xfrm>
            <a:off x="5795963" y="4365625"/>
            <a:ext cx="1889125" cy="2271713"/>
          </a:xfrm>
          <a:ln/>
          <a:extLst>
            <a:ext uri="{91240B29-F687-4F45-9708-019B960494DF}">
              <a14:hiddenLine xmlns:a14="http://schemas.microsoft.com/office/drawing/2010/main" w="28575" cmpd="sng">
                <a:solidFill>
                  <a:schemeClr val="tx1"/>
                </a:solidFill>
                <a:miter lim="800000"/>
                <a:headEnd/>
                <a:tailEnd/>
              </a14:hiddenLine>
            </a:ext>
          </a:extLst>
        </p:spPr>
      </p:pic>
      <p:sp>
        <p:nvSpPr>
          <p:cNvPr id="702473" name="Text Box 9"/>
          <p:cNvSpPr txBox="1">
            <a:spLocks noChangeArrowheads="1"/>
          </p:cNvSpPr>
          <p:nvPr/>
        </p:nvSpPr>
        <p:spPr bwMode="auto">
          <a:xfrm>
            <a:off x="107950" y="188913"/>
            <a:ext cx="9036050" cy="3508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2075" indent="-92075">
              <a:tabLst>
                <a:tab pos="355600" algn="l"/>
              </a:tabLst>
              <a:defRPr>
                <a:solidFill>
                  <a:schemeClr val="tx1"/>
                </a:solidFill>
                <a:latin typeface="Arial" pitchFamily="34" charset="0"/>
              </a:defRPr>
            </a:lvl1pPr>
            <a:lvl2pPr>
              <a:tabLst>
                <a:tab pos="355600" algn="l"/>
              </a:tabLst>
              <a:defRPr>
                <a:solidFill>
                  <a:schemeClr val="tx1"/>
                </a:solidFill>
                <a:latin typeface="Arial" pitchFamily="34" charset="0"/>
              </a:defRPr>
            </a:lvl2pPr>
            <a:lvl3pPr>
              <a:tabLst>
                <a:tab pos="355600" algn="l"/>
              </a:tabLst>
              <a:defRPr>
                <a:solidFill>
                  <a:schemeClr val="tx1"/>
                </a:solidFill>
                <a:latin typeface="Arial" pitchFamily="34" charset="0"/>
              </a:defRPr>
            </a:lvl3pPr>
            <a:lvl4pPr>
              <a:tabLst>
                <a:tab pos="355600" algn="l"/>
              </a:tabLst>
              <a:defRPr>
                <a:solidFill>
                  <a:schemeClr val="tx1"/>
                </a:solidFill>
                <a:latin typeface="Arial" pitchFamily="34" charset="0"/>
              </a:defRPr>
            </a:lvl4pPr>
            <a:lvl5pPr>
              <a:tabLst>
                <a:tab pos="355600" algn="l"/>
              </a:tabLst>
              <a:defRPr>
                <a:solidFill>
                  <a:schemeClr val="tx1"/>
                </a:solidFill>
                <a:latin typeface="Arial" pitchFamily="34" charset="0"/>
              </a:defRPr>
            </a:lvl5pPr>
            <a:lvl6pPr fontAlgn="base">
              <a:spcBef>
                <a:spcPct val="0"/>
              </a:spcBef>
              <a:spcAft>
                <a:spcPct val="0"/>
              </a:spcAft>
              <a:tabLst>
                <a:tab pos="355600" algn="l"/>
              </a:tabLst>
              <a:defRPr>
                <a:solidFill>
                  <a:schemeClr val="tx1"/>
                </a:solidFill>
                <a:latin typeface="Arial" pitchFamily="34" charset="0"/>
              </a:defRPr>
            </a:lvl6pPr>
            <a:lvl7pPr fontAlgn="base">
              <a:spcBef>
                <a:spcPct val="0"/>
              </a:spcBef>
              <a:spcAft>
                <a:spcPct val="0"/>
              </a:spcAft>
              <a:tabLst>
                <a:tab pos="355600" algn="l"/>
              </a:tabLst>
              <a:defRPr>
                <a:solidFill>
                  <a:schemeClr val="tx1"/>
                </a:solidFill>
                <a:latin typeface="Arial" pitchFamily="34" charset="0"/>
              </a:defRPr>
            </a:lvl7pPr>
            <a:lvl8pPr fontAlgn="base">
              <a:spcBef>
                <a:spcPct val="0"/>
              </a:spcBef>
              <a:spcAft>
                <a:spcPct val="0"/>
              </a:spcAft>
              <a:tabLst>
                <a:tab pos="355600" algn="l"/>
              </a:tabLst>
              <a:defRPr>
                <a:solidFill>
                  <a:schemeClr val="tx1"/>
                </a:solidFill>
                <a:latin typeface="Arial" pitchFamily="34" charset="0"/>
              </a:defRPr>
            </a:lvl8pPr>
            <a:lvl9pPr fontAlgn="base">
              <a:spcBef>
                <a:spcPct val="0"/>
              </a:spcBef>
              <a:spcAft>
                <a:spcPct val="0"/>
              </a:spcAft>
              <a:tabLst>
                <a:tab pos="355600" algn="l"/>
              </a:tabLst>
              <a:defRPr>
                <a:solidFill>
                  <a:schemeClr val="tx1"/>
                </a:solidFill>
                <a:latin typeface="Arial" pitchFamily="34" charset="0"/>
              </a:defRPr>
            </a:lvl9pPr>
          </a:lstStyle>
          <a:p>
            <a:pPr fontAlgn="base">
              <a:spcBef>
                <a:spcPct val="0"/>
              </a:spcBef>
              <a:spcAft>
                <a:spcPct val="0"/>
              </a:spcAft>
            </a:pPr>
            <a:r>
              <a:rPr lang="it-IT" sz="2800" b="1" smtClean="0">
                <a:solidFill>
                  <a:srgbClr val="FF0000"/>
                </a:solidFill>
              </a:rPr>
              <a:t>Gamma</a:t>
            </a:r>
            <a:r>
              <a:rPr lang="it-IT" sz="2800" b="1" i="1" smtClean="0">
                <a:solidFill>
                  <a:srgbClr val="FF0000"/>
                </a:solidFill>
              </a:rPr>
              <a:t> </a:t>
            </a:r>
            <a:r>
              <a:rPr lang="it-IT" sz="2800" b="1" smtClean="0">
                <a:solidFill>
                  <a:srgbClr val="FF0000"/>
                </a:solidFill>
              </a:rPr>
              <a:t>e</a:t>
            </a:r>
            <a:r>
              <a:rPr lang="it-IT" sz="2800" b="1" i="1" smtClean="0">
                <a:solidFill>
                  <a:srgbClr val="FF0000"/>
                </a:solidFill>
              </a:rPr>
              <a:t> </a:t>
            </a:r>
            <a:r>
              <a:rPr lang="it-IT" sz="2800" b="1" smtClean="0">
                <a:solidFill>
                  <a:srgbClr val="FF0000"/>
                </a:solidFill>
              </a:rPr>
              <a:t>leucocidina di Panton-Valentine</a:t>
            </a:r>
            <a:endParaRPr lang="it-IT" sz="2800" b="1" u="sng" smtClean="0">
              <a:solidFill>
                <a:srgbClr val="FF0000"/>
              </a:solidFill>
            </a:endParaRPr>
          </a:p>
          <a:p>
            <a:pPr fontAlgn="base">
              <a:spcBef>
                <a:spcPct val="0"/>
              </a:spcBef>
              <a:spcAft>
                <a:spcPct val="0"/>
              </a:spcAft>
              <a:buClr>
                <a:srgbClr val="009999"/>
              </a:buClr>
              <a:buFont typeface="Wingdings" pitchFamily="2" charset="2"/>
              <a:buChar char="ü"/>
            </a:pPr>
            <a:r>
              <a:rPr lang="it-IT" sz="2800" smtClean="0">
                <a:solidFill>
                  <a:srgbClr val="000000"/>
                </a:solidFill>
              </a:rPr>
              <a:t> </a:t>
            </a:r>
            <a:r>
              <a:rPr lang="it-IT" sz="2800" b="1" smtClean="0">
                <a:solidFill>
                  <a:srgbClr val="000066"/>
                </a:solidFill>
              </a:rPr>
              <a:t>Lesioni necrotizzanti cute e polmonite   	necrotizzante</a:t>
            </a:r>
          </a:p>
          <a:p>
            <a:pPr fontAlgn="base">
              <a:spcBef>
                <a:spcPct val="0"/>
              </a:spcBef>
              <a:spcAft>
                <a:spcPct val="0"/>
              </a:spcAft>
              <a:buClr>
                <a:srgbClr val="009999"/>
              </a:buClr>
              <a:buFont typeface="Wingdings" pitchFamily="2" charset="2"/>
              <a:buChar char="ü"/>
            </a:pPr>
            <a:r>
              <a:rPr lang="it-IT" sz="2800" smtClean="0">
                <a:solidFill>
                  <a:srgbClr val="000000"/>
                </a:solidFill>
              </a:rPr>
              <a:t> tossina a 2 componenti: componente F </a:t>
            </a:r>
            <a:r>
              <a:rPr lang="it-IT" sz="2800" i="1" smtClean="0">
                <a:solidFill>
                  <a:srgbClr val="000000"/>
                </a:solidFill>
              </a:rPr>
              <a:t>(fast eluting)</a:t>
            </a:r>
            <a:r>
              <a:rPr lang="it-IT" sz="2800" smtClean="0">
                <a:solidFill>
                  <a:srgbClr val="000000"/>
                </a:solidFill>
              </a:rPr>
              <a:t> 	e S </a:t>
            </a:r>
            <a:r>
              <a:rPr lang="it-IT" sz="2800" i="1" smtClean="0">
                <a:solidFill>
                  <a:srgbClr val="000000"/>
                </a:solidFill>
              </a:rPr>
              <a:t>(slow eluting)</a:t>
            </a:r>
          </a:p>
          <a:p>
            <a:pPr fontAlgn="base">
              <a:spcBef>
                <a:spcPct val="0"/>
              </a:spcBef>
              <a:spcAft>
                <a:spcPct val="0"/>
              </a:spcAft>
              <a:buClr>
                <a:srgbClr val="009999"/>
              </a:buClr>
              <a:buFont typeface="Wingdings" pitchFamily="2" charset="2"/>
              <a:buChar char="ü"/>
            </a:pPr>
            <a:r>
              <a:rPr lang="it-IT" sz="2800" smtClean="0">
                <a:solidFill>
                  <a:srgbClr val="000000"/>
                </a:solidFill>
              </a:rPr>
              <a:t> lisa PMN e macrofagi</a:t>
            </a:r>
          </a:p>
          <a:p>
            <a:pPr fontAlgn="base">
              <a:spcBef>
                <a:spcPct val="0"/>
              </a:spcBef>
              <a:spcAft>
                <a:spcPct val="0"/>
              </a:spcAft>
              <a:buClr>
                <a:srgbClr val="009999"/>
              </a:buClr>
              <a:buFont typeface="Wingdings" pitchFamily="2" charset="2"/>
              <a:buChar char="ü"/>
            </a:pPr>
            <a:r>
              <a:rPr lang="it-IT" sz="2800" smtClean="0">
                <a:solidFill>
                  <a:srgbClr val="000000"/>
                </a:solidFill>
              </a:rPr>
              <a:t> produce pori sulle membrane cellulari,aumentandone </a:t>
            </a:r>
          </a:p>
          <a:p>
            <a:pPr fontAlgn="base">
              <a:spcBef>
                <a:spcPct val="0"/>
              </a:spcBef>
              <a:spcAft>
                <a:spcPct val="0"/>
              </a:spcAft>
              <a:buClr>
                <a:srgbClr val="009999"/>
              </a:buClr>
              <a:buFont typeface="Wingdings" pitchFamily="2" charset="2"/>
              <a:buNone/>
            </a:pPr>
            <a:r>
              <a:rPr lang="it-IT" sz="2800" smtClean="0">
                <a:solidFill>
                  <a:srgbClr val="000000"/>
                </a:solidFill>
              </a:rPr>
              <a:t>		la permeabilità  e causando instabilità osmotica</a:t>
            </a:r>
          </a:p>
        </p:txBody>
      </p:sp>
    </p:spTree>
    <p:extLst>
      <p:ext uri="{BB962C8B-B14F-4D97-AF65-F5344CB8AC3E}">
        <p14:creationId xmlns:p14="http://schemas.microsoft.com/office/powerpoint/2010/main" val="2737424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Text Box 2"/>
          <p:cNvSpPr txBox="1">
            <a:spLocks noChangeArrowheads="1"/>
          </p:cNvSpPr>
          <p:nvPr/>
        </p:nvSpPr>
        <p:spPr bwMode="auto">
          <a:xfrm>
            <a:off x="161925" y="6080125"/>
            <a:ext cx="8820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1400" smtClean="0">
                <a:solidFill>
                  <a:srgbClr val="000000"/>
                </a:solidFill>
              </a:rPr>
              <a:t>Treatmnent and prevention of community-associated methicillin-resistant </a:t>
            </a:r>
            <a:r>
              <a:rPr lang="en-US" sz="1400" i="1" smtClean="0">
                <a:solidFill>
                  <a:srgbClr val="000000"/>
                </a:solidFill>
              </a:rPr>
              <a:t>Staphylococcus aureus</a:t>
            </a:r>
            <a:r>
              <a:rPr lang="en-US" sz="1400" smtClean="0">
                <a:solidFill>
                  <a:srgbClr val="000000"/>
                </a:solidFill>
              </a:rPr>
              <a:t> skin and soft tissue infections</a:t>
            </a:r>
            <a:r>
              <a:rPr lang="en-US" sz="1400" i="1" smtClean="0">
                <a:solidFill>
                  <a:srgbClr val="000000"/>
                </a:solidFill>
              </a:rPr>
              <a:t>. Popovich KJ, Hota B. Dermatol Ther, 2008 21: 167-79</a:t>
            </a:r>
          </a:p>
        </p:txBody>
      </p:sp>
      <p:sp>
        <p:nvSpPr>
          <p:cNvPr id="668675" name="Text Box 3"/>
          <p:cNvSpPr txBox="1">
            <a:spLocks noChangeArrowheads="1"/>
          </p:cNvSpPr>
          <p:nvPr/>
        </p:nvSpPr>
        <p:spPr bwMode="auto">
          <a:xfrm>
            <a:off x="684213" y="260350"/>
            <a:ext cx="7726362"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120000"/>
              </a:lnSpc>
              <a:spcBef>
                <a:spcPct val="0"/>
              </a:spcBef>
              <a:spcAft>
                <a:spcPct val="0"/>
              </a:spcAft>
            </a:pPr>
            <a:r>
              <a:rPr lang="en-US" sz="2400" b="1" smtClean="0">
                <a:solidFill>
                  <a:srgbClr val="FF0000"/>
                </a:solidFill>
              </a:rPr>
              <a:t>ANAMNESI  !</a:t>
            </a:r>
          </a:p>
          <a:p>
            <a:pPr algn="ctr" fontAlgn="base">
              <a:lnSpc>
                <a:spcPct val="120000"/>
              </a:lnSpc>
              <a:spcBef>
                <a:spcPct val="0"/>
              </a:spcBef>
              <a:spcAft>
                <a:spcPct val="0"/>
              </a:spcAft>
            </a:pPr>
            <a:r>
              <a:rPr lang="en-US" sz="2400" b="1" smtClean="0">
                <a:solidFill>
                  <a:srgbClr val="000066"/>
                </a:solidFill>
              </a:rPr>
              <a:t>CA-MRSA: gruppi e fattori di rischio</a:t>
            </a:r>
          </a:p>
        </p:txBody>
      </p:sp>
      <p:sp>
        <p:nvSpPr>
          <p:cNvPr id="668676" name="Text Box 4"/>
          <p:cNvSpPr txBox="1">
            <a:spLocks noChangeArrowheads="1"/>
          </p:cNvSpPr>
          <p:nvPr/>
        </p:nvSpPr>
        <p:spPr bwMode="auto">
          <a:xfrm>
            <a:off x="250825" y="1431925"/>
            <a:ext cx="8551863"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FF0000"/>
              </a:buClr>
              <a:buFont typeface="Wingdings" pitchFamily="2" charset="2"/>
              <a:buChar char="ü"/>
            </a:pPr>
            <a:r>
              <a:rPr lang="en-US" sz="2400" smtClean="0">
                <a:solidFill>
                  <a:srgbClr val="000000"/>
                </a:solidFill>
              </a:rPr>
              <a:t>pazienti che non hanno avuto alcuna esposizione ospedaliera (…anche no!)</a:t>
            </a:r>
          </a:p>
          <a:p>
            <a:pPr fontAlgn="base">
              <a:spcBef>
                <a:spcPct val="0"/>
              </a:spcBef>
              <a:spcAft>
                <a:spcPct val="0"/>
              </a:spcAft>
              <a:buClr>
                <a:srgbClr val="FF0000"/>
              </a:buClr>
              <a:buFont typeface="Wingdings" pitchFamily="2" charset="2"/>
              <a:buNone/>
            </a:pPr>
            <a:endParaRPr lang="en-US" sz="2400" smtClean="0">
              <a:solidFill>
                <a:srgbClr val="000000"/>
              </a:solidFill>
            </a:endParaRPr>
          </a:p>
          <a:p>
            <a:pPr fontAlgn="base">
              <a:spcBef>
                <a:spcPct val="0"/>
              </a:spcBef>
              <a:spcAft>
                <a:spcPct val="0"/>
              </a:spcAft>
              <a:buClr>
                <a:srgbClr val="FF0000"/>
              </a:buClr>
              <a:buFont typeface="Wingdings" pitchFamily="2" charset="2"/>
              <a:buChar char="ü"/>
            </a:pPr>
            <a:r>
              <a:rPr lang="en-US" sz="2400" smtClean="0">
                <a:solidFill>
                  <a:srgbClr val="000000"/>
                </a:solidFill>
              </a:rPr>
              <a:t>epidemie in pazienti a stretto contatto personale (militari, atleti, bambini in asili, familiari, senzatetto, persone che fanno uso di droghe per via endovenosa)</a:t>
            </a:r>
          </a:p>
          <a:p>
            <a:pPr fontAlgn="base">
              <a:spcBef>
                <a:spcPct val="0"/>
              </a:spcBef>
              <a:spcAft>
                <a:spcPct val="0"/>
              </a:spcAft>
              <a:buClr>
                <a:srgbClr val="FF0000"/>
              </a:buClr>
              <a:buFont typeface="Wingdings" pitchFamily="2" charset="2"/>
              <a:buChar char="ü"/>
            </a:pPr>
            <a:endParaRPr lang="en-US" sz="2400" smtClean="0">
              <a:solidFill>
                <a:srgbClr val="000000"/>
              </a:solidFill>
            </a:endParaRPr>
          </a:p>
          <a:p>
            <a:pPr fontAlgn="base">
              <a:spcBef>
                <a:spcPct val="0"/>
              </a:spcBef>
              <a:spcAft>
                <a:spcPct val="0"/>
              </a:spcAft>
              <a:buClr>
                <a:srgbClr val="FF0000"/>
              </a:buClr>
              <a:buFont typeface="Wingdings" pitchFamily="2" charset="2"/>
              <a:buChar char="ü"/>
            </a:pPr>
            <a:r>
              <a:rPr lang="en-US" sz="2400" smtClean="0">
                <a:solidFill>
                  <a:srgbClr val="000000"/>
                </a:solidFill>
              </a:rPr>
              <a:t>epidemie in day-care centers, squadre di atleti, prigioni.</a:t>
            </a:r>
          </a:p>
          <a:p>
            <a:pPr fontAlgn="base">
              <a:spcBef>
                <a:spcPct val="0"/>
              </a:spcBef>
              <a:spcAft>
                <a:spcPct val="0"/>
              </a:spcAft>
              <a:buClr>
                <a:srgbClr val="FF0000"/>
              </a:buClr>
              <a:buFont typeface="Wingdings" pitchFamily="2" charset="2"/>
              <a:buNone/>
            </a:pPr>
            <a:endParaRPr lang="en-US" sz="2400" smtClean="0">
              <a:solidFill>
                <a:srgbClr val="000000"/>
              </a:solidFill>
            </a:endParaRPr>
          </a:p>
          <a:p>
            <a:pPr fontAlgn="base">
              <a:spcBef>
                <a:spcPct val="0"/>
              </a:spcBef>
              <a:spcAft>
                <a:spcPct val="0"/>
              </a:spcAft>
              <a:buClr>
                <a:srgbClr val="FF0000"/>
              </a:buClr>
              <a:buFont typeface="Wingdings" pitchFamily="2" charset="2"/>
              <a:buChar char="ü"/>
            </a:pPr>
            <a:r>
              <a:rPr lang="en-US" sz="2400" smtClean="0">
                <a:solidFill>
                  <a:srgbClr val="000000"/>
                </a:solidFill>
              </a:rPr>
              <a:t>trasmissione tra i membri di una stessa famiglia o all’interno dell’ospedale.</a:t>
            </a:r>
          </a:p>
          <a:p>
            <a:pPr fontAlgn="base">
              <a:spcBef>
                <a:spcPct val="0"/>
              </a:spcBef>
              <a:spcAft>
                <a:spcPct val="0"/>
              </a:spcAft>
              <a:buClr>
                <a:srgbClr val="FF0000"/>
              </a:buClr>
              <a:buFont typeface="Wingdings" pitchFamily="2" charset="2"/>
              <a:buChar char="ü"/>
            </a:pPr>
            <a:endParaRPr lang="en-US" sz="2400" smtClean="0">
              <a:solidFill>
                <a:srgbClr val="000000"/>
              </a:solidFill>
            </a:endParaRPr>
          </a:p>
        </p:txBody>
      </p:sp>
    </p:spTree>
    <p:extLst>
      <p:ext uri="{BB962C8B-B14F-4D97-AF65-F5344CB8AC3E}">
        <p14:creationId xmlns:p14="http://schemas.microsoft.com/office/powerpoint/2010/main" val="3201081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2195513" y="333375"/>
            <a:ext cx="4737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3200" b="1" i="1" smtClean="0">
                <a:solidFill>
                  <a:srgbClr val="000066"/>
                </a:solidFill>
                <a:latin typeface="Arial" pitchFamily="34" charset="0"/>
              </a:rPr>
              <a:t>Staphylococcus aureus</a:t>
            </a:r>
          </a:p>
        </p:txBody>
      </p:sp>
      <p:sp>
        <p:nvSpPr>
          <p:cNvPr id="94211" name="Text Box 3"/>
          <p:cNvSpPr txBox="1">
            <a:spLocks noChangeArrowheads="1"/>
          </p:cNvSpPr>
          <p:nvPr/>
        </p:nvSpPr>
        <p:spPr bwMode="auto">
          <a:xfrm>
            <a:off x="376238" y="5975350"/>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Commensale </a:t>
            </a:r>
          </a:p>
          <a:p>
            <a:pPr fontAlgn="base">
              <a:spcBef>
                <a:spcPct val="0"/>
              </a:spcBef>
              <a:spcAft>
                <a:spcPct val="0"/>
              </a:spcAft>
            </a:pPr>
            <a:r>
              <a:rPr lang="en-US" sz="1800" smtClean="0">
                <a:solidFill>
                  <a:srgbClr val="000000"/>
                </a:solidFill>
                <a:latin typeface="Arial" pitchFamily="34" charset="0"/>
              </a:rPr>
              <a:t>30% individui</a:t>
            </a:r>
          </a:p>
        </p:txBody>
      </p:sp>
      <p:sp>
        <p:nvSpPr>
          <p:cNvPr id="94212" name="Text Box 4"/>
          <p:cNvSpPr txBox="1">
            <a:spLocks noChangeArrowheads="1"/>
          </p:cNvSpPr>
          <p:nvPr/>
        </p:nvSpPr>
        <p:spPr bwMode="auto">
          <a:xfrm>
            <a:off x="5232400" y="6027738"/>
            <a:ext cx="376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pPr>
            <a:r>
              <a:rPr lang="en-US" sz="1800" smtClean="0">
                <a:solidFill>
                  <a:srgbClr val="000000"/>
                </a:solidFill>
                <a:latin typeface="Arial" pitchFamily="34" charset="0"/>
              </a:rPr>
              <a:t>Patogeno</a:t>
            </a:r>
          </a:p>
          <a:p>
            <a:pPr algn="r" fontAlgn="base">
              <a:spcBef>
                <a:spcPct val="0"/>
              </a:spcBef>
              <a:spcAft>
                <a:spcPct val="0"/>
              </a:spcAft>
            </a:pPr>
            <a:r>
              <a:rPr lang="en-US" sz="1800" smtClean="0">
                <a:solidFill>
                  <a:srgbClr val="000000"/>
                </a:solidFill>
                <a:latin typeface="Arial" pitchFamily="34" charset="0"/>
              </a:rPr>
              <a:t>Sindrome shock tossico da TSST-1</a:t>
            </a:r>
          </a:p>
        </p:txBody>
      </p:sp>
      <p:sp>
        <p:nvSpPr>
          <p:cNvPr id="94213" name="AutoShape 5"/>
          <p:cNvSpPr>
            <a:spLocks noChangeArrowheads="1"/>
          </p:cNvSpPr>
          <p:nvPr/>
        </p:nvSpPr>
        <p:spPr bwMode="auto">
          <a:xfrm flipH="1">
            <a:off x="179388" y="3213100"/>
            <a:ext cx="8640762" cy="2663825"/>
          </a:xfrm>
          <a:prstGeom prst="rtTriangle">
            <a:avLst/>
          </a:prstGeom>
          <a:gradFill rotWithShape="1">
            <a:gsLst>
              <a:gs pos="0">
                <a:srgbClr val="CC3300"/>
              </a:gs>
              <a:gs pos="100000">
                <a:srgbClr val="F3ECE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94214" name="Text Box 6"/>
          <p:cNvSpPr txBox="1">
            <a:spLocks noChangeArrowheads="1"/>
          </p:cNvSpPr>
          <p:nvPr/>
        </p:nvSpPr>
        <p:spPr bwMode="auto">
          <a:xfrm>
            <a:off x="617538" y="4867275"/>
            <a:ext cx="1387475" cy="925513"/>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Infezioni cute e tessuti molli</a:t>
            </a:r>
          </a:p>
        </p:txBody>
      </p:sp>
      <p:sp>
        <p:nvSpPr>
          <p:cNvPr id="94215" name="Text Box 7"/>
          <p:cNvSpPr txBox="1">
            <a:spLocks noChangeArrowheads="1"/>
          </p:cNvSpPr>
          <p:nvPr/>
        </p:nvSpPr>
        <p:spPr bwMode="auto">
          <a:xfrm>
            <a:off x="2051050" y="4467225"/>
            <a:ext cx="595313" cy="376238"/>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SSI</a:t>
            </a:r>
          </a:p>
        </p:txBody>
      </p:sp>
      <p:sp>
        <p:nvSpPr>
          <p:cNvPr id="94216" name="Text Box 8"/>
          <p:cNvSpPr txBox="1">
            <a:spLocks noChangeArrowheads="1"/>
          </p:cNvSpPr>
          <p:nvPr/>
        </p:nvSpPr>
        <p:spPr bwMode="auto">
          <a:xfrm>
            <a:off x="5970588" y="3019425"/>
            <a:ext cx="1316037" cy="376238"/>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Polmoniti</a:t>
            </a:r>
          </a:p>
        </p:txBody>
      </p:sp>
      <p:sp>
        <p:nvSpPr>
          <p:cNvPr id="94217" name="Text Box 9"/>
          <p:cNvSpPr txBox="1">
            <a:spLocks noChangeArrowheads="1"/>
          </p:cNvSpPr>
          <p:nvPr/>
        </p:nvSpPr>
        <p:spPr bwMode="auto">
          <a:xfrm>
            <a:off x="4421188" y="3395663"/>
            <a:ext cx="1531937" cy="376237"/>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Endocarditi</a:t>
            </a:r>
          </a:p>
        </p:txBody>
      </p:sp>
      <p:sp>
        <p:nvSpPr>
          <p:cNvPr id="94218" name="Text Box 10"/>
          <p:cNvSpPr txBox="1">
            <a:spLocks noChangeArrowheads="1"/>
          </p:cNvSpPr>
          <p:nvPr/>
        </p:nvSpPr>
        <p:spPr bwMode="auto">
          <a:xfrm>
            <a:off x="7288213" y="2646363"/>
            <a:ext cx="1531937" cy="376237"/>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Batteriemie</a:t>
            </a:r>
          </a:p>
        </p:txBody>
      </p:sp>
      <p:sp>
        <p:nvSpPr>
          <p:cNvPr id="94219" name="Text Box 11"/>
          <p:cNvSpPr txBox="1">
            <a:spLocks noChangeArrowheads="1"/>
          </p:cNvSpPr>
          <p:nvPr/>
        </p:nvSpPr>
        <p:spPr bwMode="auto">
          <a:xfrm>
            <a:off x="2700338" y="3789363"/>
            <a:ext cx="1727200" cy="65087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800" smtClean="0">
                <a:solidFill>
                  <a:srgbClr val="000000"/>
                </a:solidFill>
                <a:latin typeface="Arial" pitchFamily="34" charset="0"/>
              </a:rPr>
              <a:t>Infezioni osteo-articolari</a:t>
            </a:r>
          </a:p>
        </p:txBody>
      </p:sp>
      <p:sp>
        <p:nvSpPr>
          <p:cNvPr id="94220" name="Text Box 12"/>
          <p:cNvSpPr txBox="1">
            <a:spLocks noChangeArrowheads="1"/>
          </p:cNvSpPr>
          <p:nvPr/>
        </p:nvSpPr>
        <p:spPr bwMode="auto">
          <a:xfrm>
            <a:off x="323850" y="3716338"/>
            <a:ext cx="18653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lnSpc>
                <a:spcPct val="90000"/>
              </a:lnSpc>
              <a:spcBef>
                <a:spcPct val="20000"/>
              </a:spcBef>
              <a:spcAft>
                <a:spcPct val="0"/>
              </a:spcAft>
              <a:buFont typeface="Wingdings" pitchFamily="2" charset="2"/>
              <a:buNone/>
            </a:pPr>
            <a:r>
              <a:rPr lang="it-IT" sz="2800" b="1" smtClean="0">
                <a:solidFill>
                  <a:srgbClr val="FF0000"/>
                </a:solidFill>
                <a:latin typeface="Arial" pitchFamily="34" charset="0"/>
              </a:rPr>
              <a:t>CA-MRSA</a:t>
            </a:r>
            <a:endParaRPr lang="en-US" sz="1800" b="1" smtClean="0">
              <a:solidFill>
                <a:srgbClr val="FF0000"/>
              </a:solidFill>
              <a:latin typeface="Arial" pitchFamily="34" charset="0"/>
            </a:endParaRPr>
          </a:p>
        </p:txBody>
      </p:sp>
      <p:sp>
        <p:nvSpPr>
          <p:cNvPr id="94221" name="Text Box 13"/>
          <p:cNvSpPr txBox="1">
            <a:spLocks noChangeArrowheads="1"/>
          </p:cNvSpPr>
          <p:nvPr/>
        </p:nvSpPr>
        <p:spPr bwMode="auto">
          <a:xfrm>
            <a:off x="4572000" y="2060575"/>
            <a:ext cx="18653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lnSpc>
                <a:spcPct val="90000"/>
              </a:lnSpc>
              <a:spcBef>
                <a:spcPct val="20000"/>
              </a:spcBef>
              <a:spcAft>
                <a:spcPct val="0"/>
              </a:spcAft>
              <a:buFont typeface="Wingdings" pitchFamily="2" charset="2"/>
              <a:buNone/>
            </a:pPr>
            <a:r>
              <a:rPr lang="it-IT" sz="2800" b="1" smtClean="0">
                <a:solidFill>
                  <a:srgbClr val="000066"/>
                </a:solidFill>
                <a:latin typeface="Arial" pitchFamily="34" charset="0"/>
              </a:rPr>
              <a:t>HA-MRSA</a:t>
            </a:r>
            <a:endParaRPr lang="en-US" sz="1800" b="1" smtClean="0">
              <a:solidFill>
                <a:srgbClr val="000066"/>
              </a:solidFill>
              <a:latin typeface="Arial" pitchFamily="34" charset="0"/>
            </a:endParaRPr>
          </a:p>
        </p:txBody>
      </p:sp>
      <p:sp>
        <p:nvSpPr>
          <p:cNvPr id="94222" name="Rectangle 14"/>
          <p:cNvSpPr>
            <a:spLocks noChangeArrowheads="1"/>
          </p:cNvSpPr>
          <p:nvPr/>
        </p:nvSpPr>
        <p:spPr bwMode="auto">
          <a:xfrm>
            <a:off x="5892800" y="2982913"/>
            <a:ext cx="1439863" cy="50482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grpSp>
        <p:nvGrpSpPr>
          <p:cNvPr id="700433" name="Group 17"/>
          <p:cNvGrpSpPr>
            <a:grpSpLocks/>
          </p:cNvGrpSpPr>
          <p:nvPr/>
        </p:nvGrpSpPr>
        <p:grpSpPr bwMode="auto">
          <a:xfrm>
            <a:off x="2268538" y="2420938"/>
            <a:ext cx="1873250" cy="1008062"/>
            <a:chOff x="1429" y="1525"/>
            <a:chExt cx="1180" cy="635"/>
          </a:xfrm>
        </p:grpSpPr>
        <p:sp>
          <p:nvSpPr>
            <p:cNvPr id="94224" name="Line 15"/>
            <p:cNvSpPr>
              <a:spLocks noChangeShapeType="1"/>
            </p:cNvSpPr>
            <p:nvPr/>
          </p:nvSpPr>
          <p:spPr bwMode="auto">
            <a:xfrm flipV="1">
              <a:off x="1429" y="1525"/>
              <a:ext cx="1180" cy="499"/>
            </a:xfrm>
            <a:prstGeom prst="line">
              <a:avLst/>
            </a:prstGeom>
            <a:noFill/>
            <a:ln w="5715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94225" name="Line 16"/>
            <p:cNvSpPr>
              <a:spLocks noChangeShapeType="1"/>
            </p:cNvSpPr>
            <p:nvPr/>
          </p:nvSpPr>
          <p:spPr bwMode="auto">
            <a:xfrm flipH="1">
              <a:off x="1475" y="1661"/>
              <a:ext cx="1134" cy="49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grpSp>
    </p:spTree>
    <p:extLst>
      <p:ext uri="{BB962C8B-B14F-4D97-AF65-F5344CB8AC3E}">
        <p14:creationId xmlns:p14="http://schemas.microsoft.com/office/powerpoint/2010/main" val="11724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611188" y="333375"/>
            <a:ext cx="788987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smtClean="0">
                <a:solidFill>
                  <a:srgbClr val="FF0000"/>
                </a:solidFill>
              </a:rPr>
              <a:t>Infezioni da HA-MRSA </a:t>
            </a:r>
            <a:r>
              <a:rPr lang="en-US" sz="2400" b="1" dirty="0" err="1" smtClean="0">
                <a:solidFill>
                  <a:srgbClr val="FF0000"/>
                </a:solidFill>
              </a:rPr>
              <a:t>nelle</a:t>
            </a:r>
            <a:r>
              <a:rPr lang="en-US" sz="2400" b="1" dirty="0" smtClean="0">
                <a:solidFill>
                  <a:srgbClr val="FF0000"/>
                </a:solidFill>
              </a:rPr>
              <a:t> </a:t>
            </a:r>
            <a:r>
              <a:rPr lang="en-US" sz="2400" b="1" dirty="0" err="1" smtClean="0">
                <a:solidFill>
                  <a:srgbClr val="FF0000"/>
                </a:solidFill>
              </a:rPr>
              <a:t>varie</a:t>
            </a:r>
            <a:r>
              <a:rPr lang="en-US" sz="2400" b="1" dirty="0" smtClean="0">
                <a:solidFill>
                  <a:srgbClr val="FF0000"/>
                </a:solidFill>
              </a:rPr>
              <a:t> </a:t>
            </a:r>
            <a:r>
              <a:rPr lang="en-US" sz="2400" b="1" dirty="0" err="1" smtClean="0">
                <a:solidFill>
                  <a:srgbClr val="FF0000"/>
                </a:solidFill>
              </a:rPr>
              <a:t>tipologie</a:t>
            </a:r>
            <a:r>
              <a:rPr lang="en-US" sz="2400" b="1" dirty="0" smtClean="0">
                <a:solidFill>
                  <a:srgbClr val="FF0000"/>
                </a:solidFill>
              </a:rPr>
              <a:t> di </a:t>
            </a:r>
            <a:r>
              <a:rPr lang="en-US" sz="2400" b="1" dirty="0" err="1" smtClean="0">
                <a:solidFill>
                  <a:srgbClr val="FF0000"/>
                </a:solidFill>
              </a:rPr>
              <a:t>pazienti</a:t>
            </a:r>
            <a:endParaRPr lang="en-US" sz="2400" b="1" dirty="0" smtClean="0">
              <a:solidFill>
                <a:srgbClr val="FF0000"/>
              </a:solidFill>
            </a:endParaRPr>
          </a:p>
        </p:txBody>
      </p:sp>
      <p:sp>
        <p:nvSpPr>
          <p:cNvPr id="153603" name="Text Box 3"/>
          <p:cNvSpPr txBox="1">
            <a:spLocks noChangeArrowheads="1"/>
          </p:cNvSpPr>
          <p:nvPr/>
        </p:nvSpPr>
        <p:spPr bwMode="auto">
          <a:xfrm>
            <a:off x="465138" y="981075"/>
            <a:ext cx="3729037"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sz="2400" smtClean="0">
                <a:solidFill>
                  <a:srgbClr val="333399"/>
                </a:solidFill>
              </a:rPr>
              <a:t>Centri Ustionati </a:t>
            </a:r>
          </a:p>
          <a:p>
            <a:pPr fontAlgn="base">
              <a:spcBef>
                <a:spcPct val="0"/>
              </a:spcBef>
              <a:spcAft>
                <a:spcPct val="0"/>
              </a:spcAft>
            </a:pPr>
            <a:r>
              <a:rPr lang="en-US" sz="2400" smtClean="0">
                <a:solidFill>
                  <a:srgbClr val="000000"/>
                </a:solidFill>
              </a:rPr>
              <a:t>	Batteriemie </a:t>
            </a:r>
          </a:p>
          <a:p>
            <a:pPr fontAlgn="base">
              <a:spcBef>
                <a:spcPct val="0"/>
              </a:spcBef>
              <a:spcAft>
                <a:spcPct val="0"/>
              </a:spcAft>
            </a:pPr>
            <a:r>
              <a:rPr lang="en-US" sz="2400" smtClean="0">
                <a:solidFill>
                  <a:srgbClr val="000000"/>
                </a:solidFill>
              </a:rPr>
              <a:t>	Ferite</a:t>
            </a:r>
          </a:p>
          <a:p>
            <a:pPr fontAlgn="base">
              <a:spcBef>
                <a:spcPct val="0"/>
              </a:spcBef>
              <a:spcAft>
                <a:spcPct val="0"/>
              </a:spcAft>
            </a:pPr>
            <a:r>
              <a:rPr lang="en-US" sz="2400" smtClean="0">
                <a:solidFill>
                  <a:srgbClr val="000000"/>
                </a:solidFill>
              </a:rPr>
              <a:t>	Polmone</a:t>
            </a:r>
          </a:p>
          <a:p>
            <a:pPr fontAlgn="base">
              <a:spcBef>
                <a:spcPct val="0"/>
              </a:spcBef>
              <a:spcAft>
                <a:spcPct val="0"/>
              </a:spcAft>
            </a:pPr>
            <a:endParaRPr lang="en-US" sz="2400" smtClean="0">
              <a:solidFill>
                <a:srgbClr val="333399"/>
              </a:solidFill>
            </a:endParaRPr>
          </a:p>
          <a:p>
            <a:pPr fontAlgn="base">
              <a:spcBef>
                <a:spcPct val="0"/>
              </a:spcBef>
              <a:spcAft>
                <a:spcPct val="0"/>
              </a:spcAft>
            </a:pPr>
            <a:r>
              <a:rPr lang="en-US" sz="2400" smtClean="0">
                <a:solidFill>
                  <a:srgbClr val="333399"/>
                </a:solidFill>
              </a:rPr>
              <a:t>Trapiantati</a:t>
            </a:r>
          </a:p>
          <a:p>
            <a:pPr fontAlgn="base">
              <a:spcBef>
                <a:spcPct val="0"/>
              </a:spcBef>
              <a:spcAft>
                <a:spcPct val="0"/>
              </a:spcAft>
            </a:pPr>
            <a:r>
              <a:rPr lang="en-US" sz="2400" smtClean="0">
                <a:solidFill>
                  <a:srgbClr val="000000"/>
                </a:solidFill>
              </a:rPr>
              <a:t>	Batteriemie </a:t>
            </a:r>
          </a:p>
          <a:p>
            <a:pPr fontAlgn="base">
              <a:spcBef>
                <a:spcPct val="0"/>
              </a:spcBef>
              <a:spcAft>
                <a:spcPct val="0"/>
              </a:spcAft>
            </a:pPr>
            <a:r>
              <a:rPr lang="en-US" sz="2400" smtClean="0">
                <a:solidFill>
                  <a:srgbClr val="000000"/>
                </a:solidFill>
              </a:rPr>
              <a:t>	Polmone</a:t>
            </a:r>
          </a:p>
          <a:p>
            <a:pPr fontAlgn="base">
              <a:spcBef>
                <a:spcPct val="0"/>
              </a:spcBef>
              <a:spcAft>
                <a:spcPct val="0"/>
              </a:spcAft>
            </a:pPr>
            <a:r>
              <a:rPr lang="en-US" sz="2400" smtClean="0">
                <a:solidFill>
                  <a:srgbClr val="000000"/>
                </a:solidFill>
              </a:rPr>
              <a:t>	Ferite</a:t>
            </a:r>
          </a:p>
          <a:p>
            <a:pPr fontAlgn="base">
              <a:spcBef>
                <a:spcPct val="0"/>
              </a:spcBef>
              <a:spcAft>
                <a:spcPct val="0"/>
              </a:spcAft>
            </a:pPr>
            <a:endParaRPr lang="en-US" sz="2400" smtClean="0">
              <a:solidFill>
                <a:srgbClr val="000000"/>
              </a:solidFill>
            </a:endParaRPr>
          </a:p>
          <a:p>
            <a:pPr fontAlgn="base">
              <a:spcBef>
                <a:spcPct val="0"/>
              </a:spcBef>
              <a:spcAft>
                <a:spcPct val="0"/>
              </a:spcAft>
            </a:pPr>
            <a:r>
              <a:rPr lang="en-US" sz="2400" smtClean="0">
                <a:solidFill>
                  <a:srgbClr val="333399"/>
                </a:solidFill>
              </a:rPr>
              <a:t>ICU (Mediche/chirurgiche)</a:t>
            </a:r>
          </a:p>
          <a:p>
            <a:pPr fontAlgn="base">
              <a:spcBef>
                <a:spcPct val="0"/>
              </a:spcBef>
              <a:spcAft>
                <a:spcPct val="0"/>
              </a:spcAft>
            </a:pPr>
            <a:r>
              <a:rPr lang="en-US" sz="2400" smtClean="0">
                <a:solidFill>
                  <a:srgbClr val="000000"/>
                </a:solidFill>
              </a:rPr>
              <a:t>	Batteriemie </a:t>
            </a:r>
          </a:p>
          <a:p>
            <a:pPr fontAlgn="base">
              <a:spcBef>
                <a:spcPct val="0"/>
              </a:spcBef>
              <a:spcAft>
                <a:spcPct val="0"/>
              </a:spcAft>
            </a:pPr>
            <a:r>
              <a:rPr lang="en-US" sz="2400" smtClean="0">
                <a:solidFill>
                  <a:srgbClr val="000000"/>
                </a:solidFill>
              </a:rPr>
              <a:t>	Polmone</a:t>
            </a:r>
          </a:p>
          <a:p>
            <a:pPr fontAlgn="base">
              <a:spcBef>
                <a:spcPct val="0"/>
              </a:spcBef>
              <a:spcAft>
                <a:spcPct val="0"/>
              </a:spcAft>
            </a:pPr>
            <a:r>
              <a:rPr lang="en-US" sz="2400" smtClean="0">
                <a:solidFill>
                  <a:srgbClr val="000000"/>
                </a:solidFill>
              </a:rPr>
              <a:t>	Ferite</a:t>
            </a:r>
          </a:p>
          <a:p>
            <a:pPr fontAlgn="base">
              <a:spcBef>
                <a:spcPct val="0"/>
              </a:spcBef>
              <a:spcAft>
                <a:spcPct val="0"/>
              </a:spcAft>
            </a:pPr>
            <a:endParaRPr lang="en-US" sz="2400" smtClean="0">
              <a:solidFill>
                <a:srgbClr val="000000"/>
              </a:solidFill>
            </a:endParaRPr>
          </a:p>
        </p:txBody>
      </p:sp>
      <p:sp>
        <p:nvSpPr>
          <p:cNvPr id="153604" name="Text Box 4"/>
          <p:cNvSpPr txBox="1">
            <a:spLocks noChangeArrowheads="1"/>
          </p:cNvSpPr>
          <p:nvPr/>
        </p:nvSpPr>
        <p:spPr bwMode="auto">
          <a:xfrm>
            <a:off x="5213350" y="981075"/>
            <a:ext cx="3103563"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sz="2400" smtClean="0">
                <a:solidFill>
                  <a:srgbClr val="333399"/>
                </a:solidFill>
              </a:rPr>
              <a:t>NICU</a:t>
            </a:r>
          </a:p>
          <a:p>
            <a:pPr fontAlgn="base">
              <a:spcBef>
                <a:spcPct val="0"/>
              </a:spcBef>
              <a:spcAft>
                <a:spcPct val="0"/>
              </a:spcAft>
            </a:pPr>
            <a:r>
              <a:rPr lang="en-US" sz="2400" smtClean="0">
                <a:solidFill>
                  <a:srgbClr val="000000"/>
                </a:solidFill>
              </a:rPr>
              <a:t>	Batteriemie </a:t>
            </a:r>
          </a:p>
          <a:p>
            <a:pPr fontAlgn="base">
              <a:spcBef>
                <a:spcPct val="0"/>
              </a:spcBef>
              <a:spcAft>
                <a:spcPct val="0"/>
              </a:spcAft>
            </a:pPr>
            <a:r>
              <a:rPr lang="en-US" sz="2400" smtClean="0">
                <a:solidFill>
                  <a:srgbClr val="000000"/>
                </a:solidFill>
              </a:rPr>
              <a:t>	Polmone</a:t>
            </a:r>
          </a:p>
          <a:p>
            <a:pPr fontAlgn="base">
              <a:spcBef>
                <a:spcPct val="0"/>
              </a:spcBef>
              <a:spcAft>
                <a:spcPct val="0"/>
              </a:spcAft>
            </a:pPr>
            <a:endParaRPr lang="en-US" sz="2400" smtClean="0">
              <a:solidFill>
                <a:srgbClr val="333399"/>
              </a:solidFill>
            </a:endParaRPr>
          </a:p>
          <a:p>
            <a:pPr fontAlgn="base">
              <a:spcBef>
                <a:spcPct val="0"/>
              </a:spcBef>
              <a:spcAft>
                <a:spcPct val="0"/>
              </a:spcAft>
            </a:pPr>
            <a:r>
              <a:rPr lang="en-US" sz="2400" smtClean="0">
                <a:solidFill>
                  <a:srgbClr val="333399"/>
                </a:solidFill>
              </a:rPr>
              <a:t>Dialisi</a:t>
            </a:r>
            <a:r>
              <a:rPr lang="en-US" sz="2400" smtClean="0">
                <a:solidFill>
                  <a:srgbClr val="000000"/>
                </a:solidFill>
              </a:rPr>
              <a:t> </a:t>
            </a:r>
          </a:p>
          <a:p>
            <a:pPr fontAlgn="base">
              <a:spcBef>
                <a:spcPct val="0"/>
              </a:spcBef>
              <a:spcAft>
                <a:spcPct val="0"/>
              </a:spcAft>
            </a:pPr>
            <a:r>
              <a:rPr lang="en-US" sz="2400" smtClean="0">
                <a:solidFill>
                  <a:srgbClr val="000000"/>
                </a:solidFill>
              </a:rPr>
              <a:t>	Batteriemie </a:t>
            </a:r>
          </a:p>
          <a:p>
            <a:pPr fontAlgn="base">
              <a:spcBef>
                <a:spcPct val="0"/>
              </a:spcBef>
              <a:spcAft>
                <a:spcPct val="0"/>
              </a:spcAft>
            </a:pPr>
            <a:r>
              <a:rPr lang="en-US" sz="2400" smtClean="0">
                <a:solidFill>
                  <a:srgbClr val="000000"/>
                </a:solidFill>
              </a:rPr>
              <a:t>	</a:t>
            </a:r>
          </a:p>
          <a:p>
            <a:pPr fontAlgn="base">
              <a:spcBef>
                <a:spcPct val="0"/>
              </a:spcBef>
              <a:spcAft>
                <a:spcPct val="0"/>
              </a:spcAft>
            </a:pPr>
            <a:r>
              <a:rPr lang="en-US" sz="2400" smtClean="0">
                <a:solidFill>
                  <a:srgbClr val="333399"/>
                </a:solidFill>
              </a:rPr>
              <a:t>Reparti lungo-degenti</a:t>
            </a:r>
          </a:p>
          <a:p>
            <a:pPr fontAlgn="base">
              <a:spcBef>
                <a:spcPct val="0"/>
              </a:spcBef>
              <a:spcAft>
                <a:spcPct val="0"/>
              </a:spcAft>
            </a:pPr>
            <a:r>
              <a:rPr lang="en-US" sz="2400" smtClean="0">
                <a:solidFill>
                  <a:srgbClr val="000000"/>
                </a:solidFill>
              </a:rPr>
              <a:t>	Polmonite</a:t>
            </a:r>
          </a:p>
          <a:p>
            <a:pPr fontAlgn="base">
              <a:spcBef>
                <a:spcPct val="0"/>
              </a:spcBef>
              <a:spcAft>
                <a:spcPct val="0"/>
              </a:spcAft>
            </a:pPr>
            <a:r>
              <a:rPr lang="en-US" sz="2400" smtClean="0">
                <a:solidFill>
                  <a:srgbClr val="000000"/>
                </a:solidFill>
              </a:rPr>
              <a:t>	Ferite croniche</a:t>
            </a:r>
          </a:p>
          <a:p>
            <a:pPr fontAlgn="base">
              <a:spcBef>
                <a:spcPct val="0"/>
              </a:spcBef>
              <a:spcAft>
                <a:spcPct val="0"/>
              </a:spcAft>
            </a:pPr>
            <a:endParaRPr lang="en-US" sz="2400" smtClean="0">
              <a:solidFill>
                <a:srgbClr val="000000"/>
              </a:solidFill>
            </a:endParaRPr>
          </a:p>
        </p:txBody>
      </p:sp>
      <p:sp>
        <p:nvSpPr>
          <p:cNvPr id="153605" name="Text Box 5"/>
          <p:cNvSpPr txBox="1">
            <a:spLocks noChangeArrowheads="1"/>
          </p:cNvSpPr>
          <p:nvPr/>
        </p:nvSpPr>
        <p:spPr bwMode="auto">
          <a:xfrm>
            <a:off x="2339975" y="6157913"/>
            <a:ext cx="447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i="1" smtClean="0">
                <a:solidFill>
                  <a:srgbClr val="000000"/>
                </a:solidFill>
              </a:rPr>
              <a:t>(Demling et al. J burns and wounds, 2007)</a:t>
            </a:r>
          </a:p>
        </p:txBody>
      </p:sp>
    </p:spTree>
    <p:extLst>
      <p:ext uri="{BB962C8B-B14F-4D97-AF65-F5344CB8AC3E}">
        <p14:creationId xmlns:p14="http://schemas.microsoft.com/office/powerpoint/2010/main" val="3061115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sony vaio\Desktop\Immagini Lezioni\006 - Sangue\240A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CasellaDiTesto 4"/>
          <p:cNvSpPr txBox="1">
            <a:spLocks noChangeArrowheads="1"/>
          </p:cNvSpPr>
          <p:nvPr/>
        </p:nvSpPr>
        <p:spPr bwMode="auto">
          <a:xfrm>
            <a:off x="179388" y="260350"/>
            <a:ext cx="8716962" cy="892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US" sz="2600" b="1" dirty="0" err="1" smtClean="0">
                <a:solidFill>
                  <a:srgbClr val="000000"/>
                </a:solidFill>
              </a:rPr>
              <a:t>Emocoltura</a:t>
            </a:r>
            <a:r>
              <a:rPr lang="en-US" sz="2600" b="1" dirty="0" smtClean="0">
                <a:solidFill>
                  <a:srgbClr val="000000"/>
                </a:solidFill>
              </a:rPr>
              <a:t> </a:t>
            </a:r>
            <a:r>
              <a:rPr lang="en-US" sz="2600" b="1" dirty="0" err="1" smtClean="0">
                <a:solidFill>
                  <a:srgbClr val="000000"/>
                </a:solidFill>
              </a:rPr>
              <a:t>positiva</a:t>
            </a:r>
            <a:r>
              <a:rPr lang="en-US" sz="2600" b="1" dirty="0" smtClean="0">
                <a:solidFill>
                  <a:srgbClr val="000000"/>
                </a:solidFill>
              </a:rPr>
              <a:t> per “</a:t>
            </a:r>
            <a:r>
              <a:rPr lang="en-US" sz="2600" b="1" dirty="0" err="1" smtClean="0">
                <a:solidFill>
                  <a:srgbClr val="000000"/>
                </a:solidFill>
              </a:rPr>
              <a:t>cocchi</a:t>
            </a:r>
            <a:r>
              <a:rPr lang="en-US" sz="2600" b="1" dirty="0" smtClean="0">
                <a:solidFill>
                  <a:srgbClr val="000000"/>
                </a:solidFill>
              </a:rPr>
              <a:t> Gram-</a:t>
            </a:r>
            <a:r>
              <a:rPr lang="en-US" sz="2600" b="1" dirty="0" err="1" smtClean="0">
                <a:solidFill>
                  <a:srgbClr val="000000"/>
                </a:solidFill>
              </a:rPr>
              <a:t>positivi</a:t>
            </a:r>
            <a:r>
              <a:rPr lang="en-US" sz="2600" b="1" dirty="0" smtClean="0">
                <a:solidFill>
                  <a:srgbClr val="000000"/>
                </a:solidFill>
              </a:rPr>
              <a:t> ad </a:t>
            </a:r>
            <a:r>
              <a:rPr lang="en-US" sz="2600" b="1" dirty="0" err="1" smtClean="0">
                <a:solidFill>
                  <a:srgbClr val="000000"/>
                </a:solidFill>
              </a:rPr>
              <a:t>ammassi</a:t>
            </a:r>
            <a:r>
              <a:rPr lang="en-US" sz="2600" b="1" dirty="0" smtClean="0">
                <a:solidFill>
                  <a:srgbClr val="000000"/>
                </a:solidFill>
              </a:rPr>
              <a:t>:</a:t>
            </a:r>
          </a:p>
          <a:p>
            <a:pPr algn="ctr" eaLnBrk="0" fontAlgn="base" hangingPunct="0">
              <a:spcBef>
                <a:spcPct val="0"/>
              </a:spcBef>
              <a:spcAft>
                <a:spcPct val="0"/>
              </a:spcAft>
            </a:pPr>
            <a:r>
              <a:rPr lang="en-US" sz="2600" b="1" i="1" dirty="0" smtClean="0">
                <a:solidFill>
                  <a:srgbClr val="000000"/>
                </a:solidFill>
              </a:rPr>
              <a:t>Staphylococcus </a:t>
            </a:r>
            <a:r>
              <a:rPr lang="en-US" sz="2600" b="1" i="1" dirty="0" err="1" smtClean="0">
                <a:solidFill>
                  <a:srgbClr val="000000"/>
                </a:solidFill>
              </a:rPr>
              <a:t>aureus</a:t>
            </a:r>
            <a:r>
              <a:rPr lang="en-US" sz="2600" b="1" i="1" dirty="0" smtClean="0">
                <a:solidFill>
                  <a:srgbClr val="000000"/>
                </a:solidFill>
              </a:rPr>
              <a:t> </a:t>
            </a:r>
            <a:r>
              <a:rPr lang="en-US" sz="2600" b="1" dirty="0" smtClean="0">
                <a:solidFill>
                  <a:srgbClr val="000000"/>
                </a:solidFill>
              </a:rPr>
              <a:t>o </a:t>
            </a:r>
            <a:r>
              <a:rPr lang="en-US" sz="2600" b="1" dirty="0" err="1" smtClean="0">
                <a:solidFill>
                  <a:srgbClr val="000000"/>
                </a:solidFill>
              </a:rPr>
              <a:t>CoNS</a:t>
            </a:r>
            <a:r>
              <a:rPr lang="en-US" sz="2600" b="1" dirty="0" smtClean="0">
                <a:solidFill>
                  <a:srgbClr val="000000"/>
                </a:solidFill>
              </a:rPr>
              <a:t>, MRSA o MSSA?</a:t>
            </a:r>
          </a:p>
        </p:txBody>
      </p:sp>
    </p:spTree>
    <p:extLst>
      <p:ext uri="{BB962C8B-B14F-4D97-AF65-F5344CB8AC3E}">
        <p14:creationId xmlns:p14="http://schemas.microsoft.com/office/powerpoint/2010/main" val="69732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0" name="Picture 6"/>
          <p:cNvPicPr>
            <a:picLocks noChangeAspect="1" noChangeArrowheads="1"/>
          </p:cNvPicPr>
          <p:nvPr/>
        </p:nvPicPr>
        <p:blipFill>
          <a:blip r:embed="rId2">
            <a:extLst>
              <a:ext uri="{28A0092B-C50C-407E-A947-70E740481C1C}">
                <a14:useLocalDpi xmlns:a14="http://schemas.microsoft.com/office/drawing/2010/main" val="0"/>
              </a:ext>
            </a:extLst>
          </a:blip>
          <a:srcRect t="7948"/>
          <a:stretch>
            <a:fillRect/>
          </a:stretch>
        </p:blipFill>
        <p:spPr bwMode="auto">
          <a:xfrm>
            <a:off x="220663" y="26988"/>
            <a:ext cx="8702675"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2" name="Text Box 8"/>
          <p:cNvSpPr txBox="1">
            <a:spLocks noChangeArrowheads="1"/>
          </p:cNvSpPr>
          <p:nvPr/>
        </p:nvSpPr>
        <p:spPr bwMode="auto">
          <a:xfrm>
            <a:off x="4572000" y="115888"/>
            <a:ext cx="42481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mtClean="0">
                <a:solidFill>
                  <a:srgbClr val="000000"/>
                </a:solidFill>
              </a:rPr>
              <a:t>Bassetti et al, </a:t>
            </a:r>
            <a:r>
              <a:rPr lang="en-US" i="1" smtClean="0">
                <a:solidFill>
                  <a:srgbClr val="000000"/>
                </a:solidFill>
              </a:rPr>
              <a:t>Clin Microbiol Infect</a:t>
            </a:r>
            <a:r>
              <a:rPr lang="en-US" smtClean="0">
                <a:solidFill>
                  <a:srgbClr val="000000"/>
                </a:solidFill>
              </a:rPr>
              <a:t>, 2011</a:t>
            </a:r>
          </a:p>
        </p:txBody>
      </p:sp>
      <p:sp>
        <p:nvSpPr>
          <p:cNvPr id="62474" name="Text Box 10"/>
          <p:cNvSpPr txBox="1">
            <a:spLocks noChangeArrowheads="1"/>
          </p:cNvSpPr>
          <p:nvPr/>
        </p:nvSpPr>
        <p:spPr bwMode="auto">
          <a:xfrm>
            <a:off x="106363" y="1924050"/>
            <a:ext cx="8713787"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b="1" dirty="0" smtClean="0">
                <a:solidFill>
                  <a:srgbClr val="0070C0"/>
                </a:solidFill>
                <a:cs typeface="Arial" pitchFamily="34" charset="0"/>
              </a:rPr>
              <a:t>More than half of patients with </a:t>
            </a:r>
            <a:r>
              <a:rPr lang="en-US" b="1" i="1" dirty="0" err="1" smtClean="0">
                <a:solidFill>
                  <a:srgbClr val="0070C0"/>
                </a:solidFill>
                <a:cs typeface="Arial" pitchFamily="34" charset="0"/>
              </a:rPr>
              <a:t>Satphylococcus</a:t>
            </a:r>
            <a:r>
              <a:rPr lang="en-US" b="1" i="1" dirty="0" smtClean="0">
                <a:solidFill>
                  <a:srgbClr val="0070C0"/>
                </a:solidFill>
                <a:cs typeface="Arial" pitchFamily="34" charset="0"/>
              </a:rPr>
              <a:t> </a:t>
            </a:r>
            <a:r>
              <a:rPr lang="en-US" b="1" i="1" dirty="0" err="1" smtClean="0">
                <a:solidFill>
                  <a:srgbClr val="0070C0"/>
                </a:solidFill>
                <a:cs typeface="Arial" pitchFamily="34" charset="0"/>
              </a:rPr>
              <a:t>aureus</a:t>
            </a:r>
            <a:r>
              <a:rPr lang="en-US" b="1" i="1" dirty="0" smtClean="0">
                <a:solidFill>
                  <a:srgbClr val="0070C0"/>
                </a:solidFill>
                <a:cs typeface="Arial" pitchFamily="34" charset="0"/>
              </a:rPr>
              <a:t> </a:t>
            </a:r>
            <a:r>
              <a:rPr lang="en-US" b="1" dirty="0" smtClean="0">
                <a:solidFill>
                  <a:srgbClr val="0070C0"/>
                </a:solidFill>
                <a:cs typeface="Arial" pitchFamily="34" charset="0"/>
              </a:rPr>
              <a:t>bacteremia have MRSA …, inappropriate empirical therapy was associated with increased mortality.</a:t>
            </a:r>
          </a:p>
        </p:txBody>
      </p:sp>
      <p:pic>
        <p:nvPicPr>
          <p:cNvPr id="6248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52738"/>
            <a:ext cx="4994275" cy="377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85"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997200"/>
            <a:ext cx="47434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rot="16200000">
            <a:off x="-1773561" y="4343410"/>
            <a:ext cx="3916457" cy="369332"/>
          </a:xfrm>
          <a:prstGeom prst="rect">
            <a:avLst/>
          </a:prstGeom>
          <a:noFill/>
        </p:spPr>
        <p:txBody>
          <a:bodyPr wrap="none" rtlCol="0">
            <a:spAutoFit/>
          </a:bodyPr>
          <a:lstStyle/>
          <a:p>
            <a:r>
              <a:rPr lang="en-US" dirty="0" smtClean="0">
                <a:solidFill>
                  <a:srgbClr val="000000"/>
                </a:solidFill>
                <a:cs typeface="Arial" pitchFamily="34" charset="0"/>
              </a:rPr>
              <a:t>Inadequate empirical treatment (%)</a:t>
            </a:r>
            <a:endParaRPr lang="en-US" dirty="0">
              <a:solidFill>
                <a:srgbClr val="000000"/>
              </a:solidFill>
              <a:cs typeface="Arial" pitchFamily="34" charset="0"/>
            </a:endParaRPr>
          </a:p>
        </p:txBody>
      </p:sp>
    </p:spTree>
    <p:extLst>
      <p:ext uri="{BB962C8B-B14F-4D97-AF65-F5344CB8AC3E}">
        <p14:creationId xmlns:p14="http://schemas.microsoft.com/office/powerpoint/2010/main" val="3007052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0726" name="CasellaDiTesto 1"/>
          <p:cNvSpPr txBox="1">
            <a:spLocks noChangeArrowheads="1"/>
          </p:cNvSpPr>
          <p:nvPr/>
        </p:nvSpPr>
        <p:spPr bwMode="auto">
          <a:xfrm>
            <a:off x="636555" y="2420888"/>
            <a:ext cx="7996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algn="ctr" eaLnBrk="1" fontAlgn="base" hangingPunct="1">
              <a:spcBef>
                <a:spcPct val="0"/>
              </a:spcBef>
              <a:spcAft>
                <a:spcPct val="0"/>
              </a:spcAft>
            </a:pPr>
            <a:r>
              <a:rPr lang="en-US" sz="4000" dirty="0">
                <a:solidFill>
                  <a:srgbClr val="000000"/>
                </a:solidFill>
              </a:rPr>
              <a:t>MDRO</a:t>
            </a:r>
          </a:p>
          <a:p>
            <a:pPr algn="ctr" eaLnBrk="1" fontAlgn="base" hangingPunct="1">
              <a:spcBef>
                <a:spcPct val="0"/>
              </a:spcBef>
              <a:spcAft>
                <a:spcPct val="0"/>
              </a:spcAft>
            </a:pPr>
            <a:r>
              <a:rPr lang="en-US" sz="4000" dirty="0">
                <a:solidFill>
                  <a:srgbClr val="000000"/>
                </a:solidFill>
              </a:rPr>
              <a:t>Multi Drug Resistant Organisms</a:t>
            </a:r>
          </a:p>
        </p:txBody>
      </p:sp>
    </p:spTree>
    <p:extLst>
      <p:ext uri="{BB962C8B-B14F-4D97-AF65-F5344CB8AC3E}">
        <p14:creationId xmlns:p14="http://schemas.microsoft.com/office/powerpoint/2010/main" val="293390992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0" name="Rectangle 4"/>
          <p:cNvSpPr>
            <a:spLocks noChangeArrowheads="1"/>
          </p:cNvSpPr>
          <p:nvPr/>
        </p:nvSpPr>
        <p:spPr bwMode="auto">
          <a:xfrm>
            <a:off x="35496" y="332656"/>
            <a:ext cx="8964612" cy="597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fontAlgn="base">
              <a:lnSpc>
                <a:spcPts val="2000"/>
              </a:lnSpc>
              <a:spcBef>
                <a:spcPct val="20000"/>
              </a:spcBef>
              <a:spcAft>
                <a:spcPct val="0"/>
              </a:spcAft>
              <a:buClr>
                <a:srgbClr val="FF0000"/>
              </a:buClr>
              <a:buFont typeface="Wingdings" pitchFamily="2" charset="2"/>
              <a:buNone/>
            </a:pPr>
            <a:r>
              <a:rPr lang="en-US" sz="2800" b="1" dirty="0" err="1" smtClean="0">
                <a:solidFill>
                  <a:srgbClr val="FF0000"/>
                </a:solidFill>
              </a:rPr>
              <a:t>Rilevazione</a:t>
            </a:r>
            <a:r>
              <a:rPr lang="en-US" sz="2800" b="1" dirty="0" smtClean="0">
                <a:solidFill>
                  <a:srgbClr val="FF0000"/>
                </a:solidFill>
              </a:rPr>
              <a:t> </a:t>
            </a:r>
            <a:r>
              <a:rPr lang="en-US" sz="2800" b="1" dirty="0" err="1" smtClean="0">
                <a:solidFill>
                  <a:srgbClr val="FF0000"/>
                </a:solidFill>
              </a:rPr>
              <a:t>meticillino-resistenza</a:t>
            </a:r>
            <a:r>
              <a:rPr lang="en-US" sz="2800" b="1" dirty="0" smtClean="0">
                <a:solidFill>
                  <a:srgbClr val="FF0000"/>
                </a:solidFill>
              </a:rPr>
              <a:t> in </a:t>
            </a:r>
            <a:r>
              <a:rPr lang="en-US" sz="2800" b="1" dirty="0" err="1" smtClean="0">
                <a:solidFill>
                  <a:srgbClr val="FF0000"/>
                </a:solidFill>
              </a:rPr>
              <a:t>laboratorio</a:t>
            </a:r>
            <a:endParaRPr lang="en-US" sz="2400" dirty="0" smtClean="0">
              <a:solidFill>
                <a:srgbClr val="FF0000"/>
              </a:solidFill>
            </a:endParaRPr>
          </a:p>
          <a:p>
            <a:pPr marL="342900" indent="-342900" fontAlgn="base">
              <a:lnSpc>
                <a:spcPts val="2000"/>
              </a:lnSpc>
              <a:spcBef>
                <a:spcPct val="20000"/>
              </a:spcBef>
              <a:spcAft>
                <a:spcPct val="0"/>
              </a:spcAft>
              <a:buClr>
                <a:srgbClr val="FF0000"/>
              </a:buClr>
              <a:buFont typeface="Wingdings" pitchFamily="2" charset="2"/>
              <a:buNone/>
            </a:pPr>
            <a:endParaRPr lang="en-US" sz="2400" dirty="0" smtClean="0">
              <a:solidFill>
                <a:srgbClr val="FF0000"/>
              </a:solidFill>
            </a:endParaRPr>
          </a:p>
          <a:p>
            <a:pPr marL="342900" indent="-342900" fontAlgn="base">
              <a:lnSpc>
                <a:spcPts val="2000"/>
              </a:lnSpc>
              <a:spcBef>
                <a:spcPct val="20000"/>
              </a:spcBef>
              <a:spcAft>
                <a:spcPct val="0"/>
              </a:spcAft>
              <a:buClr>
                <a:srgbClr val="FF0000"/>
              </a:buClr>
              <a:buFont typeface="Wingdings" pitchFamily="2" charset="2"/>
              <a:buNone/>
            </a:pPr>
            <a:endParaRPr lang="en-US" sz="2400" dirty="0" smtClean="0">
              <a:solidFill>
                <a:srgbClr val="FF0000"/>
              </a:solidFill>
            </a:endParaRPr>
          </a:p>
          <a:p>
            <a:pPr marL="342900" indent="-342900" fontAlgn="base">
              <a:lnSpc>
                <a:spcPts val="2000"/>
              </a:lnSpc>
              <a:spcBef>
                <a:spcPct val="20000"/>
              </a:spcBef>
              <a:spcAft>
                <a:spcPct val="0"/>
              </a:spcAft>
              <a:buClr>
                <a:srgbClr val="FF0000"/>
              </a:buClr>
              <a:buFont typeface="Wingdings" pitchFamily="2" charset="2"/>
              <a:buNone/>
            </a:pPr>
            <a:r>
              <a:rPr lang="en-US" sz="2400" b="1" dirty="0" err="1" smtClean="0">
                <a:solidFill>
                  <a:srgbClr val="FF0000"/>
                </a:solidFill>
              </a:rPr>
              <a:t>Metodi</a:t>
            </a:r>
            <a:r>
              <a:rPr lang="en-US" sz="2400" b="1" dirty="0" smtClean="0">
                <a:solidFill>
                  <a:srgbClr val="FF0000"/>
                </a:solidFill>
              </a:rPr>
              <a:t> </a:t>
            </a:r>
            <a:r>
              <a:rPr lang="en-US" sz="2400" b="1" dirty="0" err="1" smtClean="0">
                <a:solidFill>
                  <a:srgbClr val="FF0000"/>
                </a:solidFill>
              </a:rPr>
              <a:t>genotipici</a:t>
            </a:r>
            <a:r>
              <a:rPr lang="en-US" sz="2400" dirty="0" smtClean="0">
                <a:solidFill>
                  <a:srgbClr val="FF0000"/>
                </a:solidFill>
              </a:rPr>
              <a:t> </a:t>
            </a:r>
          </a:p>
          <a:p>
            <a:pPr marL="342900" indent="-342900" fontAlgn="base">
              <a:lnSpc>
                <a:spcPts val="2000"/>
              </a:lnSpc>
              <a:spcBef>
                <a:spcPct val="20000"/>
              </a:spcBef>
              <a:spcAft>
                <a:spcPct val="0"/>
              </a:spcAft>
              <a:buClr>
                <a:srgbClr val="FF0000"/>
              </a:buClr>
              <a:buFont typeface="Wingdings" pitchFamily="2" charset="2"/>
              <a:buNone/>
            </a:pPr>
            <a:endParaRPr lang="en-US" sz="2400" dirty="0" smtClean="0">
              <a:solidFill>
                <a:srgbClr val="FF0000"/>
              </a:solidFill>
            </a:endParaRPr>
          </a:p>
          <a:p>
            <a:pPr marL="342900" indent="-342900" fontAlgn="base">
              <a:lnSpc>
                <a:spcPts val="2000"/>
              </a:lnSpc>
              <a:spcBef>
                <a:spcPct val="20000"/>
              </a:spcBef>
              <a:spcAft>
                <a:spcPct val="0"/>
              </a:spcAft>
              <a:buClr>
                <a:srgbClr val="FF0000"/>
              </a:buClr>
              <a:buFont typeface="Wingdings" pitchFamily="2" charset="2"/>
              <a:buChar char="ü"/>
            </a:pPr>
            <a:r>
              <a:rPr lang="en-US" sz="2400" dirty="0" smtClean="0">
                <a:solidFill>
                  <a:srgbClr val="000000"/>
                </a:solidFill>
              </a:rPr>
              <a:t> </a:t>
            </a:r>
            <a:r>
              <a:rPr lang="en-US" sz="2400" dirty="0" err="1" smtClean="0">
                <a:solidFill>
                  <a:srgbClr val="000000"/>
                </a:solidFill>
              </a:rPr>
              <a:t>Ricerca</a:t>
            </a:r>
            <a:r>
              <a:rPr lang="en-US" sz="2400" dirty="0" smtClean="0">
                <a:solidFill>
                  <a:srgbClr val="000000"/>
                </a:solidFill>
              </a:rPr>
              <a:t> </a:t>
            </a:r>
            <a:r>
              <a:rPr lang="en-US" sz="2400" dirty="0" err="1" smtClean="0">
                <a:solidFill>
                  <a:srgbClr val="000000"/>
                </a:solidFill>
              </a:rPr>
              <a:t>proteina</a:t>
            </a:r>
            <a:r>
              <a:rPr lang="en-US" sz="2400" dirty="0" smtClean="0">
                <a:solidFill>
                  <a:srgbClr val="000000"/>
                </a:solidFill>
              </a:rPr>
              <a:t> </a:t>
            </a:r>
            <a:r>
              <a:rPr lang="en-US" sz="2400" b="1" dirty="0" smtClean="0">
                <a:solidFill>
                  <a:srgbClr val="000000"/>
                </a:solidFill>
              </a:rPr>
              <a:t>PBP2a</a:t>
            </a:r>
            <a:r>
              <a:rPr lang="en-US" sz="2400" dirty="0" smtClean="0">
                <a:solidFill>
                  <a:srgbClr val="000000"/>
                </a:solidFill>
              </a:rPr>
              <a:t> (test di </a:t>
            </a:r>
            <a:r>
              <a:rPr lang="en-US" sz="2400" dirty="0" err="1" smtClean="0">
                <a:solidFill>
                  <a:srgbClr val="000000"/>
                </a:solidFill>
              </a:rPr>
              <a:t>agglutinazione</a:t>
            </a:r>
            <a:r>
              <a:rPr lang="en-US" sz="2400" dirty="0" smtClean="0">
                <a:solidFill>
                  <a:srgbClr val="000000"/>
                </a:solidFill>
              </a:rPr>
              <a:t> al lattice)</a:t>
            </a:r>
          </a:p>
          <a:p>
            <a:pPr marL="342900" indent="-342900" fontAlgn="base">
              <a:lnSpc>
                <a:spcPts val="2000"/>
              </a:lnSpc>
              <a:spcBef>
                <a:spcPct val="20000"/>
              </a:spcBef>
              <a:spcAft>
                <a:spcPct val="0"/>
              </a:spcAft>
              <a:buClr>
                <a:srgbClr val="FF0000"/>
              </a:buClr>
              <a:buFont typeface="Wingdings" pitchFamily="2" charset="2"/>
              <a:buChar char="ü"/>
            </a:pPr>
            <a:endParaRPr lang="en-US" sz="2400" dirty="0" smtClean="0">
              <a:solidFill>
                <a:srgbClr val="000000"/>
              </a:solidFill>
            </a:endParaRPr>
          </a:p>
          <a:p>
            <a:pPr marL="342900" indent="-342900" fontAlgn="base">
              <a:lnSpc>
                <a:spcPts val="2000"/>
              </a:lnSpc>
              <a:spcBef>
                <a:spcPct val="20000"/>
              </a:spcBef>
              <a:spcAft>
                <a:spcPct val="0"/>
              </a:spcAft>
              <a:buClr>
                <a:srgbClr val="FF0000"/>
              </a:buClr>
              <a:buFont typeface="Wingdings" pitchFamily="2" charset="2"/>
              <a:buChar char="ü"/>
            </a:pPr>
            <a:r>
              <a:rPr lang="en-US" sz="2400" dirty="0" smtClean="0">
                <a:solidFill>
                  <a:srgbClr val="000000"/>
                </a:solidFill>
              </a:rPr>
              <a:t> </a:t>
            </a:r>
            <a:r>
              <a:rPr lang="en-US" sz="2400" dirty="0" err="1" smtClean="0">
                <a:solidFill>
                  <a:srgbClr val="000000"/>
                </a:solidFill>
              </a:rPr>
              <a:t>Ricerca</a:t>
            </a:r>
            <a:r>
              <a:rPr lang="en-US" sz="2400" dirty="0" smtClean="0">
                <a:solidFill>
                  <a:srgbClr val="000000"/>
                </a:solidFill>
              </a:rPr>
              <a:t> gene </a:t>
            </a:r>
            <a:r>
              <a:rPr lang="en-US" sz="2400" b="1" i="1" dirty="0" err="1" smtClean="0">
                <a:solidFill>
                  <a:srgbClr val="000000"/>
                </a:solidFill>
              </a:rPr>
              <a:t>mecA</a:t>
            </a:r>
            <a:r>
              <a:rPr lang="en-US" sz="2400" i="1" dirty="0" smtClean="0">
                <a:solidFill>
                  <a:srgbClr val="000000"/>
                </a:solidFill>
              </a:rPr>
              <a:t> </a:t>
            </a:r>
            <a:r>
              <a:rPr lang="en-US" sz="2400" dirty="0" smtClean="0">
                <a:solidFill>
                  <a:srgbClr val="000000"/>
                </a:solidFill>
              </a:rPr>
              <a:t>(real-time PCR) = gold standard</a:t>
            </a:r>
          </a:p>
          <a:p>
            <a:pPr marL="342900" indent="-342900" fontAlgn="base">
              <a:lnSpc>
                <a:spcPts val="2000"/>
              </a:lnSpc>
              <a:spcBef>
                <a:spcPct val="20000"/>
              </a:spcBef>
              <a:spcAft>
                <a:spcPct val="0"/>
              </a:spcAft>
              <a:buClr>
                <a:srgbClr val="FF0000"/>
              </a:buClr>
              <a:buFont typeface="Wingdings" pitchFamily="2" charset="2"/>
              <a:buChar char="ü"/>
            </a:pPr>
            <a:endParaRPr lang="en-US" sz="2400" dirty="0">
              <a:solidFill>
                <a:srgbClr val="000000"/>
              </a:solidFill>
            </a:endParaRPr>
          </a:p>
          <a:p>
            <a:pPr marL="342900" indent="-342900" fontAlgn="base">
              <a:lnSpc>
                <a:spcPts val="2000"/>
              </a:lnSpc>
              <a:spcBef>
                <a:spcPct val="20000"/>
              </a:spcBef>
              <a:spcAft>
                <a:spcPct val="0"/>
              </a:spcAft>
              <a:buClr>
                <a:srgbClr val="FF0000"/>
              </a:buClr>
              <a:buFont typeface="Wingdings" pitchFamily="2" charset="2"/>
              <a:buChar char="ü"/>
            </a:pPr>
            <a:r>
              <a:rPr lang="en-US" sz="2400" dirty="0" err="1" smtClean="0">
                <a:solidFill>
                  <a:srgbClr val="000000"/>
                </a:solidFill>
              </a:rPr>
              <a:t>Ricerca</a:t>
            </a:r>
            <a:r>
              <a:rPr lang="en-US" sz="2400" dirty="0" smtClean="0">
                <a:solidFill>
                  <a:srgbClr val="000000"/>
                </a:solidFill>
              </a:rPr>
              <a:t> gene </a:t>
            </a:r>
            <a:r>
              <a:rPr lang="en-US" sz="2400" b="1" i="1" dirty="0" err="1" smtClean="0">
                <a:solidFill>
                  <a:srgbClr val="000000"/>
                </a:solidFill>
              </a:rPr>
              <a:t>mec</a:t>
            </a:r>
            <a:r>
              <a:rPr lang="en-US" sz="2400" b="1" dirty="0" err="1" smtClean="0">
                <a:solidFill>
                  <a:srgbClr val="000000"/>
                </a:solidFill>
              </a:rPr>
              <a:t>C</a:t>
            </a:r>
            <a:r>
              <a:rPr lang="en-US" sz="2400" dirty="0" smtClean="0">
                <a:solidFill>
                  <a:srgbClr val="000000"/>
                </a:solidFill>
              </a:rPr>
              <a:t> (non di routine)</a:t>
            </a:r>
          </a:p>
          <a:p>
            <a:pPr fontAlgn="base">
              <a:lnSpc>
                <a:spcPts val="2000"/>
              </a:lnSpc>
              <a:spcBef>
                <a:spcPct val="20000"/>
              </a:spcBef>
              <a:spcAft>
                <a:spcPct val="0"/>
              </a:spcAft>
              <a:buClr>
                <a:srgbClr val="FF0000"/>
              </a:buClr>
            </a:pPr>
            <a:endParaRPr lang="en-US" sz="2400" dirty="0" smtClean="0">
              <a:solidFill>
                <a:srgbClr val="000000"/>
              </a:solidFill>
            </a:endParaRPr>
          </a:p>
          <a:p>
            <a:pPr fontAlgn="base">
              <a:lnSpc>
                <a:spcPts val="2000"/>
              </a:lnSpc>
              <a:spcBef>
                <a:spcPct val="20000"/>
              </a:spcBef>
              <a:spcAft>
                <a:spcPct val="0"/>
              </a:spcAft>
              <a:buClr>
                <a:srgbClr val="FF0000"/>
              </a:buClr>
            </a:pPr>
            <a:endParaRPr lang="en-US" sz="2400" dirty="0">
              <a:solidFill>
                <a:srgbClr val="000000"/>
              </a:solidFill>
            </a:endParaRPr>
          </a:p>
          <a:p>
            <a:pPr fontAlgn="base">
              <a:lnSpc>
                <a:spcPts val="2000"/>
              </a:lnSpc>
              <a:spcBef>
                <a:spcPct val="20000"/>
              </a:spcBef>
              <a:spcAft>
                <a:spcPct val="0"/>
              </a:spcAft>
              <a:buClr>
                <a:srgbClr val="FF0000"/>
              </a:buClr>
            </a:pPr>
            <a:r>
              <a:rPr lang="en-US" sz="2400" b="1" dirty="0" err="1" smtClean="0">
                <a:solidFill>
                  <a:srgbClr val="FF0000"/>
                </a:solidFill>
              </a:rPr>
              <a:t>Metodi</a:t>
            </a:r>
            <a:r>
              <a:rPr lang="en-US" sz="2400" b="1" dirty="0" smtClean="0">
                <a:solidFill>
                  <a:srgbClr val="FF0000"/>
                </a:solidFill>
              </a:rPr>
              <a:t> </a:t>
            </a:r>
            <a:r>
              <a:rPr lang="en-US" sz="2400" b="1" dirty="0" err="1" smtClean="0">
                <a:solidFill>
                  <a:srgbClr val="FF0000"/>
                </a:solidFill>
              </a:rPr>
              <a:t>fenotipici</a:t>
            </a:r>
            <a:r>
              <a:rPr lang="en-US" sz="2400" b="1" dirty="0" smtClean="0">
                <a:solidFill>
                  <a:srgbClr val="FF0000"/>
                </a:solidFill>
              </a:rPr>
              <a:t> (</a:t>
            </a:r>
            <a:r>
              <a:rPr lang="en-US" sz="2400" b="1" dirty="0" err="1" smtClean="0">
                <a:solidFill>
                  <a:srgbClr val="FF0000"/>
                </a:solidFill>
              </a:rPr>
              <a:t>antibiogramma</a:t>
            </a:r>
            <a:r>
              <a:rPr lang="en-US" sz="2400" b="1" dirty="0" smtClean="0">
                <a:solidFill>
                  <a:srgbClr val="FF0000"/>
                </a:solidFill>
              </a:rPr>
              <a:t>)</a:t>
            </a:r>
          </a:p>
          <a:p>
            <a:pPr fontAlgn="base">
              <a:lnSpc>
                <a:spcPts val="2000"/>
              </a:lnSpc>
              <a:spcBef>
                <a:spcPct val="20000"/>
              </a:spcBef>
              <a:spcAft>
                <a:spcPct val="0"/>
              </a:spcAft>
              <a:buClr>
                <a:srgbClr val="FF0000"/>
              </a:buClr>
            </a:pPr>
            <a:endParaRPr lang="en-US" sz="2400" dirty="0" smtClean="0">
              <a:solidFill>
                <a:srgbClr val="000000"/>
              </a:solidFill>
            </a:endParaRPr>
          </a:p>
          <a:p>
            <a:pPr marL="342900" indent="-342900" fontAlgn="base">
              <a:lnSpc>
                <a:spcPts val="2000"/>
              </a:lnSpc>
              <a:spcBef>
                <a:spcPct val="20000"/>
              </a:spcBef>
              <a:spcAft>
                <a:spcPct val="0"/>
              </a:spcAft>
              <a:buClr>
                <a:srgbClr val="FF0000"/>
              </a:buClr>
              <a:buFont typeface="Wingdings" pitchFamily="2" charset="2"/>
              <a:buChar char="ü"/>
            </a:pPr>
            <a:r>
              <a:rPr lang="en-US" sz="2400" dirty="0" err="1" smtClean="0">
                <a:solidFill>
                  <a:srgbClr val="000000"/>
                </a:solidFill>
              </a:rPr>
              <a:t>Cefoxitin</a:t>
            </a:r>
            <a:r>
              <a:rPr lang="en-US" sz="2400" dirty="0" smtClean="0">
                <a:solidFill>
                  <a:srgbClr val="000000"/>
                </a:solidFill>
              </a:rPr>
              <a:t> disk diffusion </a:t>
            </a:r>
          </a:p>
          <a:p>
            <a:pPr marL="342900" indent="-342900" fontAlgn="base">
              <a:lnSpc>
                <a:spcPts val="2000"/>
              </a:lnSpc>
              <a:spcBef>
                <a:spcPct val="20000"/>
              </a:spcBef>
              <a:spcAft>
                <a:spcPct val="0"/>
              </a:spcAft>
              <a:buClr>
                <a:srgbClr val="FF0000"/>
              </a:buClr>
              <a:buFont typeface="Wingdings" pitchFamily="2" charset="2"/>
              <a:buChar char="ü"/>
            </a:pPr>
            <a:endParaRPr lang="en-US" sz="2400" dirty="0">
              <a:solidFill>
                <a:srgbClr val="000000"/>
              </a:solidFill>
            </a:endParaRPr>
          </a:p>
          <a:p>
            <a:pPr marL="342900" indent="-342900" fontAlgn="base">
              <a:lnSpc>
                <a:spcPts val="2000"/>
              </a:lnSpc>
              <a:spcBef>
                <a:spcPct val="20000"/>
              </a:spcBef>
              <a:spcAft>
                <a:spcPct val="0"/>
              </a:spcAft>
              <a:buClr>
                <a:srgbClr val="FF0000"/>
              </a:buClr>
              <a:buFont typeface="Wingdings" pitchFamily="2" charset="2"/>
              <a:buChar char="ü"/>
            </a:pPr>
            <a:r>
              <a:rPr lang="en-US" sz="2400" dirty="0" smtClean="0">
                <a:solidFill>
                  <a:srgbClr val="000000"/>
                </a:solidFill>
              </a:rPr>
              <a:t>MIC </a:t>
            </a:r>
            <a:r>
              <a:rPr lang="en-US" sz="2400" dirty="0" err="1" smtClean="0">
                <a:solidFill>
                  <a:srgbClr val="000000"/>
                </a:solidFill>
              </a:rPr>
              <a:t>oxacillina</a:t>
            </a:r>
            <a:endParaRPr lang="en-US" sz="2400" dirty="0" smtClean="0">
              <a:solidFill>
                <a:srgbClr val="000000"/>
              </a:solidFill>
            </a:endParaRPr>
          </a:p>
        </p:txBody>
      </p:sp>
    </p:spTree>
    <p:extLst>
      <p:ext uri="{BB962C8B-B14F-4D97-AF65-F5344CB8AC3E}">
        <p14:creationId xmlns:p14="http://schemas.microsoft.com/office/powerpoint/2010/main" val="3340801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956058" y="44624"/>
            <a:ext cx="72747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dirty="0" err="1" smtClean="0">
                <a:solidFill>
                  <a:srgbClr val="CC3300"/>
                </a:solidFill>
              </a:rPr>
              <a:t>Interpretazione</a:t>
            </a:r>
            <a:r>
              <a:rPr lang="en-US" sz="2800" b="1" dirty="0" smtClean="0">
                <a:solidFill>
                  <a:srgbClr val="CC3300"/>
                </a:solidFill>
              </a:rPr>
              <a:t> </a:t>
            </a:r>
            <a:r>
              <a:rPr lang="en-US" sz="2800" b="1" dirty="0" err="1" smtClean="0">
                <a:solidFill>
                  <a:srgbClr val="CC3300"/>
                </a:solidFill>
              </a:rPr>
              <a:t>antibiogramma</a:t>
            </a:r>
            <a:r>
              <a:rPr lang="en-US" sz="2800" b="1" dirty="0" smtClean="0">
                <a:solidFill>
                  <a:srgbClr val="CC3300"/>
                </a:solidFill>
              </a:rPr>
              <a:t> </a:t>
            </a:r>
            <a:r>
              <a:rPr lang="en-US" sz="2800" b="1" i="1" dirty="0" smtClean="0">
                <a:solidFill>
                  <a:srgbClr val="CC3300"/>
                </a:solidFill>
              </a:rPr>
              <a:t>S. </a:t>
            </a:r>
            <a:r>
              <a:rPr lang="en-US" sz="2800" b="1" i="1" dirty="0" err="1" smtClean="0">
                <a:solidFill>
                  <a:srgbClr val="CC3300"/>
                </a:solidFill>
              </a:rPr>
              <a:t>aureus</a:t>
            </a:r>
            <a:r>
              <a:rPr lang="en-US" sz="2800" b="1" dirty="0" smtClean="0">
                <a:solidFill>
                  <a:srgbClr val="CC3300"/>
                </a:solidFill>
              </a:rPr>
              <a:t>:</a:t>
            </a:r>
          </a:p>
          <a:p>
            <a:pPr algn="ctr" fontAlgn="base">
              <a:spcBef>
                <a:spcPct val="0"/>
              </a:spcBef>
              <a:spcAft>
                <a:spcPct val="0"/>
              </a:spcAft>
            </a:pPr>
            <a:r>
              <a:rPr lang="en-US" sz="2800" b="1" dirty="0" smtClean="0">
                <a:solidFill>
                  <a:srgbClr val="CC3300"/>
                </a:solidFill>
              </a:rPr>
              <a:t>METICILLINA</a:t>
            </a:r>
          </a:p>
          <a:p>
            <a:pPr algn="ctr" fontAlgn="base">
              <a:spcBef>
                <a:spcPct val="0"/>
              </a:spcBef>
              <a:spcAft>
                <a:spcPct val="0"/>
              </a:spcAft>
            </a:pPr>
            <a:r>
              <a:rPr lang="en-US" sz="2800" b="1" dirty="0" err="1" smtClean="0">
                <a:solidFill>
                  <a:srgbClr val="CC3300"/>
                </a:solidFill>
              </a:rPr>
              <a:t>CLSi</a:t>
            </a:r>
            <a:r>
              <a:rPr lang="en-US" sz="2800" b="1" dirty="0" smtClean="0">
                <a:solidFill>
                  <a:srgbClr val="CC3300"/>
                </a:solidFill>
              </a:rPr>
              <a:t> = EUCAST</a:t>
            </a:r>
          </a:p>
        </p:txBody>
      </p:sp>
      <p:pic>
        <p:nvPicPr>
          <p:cNvPr id="26630" name="Picture 6" descr="Clinical Laboratory and Standards Institut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38275"/>
            <a:ext cx="3340100" cy="1485900"/>
          </a:xfrm>
          <a:prstGeom prst="rect">
            <a:avLst/>
          </a:prstGeom>
          <a:noFill/>
          <a:extLst>
            <a:ext uri="{909E8E84-426E-40DD-AFC4-6F175D3DCCD1}">
              <a14:hiddenFill xmlns:a14="http://schemas.microsoft.com/office/drawing/2010/main">
                <a:solidFill>
                  <a:srgbClr val="FFFFFF"/>
                </a:solidFill>
              </a14:hiddenFill>
            </a:ext>
          </a:extLst>
        </p:spPr>
      </p:pic>
      <p:sp>
        <p:nvSpPr>
          <p:cNvPr id="26632" name="Text Box 8"/>
          <p:cNvSpPr txBox="1">
            <a:spLocks noChangeArrowheads="1"/>
          </p:cNvSpPr>
          <p:nvPr/>
        </p:nvSpPr>
        <p:spPr bwMode="auto">
          <a:xfrm>
            <a:off x="635000" y="3816350"/>
            <a:ext cx="963613" cy="219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Symbol" pitchFamily="18" charset="2"/>
              <a:buNone/>
            </a:pPr>
            <a:r>
              <a:rPr lang="en-US" sz="2400" smtClean="0">
                <a:solidFill>
                  <a:srgbClr val="000000"/>
                </a:solidFill>
              </a:rPr>
              <a:t>&lt;= 2 </a:t>
            </a:r>
          </a:p>
          <a:p>
            <a:pPr algn="ctr" fontAlgn="base">
              <a:lnSpc>
                <a:spcPct val="125000"/>
              </a:lnSpc>
              <a:spcBef>
                <a:spcPct val="0"/>
              </a:spcBef>
              <a:spcAft>
                <a:spcPct val="0"/>
              </a:spcAft>
              <a:buFont typeface="Symbol" pitchFamily="18" charset="2"/>
              <a:buNone/>
            </a:pPr>
            <a:endParaRPr lang="en-US" sz="2400" smtClean="0">
              <a:solidFill>
                <a:srgbClr val="000000"/>
              </a:solidFill>
            </a:endParaRPr>
          </a:p>
          <a:p>
            <a:pPr algn="ctr" fontAlgn="base">
              <a:spcBef>
                <a:spcPct val="0"/>
              </a:spcBef>
              <a:spcAft>
                <a:spcPct val="0"/>
              </a:spcAft>
            </a:pPr>
            <a:r>
              <a:rPr lang="en-US" sz="2400" smtClean="0">
                <a:solidFill>
                  <a:srgbClr val="000000"/>
                </a:solidFill>
                <a:sym typeface="Symbol" pitchFamily="18" charset="2"/>
              </a:rPr>
              <a:t>&lt;= 4</a:t>
            </a:r>
            <a:endParaRPr lang="en-US" sz="2400" smtClean="0">
              <a:solidFill>
                <a:srgbClr val="000000"/>
              </a:solidFill>
            </a:endParaRPr>
          </a:p>
          <a:p>
            <a:pPr algn="ctr" fontAlgn="base">
              <a:lnSpc>
                <a:spcPct val="150000"/>
              </a:lnSpc>
              <a:spcBef>
                <a:spcPct val="0"/>
              </a:spcBef>
              <a:spcAft>
                <a:spcPct val="0"/>
              </a:spcAft>
            </a:pPr>
            <a:r>
              <a:rPr lang="en-US" sz="2400" smtClean="0">
                <a:solidFill>
                  <a:srgbClr val="000000"/>
                </a:solidFill>
              </a:rPr>
              <a:t> </a:t>
            </a:r>
          </a:p>
          <a:p>
            <a:pPr algn="ctr" fontAlgn="base">
              <a:spcBef>
                <a:spcPct val="0"/>
              </a:spcBef>
              <a:spcAft>
                <a:spcPct val="0"/>
              </a:spcAft>
            </a:pPr>
            <a:r>
              <a:rPr lang="en-US" sz="2400" smtClean="0">
                <a:solidFill>
                  <a:srgbClr val="000000"/>
                </a:solidFill>
                <a:cs typeface="Arial" pitchFamily="34" charset="0"/>
                <a:sym typeface="Symbol" pitchFamily="18" charset="2"/>
              </a:rPr>
              <a:t>&gt;=</a:t>
            </a:r>
            <a:r>
              <a:rPr lang="en-US" sz="2400" smtClean="0">
                <a:solidFill>
                  <a:srgbClr val="000000"/>
                </a:solidFill>
              </a:rPr>
              <a:t> </a:t>
            </a:r>
            <a:r>
              <a:rPr lang="en-US" sz="2400" smtClean="0">
                <a:solidFill>
                  <a:srgbClr val="000000"/>
                </a:solidFill>
                <a:sym typeface="Symbol" pitchFamily="18" charset="2"/>
              </a:rPr>
              <a:t>22</a:t>
            </a:r>
          </a:p>
        </p:txBody>
      </p:sp>
      <p:pic>
        <p:nvPicPr>
          <p:cNvPr id="26634" name="Picture 10" descr="EUC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844675"/>
            <a:ext cx="3905250" cy="857250"/>
          </a:xfrm>
          <a:prstGeom prst="rect">
            <a:avLst/>
          </a:prstGeom>
          <a:noFill/>
          <a:extLst>
            <a:ext uri="{909E8E84-426E-40DD-AFC4-6F175D3DCCD1}">
              <a14:hiddenFill xmlns:a14="http://schemas.microsoft.com/office/drawing/2010/main">
                <a:solidFill>
                  <a:srgbClr val="FFFFFF"/>
                </a:solidFill>
              </a14:hiddenFill>
            </a:ext>
          </a:extLst>
        </p:spPr>
      </p:pic>
      <p:sp>
        <p:nvSpPr>
          <p:cNvPr id="26635" name="Text Box 11"/>
          <p:cNvSpPr txBox="1">
            <a:spLocks noChangeArrowheads="1"/>
          </p:cNvSpPr>
          <p:nvPr/>
        </p:nvSpPr>
        <p:spPr bwMode="auto">
          <a:xfrm>
            <a:off x="107950" y="2997200"/>
            <a:ext cx="189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9900"/>
                </a:solidFill>
              </a:rPr>
              <a:t>Susceptible</a:t>
            </a:r>
          </a:p>
        </p:txBody>
      </p:sp>
      <p:sp>
        <p:nvSpPr>
          <p:cNvPr id="26638" name="Text Box 14"/>
          <p:cNvSpPr txBox="1">
            <a:spLocks noChangeArrowheads="1"/>
          </p:cNvSpPr>
          <p:nvPr/>
        </p:nvSpPr>
        <p:spPr bwMode="auto">
          <a:xfrm>
            <a:off x="2051050" y="2971800"/>
            <a:ext cx="1557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FF0000"/>
                </a:solidFill>
              </a:rPr>
              <a:t>Resistant</a:t>
            </a:r>
          </a:p>
        </p:txBody>
      </p:sp>
      <p:sp>
        <p:nvSpPr>
          <p:cNvPr id="26639" name="Text Box 15"/>
          <p:cNvSpPr txBox="1">
            <a:spLocks noChangeArrowheads="1"/>
          </p:cNvSpPr>
          <p:nvPr/>
        </p:nvSpPr>
        <p:spPr bwMode="auto">
          <a:xfrm>
            <a:off x="3563938" y="3794125"/>
            <a:ext cx="2014537"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smtClean="0">
                <a:solidFill>
                  <a:srgbClr val="FF0000"/>
                </a:solidFill>
              </a:rPr>
              <a:t>Oxacillin MIC</a:t>
            </a:r>
          </a:p>
          <a:p>
            <a:pPr algn="ctr" fontAlgn="base">
              <a:spcBef>
                <a:spcPct val="0"/>
              </a:spcBef>
              <a:spcAft>
                <a:spcPct val="0"/>
              </a:spcAft>
            </a:pPr>
            <a:r>
              <a:rPr lang="en-US" smtClean="0">
                <a:solidFill>
                  <a:srgbClr val="FF0000"/>
                </a:solidFill>
              </a:rPr>
              <a:t>(</a:t>
            </a:r>
            <a:r>
              <a:rPr lang="en-US" smtClean="0">
                <a:solidFill>
                  <a:srgbClr val="FF0000"/>
                </a:solidFill>
                <a:latin typeface="Symbol" pitchFamily="18" charset="2"/>
              </a:rPr>
              <a:t>m</a:t>
            </a:r>
            <a:r>
              <a:rPr lang="en-US" smtClean="0">
                <a:solidFill>
                  <a:srgbClr val="FF0000"/>
                </a:solidFill>
              </a:rPr>
              <a:t>g/ml)</a:t>
            </a:r>
          </a:p>
          <a:p>
            <a:pPr algn="ctr" fontAlgn="base">
              <a:spcBef>
                <a:spcPct val="0"/>
              </a:spcBef>
              <a:spcAft>
                <a:spcPct val="0"/>
              </a:spcAft>
            </a:pPr>
            <a:endParaRPr lang="en-US" smtClean="0">
              <a:solidFill>
                <a:srgbClr val="FF0000"/>
              </a:solidFill>
            </a:endParaRPr>
          </a:p>
          <a:p>
            <a:pPr algn="ctr" fontAlgn="base">
              <a:spcBef>
                <a:spcPct val="0"/>
              </a:spcBef>
              <a:spcAft>
                <a:spcPct val="0"/>
              </a:spcAft>
            </a:pPr>
            <a:r>
              <a:rPr lang="en-US" sz="2400" smtClean="0">
                <a:solidFill>
                  <a:srgbClr val="FF0000"/>
                </a:solidFill>
              </a:rPr>
              <a:t>Cefoxitin MIC</a:t>
            </a:r>
          </a:p>
          <a:p>
            <a:pPr algn="ctr" fontAlgn="base">
              <a:spcBef>
                <a:spcPct val="0"/>
              </a:spcBef>
              <a:spcAft>
                <a:spcPct val="0"/>
              </a:spcAft>
            </a:pPr>
            <a:r>
              <a:rPr lang="en-US" smtClean="0">
                <a:solidFill>
                  <a:srgbClr val="FF0000"/>
                </a:solidFill>
              </a:rPr>
              <a:t>(</a:t>
            </a:r>
            <a:r>
              <a:rPr lang="en-US" smtClean="0">
                <a:solidFill>
                  <a:srgbClr val="FF0000"/>
                </a:solidFill>
                <a:latin typeface="Symbol" pitchFamily="18" charset="2"/>
              </a:rPr>
              <a:t>m</a:t>
            </a:r>
            <a:r>
              <a:rPr lang="en-US" smtClean="0">
                <a:solidFill>
                  <a:srgbClr val="FF0000"/>
                </a:solidFill>
              </a:rPr>
              <a:t>g/ml)</a:t>
            </a:r>
          </a:p>
          <a:p>
            <a:pPr algn="ctr" fontAlgn="base">
              <a:spcBef>
                <a:spcPct val="0"/>
              </a:spcBef>
              <a:spcAft>
                <a:spcPct val="0"/>
              </a:spcAft>
            </a:pPr>
            <a:endParaRPr lang="en-US" sz="2400" smtClean="0">
              <a:solidFill>
                <a:srgbClr val="FF0000"/>
              </a:solidFill>
            </a:endParaRPr>
          </a:p>
          <a:p>
            <a:pPr algn="ctr" fontAlgn="base">
              <a:spcBef>
                <a:spcPct val="0"/>
              </a:spcBef>
              <a:spcAft>
                <a:spcPct val="0"/>
              </a:spcAft>
            </a:pPr>
            <a:r>
              <a:rPr lang="en-US" sz="2400" smtClean="0">
                <a:solidFill>
                  <a:srgbClr val="FF0000"/>
                </a:solidFill>
              </a:rPr>
              <a:t>Cefoxitin DD</a:t>
            </a:r>
          </a:p>
          <a:p>
            <a:pPr algn="ctr" fontAlgn="base">
              <a:spcBef>
                <a:spcPct val="0"/>
              </a:spcBef>
              <a:spcAft>
                <a:spcPct val="0"/>
              </a:spcAft>
            </a:pPr>
            <a:r>
              <a:rPr lang="en-US" smtClean="0">
                <a:solidFill>
                  <a:srgbClr val="FF0000"/>
                </a:solidFill>
              </a:rPr>
              <a:t>(mm)</a:t>
            </a:r>
          </a:p>
        </p:txBody>
      </p:sp>
      <p:sp>
        <p:nvSpPr>
          <p:cNvPr id="26641" name="Rectangle 17"/>
          <p:cNvSpPr>
            <a:spLocks noChangeArrowheads="1"/>
          </p:cNvSpPr>
          <p:nvPr/>
        </p:nvSpPr>
        <p:spPr bwMode="auto">
          <a:xfrm>
            <a:off x="539750" y="3429000"/>
            <a:ext cx="1152525" cy="2867025"/>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9900"/>
              </a:solidFill>
            </a:endParaRPr>
          </a:p>
        </p:txBody>
      </p:sp>
      <p:sp>
        <p:nvSpPr>
          <p:cNvPr id="26643" name="Text Box 19"/>
          <p:cNvSpPr txBox="1">
            <a:spLocks noChangeArrowheads="1"/>
          </p:cNvSpPr>
          <p:nvPr/>
        </p:nvSpPr>
        <p:spPr bwMode="auto">
          <a:xfrm>
            <a:off x="5608638" y="2997200"/>
            <a:ext cx="1893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9900"/>
                </a:solidFill>
              </a:rPr>
              <a:t>Susceptible</a:t>
            </a:r>
          </a:p>
        </p:txBody>
      </p:sp>
      <p:sp>
        <p:nvSpPr>
          <p:cNvPr id="26644" name="Text Box 20"/>
          <p:cNvSpPr txBox="1">
            <a:spLocks noChangeArrowheads="1"/>
          </p:cNvSpPr>
          <p:nvPr/>
        </p:nvSpPr>
        <p:spPr bwMode="auto">
          <a:xfrm>
            <a:off x="7551738" y="2971800"/>
            <a:ext cx="1557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FF0000"/>
                </a:solidFill>
              </a:rPr>
              <a:t>Resistant</a:t>
            </a:r>
          </a:p>
        </p:txBody>
      </p:sp>
      <p:sp>
        <p:nvSpPr>
          <p:cNvPr id="26649" name="Text Box 25"/>
          <p:cNvSpPr txBox="1">
            <a:spLocks noChangeArrowheads="1"/>
          </p:cNvSpPr>
          <p:nvPr/>
        </p:nvSpPr>
        <p:spPr bwMode="auto">
          <a:xfrm>
            <a:off x="2357438" y="3714750"/>
            <a:ext cx="963612"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25000"/>
              </a:lnSpc>
              <a:spcBef>
                <a:spcPct val="0"/>
              </a:spcBef>
              <a:spcAft>
                <a:spcPct val="0"/>
              </a:spcAft>
              <a:buFont typeface="Symbol" pitchFamily="18" charset="2"/>
              <a:buNone/>
            </a:pPr>
            <a:r>
              <a:rPr lang="en-US" sz="2400" smtClean="0">
                <a:solidFill>
                  <a:srgbClr val="000000"/>
                </a:solidFill>
              </a:rPr>
              <a:t>&gt;= 4</a:t>
            </a:r>
          </a:p>
          <a:p>
            <a:pPr algn="ctr" fontAlgn="base">
              <a:lnSpc>
                <a:spcPct val="125000"/>
              </a:lnSpc>
              <a:spcBef>
                <a:spcPct val="0"/>
              </a:spcBef>
              <a:spcAft>
                <a:spcPct val="0"/>
              </a:spcAft>
              <a:buFont typeface="Symbol" pitchFamily="18" charset="2"/>
              <a:buNone/>
            </a:pPr>
            <a:endParaRPr lang="en-US" sz="2400" smtClean="0">
              <a:solidFill>
                <a:srgbClr val="000000"/>
              </a:solidFill>
            </a:endParaRPr>
          </a:p>
          <a:p>
            <a:pPr algn="ctr" fontAlgn="base">
              <a:spcBef>
                <a:spcPct val="0"/>
              </a:spcBef>
              <a:spcAft>
                <a:spcPct val="0"/>
              </a:spcAft>
            </a:pPr>
            <a:r>
              <a:rPr lang="en-US" sz="2400" smtClean="0">
                <a:solidFill>
                  <a:srgbClr val="000000"/>
                </a:solidFill>
                <a:sym typeface="Symbol" pitchFamily="18" charset="2"/>
              </a:rPr>
              <a:t>&gt; 4</a:t>
            </a:r>
            <a:endParaRPr lang="en-US" sz="2400" smtClean="0">
              <a:solidFill>
                <a:srgbClr val="000000"/>
              </a:solidFill>
            </a:endParaRPr>
          </a:p>
          <a:p>
            <a:pPr algn="ctr" fontAlgn="base">
              <a:lnSpc>
                <a:spcPct val="150000"/>
              </a:lnSpc>
              <a:spcBef>
                <a:spcPct val="0"/>
              </a:spcBef>
              <a:spcAft>
                <a:spcPct val="0"/>
              </a:spcAft>
            </a:pPr>
            <a:r>
              <a:rPr lang="en-US" sz="2400" smtClean="0">
                <a:solidFill>
                  <a:srgbClr val="000000"/>
                </a:solidFill>
              </a:rPr>
              <a:t> </a:t>
            </a:r>
          </a:p>
          <a:p>
            <a:pPr algn="ctr" fontAlgn="base">
              <a:spcBef>
                <a:spcPct val="0"/>
              </a:spcBef>
              <a:spcAft>
                <a:spcPct val="0"/>
              </a:spcAft>
            </a:pPr>
            <a:r>
              <a:rPr lang="en-US" sz="2400" smtClean="0">
                <a:solidFill>
                  <a:srgbClr val="000000"/>
                </a:solidFill>
                <a:cs typeface="Arial" pitchFamily="34" charset="0"/>
                <a:sym typeface="Symbol" pitchFamily="18" charset="2"/>
              </a:rPr>
              <a:t>&lt;= </a:t>
            </a:r>
            <a:r>
              <a:rPr lang="en-US" sz="2400" smtClean="0">
                <a:solidFill>
                  <a:srgbClr val="000000"/>
                </a:solidFill>
                <a:sym typeface="Symbol" pitchFamily="18" charset="2"/>
              </a:rPr>
              <a:t>21</a:t>
            </a:r>
          </a:p>
        </p:txBody>
      </p:sp>
      <p:sp>
        <p:nvSpPr>
          <p:cNvPr id="26651" name="Text Box 27"/>
          <p:cNvSpPr txBox="1">
            <a:spLocks noChangeArrowheads="1"/>
          </p:cNvSpPr>
          <p:nvPr/>
        </p:nvSpPr>
        <p:spPr bwMode="auto">
          <a:xfrm>
            <a:off x="6178550" y="3829050"/>
            <a:ext cx="963613" cy="219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Symbol" pitchFamily="18" charset="2"/>
              <a:buNone/>
            </a:pPr>
            <a:r>
              <a:rPr lang="en-US" sz="2400" smtClean="0">
                <a:solidFill>
                  <a:srgbClr val="000000"/>
                </a:solidFill>
              </a:rPr>
              <a:t>&lt;= 2</a:t>
            </a:r>
          </a:p>
          <a:p>
            <a:pPr algn="ctr" fontAlgn="base">
              <a:lnSpc>
                <a:spcPct val="125000"/>
              </a:lnSpc>
              <a:spcBef>
                <a:spcPct val="0"/>
              </a:spcBef>
              <a:spcAft>
                <a:spcPct val="0"/>
              </a:spcAft>
              <a:buFont typeface="Symbol" pitchFamily="18" charset="2"/>
              <a:buNone/>
            </a:pPr>
            <a:endParaRPr lang="en-US" sz="2400" smtClean="0">
              <a:solidFill>
                <a:srgbClr val="000000"/>
              </a:solidFill>
            </a:endParaRPr>
          </a:p>
          <a:p>
            <a:pPr algn="ctr" fontAlgn="base">
              <a:spcBef>
                <a:spcPct val="0"/>
              </a:spcBef>
              <a:spcAft>
                <a:spcPct val="0"/>
              </a:spcAft>
            </a:pPr>
            <a:r>
              <a:rPr lang="en-US" sz="2400" smtClean="0">
                <a:solidFill>
                  <a:srgbClr val="000000"/>
                </a:solidFill>
                <a:sym typeface="Symbol" pitchFamily="18" charset="2"/>
              </a:rPr>
              <a:t>-</a:t>
            </a:r>
            <a:endParaRPr lang="en-US" sz="2400" smtClean="0">
              <a:solidFill>
                <a:srgbClr val="000000"/>
              </a:solidFill>
            </a:endParaRPr>
          </a:p>
          <a:p>
            <a:pPr algn="ctr" fontAlgn="base">
              <a:lnSpc>
                <a:spcPct val="150000"/>
              </a:lnSpc>
              <a:spcBef>
                <a:spcPct val="0"/>
              </a:spcBef>
              <a:spcAft>
                <a:spcPct val="0"/>
              </a:spcAft>
            </a:pPr>
            <a:r>
              <a:rPr lang="en-US" sz="2400" smtClean="0">
                <a:solidFill>
                  <a:srgbClr val="000000"/>
                </a:solidFill>
              </a:rPr>
              <a:t> </a:t>
            </a:r>
          </a:p>
          <a:p>
            <a:pPr algn="ctr" fontAlgn="base">
              <a:spcBef>
                <a:spcPct val="0"/>
              </a:spcBef>
              <a:spcAft>
                <a:spcPct val="0"/>
              </a:spcAft>
            </a:pPr>
            <a:r>
              <a:rPr lang="en-US" sz="2400" smtClean="0">
                <a:solidFill>
                  <a:srgbClr val="000000"/>
                </a:solidFill>
                <a:cs typeface="Arial" pitchFamily="34" charset="0"/>
                <a:sym typeface="Symbol" pitchFamily="18" charset="2"/>
              </a:rPr>
              <a:t>&gt;= </a:t>
            </a:r>
            <a:r>
              <a:rPr lang="en-US" sz="2400" smtClean="0">
                <a:solidFill>
                  <a:srgbClr val="000000"/>
                </a:solidFill>
                <a:sym typeface="Symbol" pitchFamily="18" charset="2"/>
              </a:rPr>
              <a:t>22</a:t>
            </a:r>
          </a:p>
        </p:txBody>
      </p:sp>
      <p:sp>
        <p:nvSpPr>
          <p:cNvPr id="26652" name="Text Box 28"/>
          <p:cNvSpPr txBox="1">
            <a:spLocks noChangeArrowheads="1"/>
          </p:cNvSpPr>
          <p:nvPr/>
        </p:nvSpPr>
        <p:spPr bwMode="auto">
          <a:xfrm>
            <a:off x="8027988" y="3789363"/>
            <a:ext cx="785812" cy="219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Symbol" pitchFamily="18" charset="2"/>
              <a:buNone/>
            </a:pPr>
            <a:r>
              <a:rPr lang="en-US" sz="2400" smtClean="0">
                <a:solidFill>
                  <a:srgbClr val="000000"/>
                </a:solidFill>
              </a:rPr>
              <a:t>&gt;2</a:t>
            </a:r>
          </a:p>
          <a:p>
            <a:pPr algn="ctr" fontAlgn="base">
              <a:lnSpc>
                <a:spcPct val="125000"/>
              </a:lnSpc>
              <a:spcBef>
                <a:spcPct val="0"/>
              </a:spcBef>
              <a:spcAft>
                <a:spcPct val="0"/>
              </a:spcAft>
              <a:buFont typeface="Symbol" pitchFamily="18" charset="2"/>
              <a:buNone/>
            </a:pPr>
            <a:endParaRPr lang="en-US" sz="2400" smtClean="0">
              <a:solidFill>
                <a:srgbClr val="000000"/>
              </a:solidFill>
            </a:endParaRPr>
          </a:p>
          <a:p>
            <a:pPr algn="ctr" fontAlgn="base">
              <a:spcBef>
                <a:spcPct val="0"/>
              </a:spcBef>
              <a:spcAft>
                <a:spcPct val="0"/>
              </a:spcAft>
            </a:pPr>
            <a:r>
              <a:rPr lang="en-US" sz="2400" smtClean="0">
                <a:solidFill>
                  <a:srgbClr val="000000"/>
                </a:solidFill>
                <a:sym typeface="Symbol" pitchFamily="18" charset="2"/>
              </a:rPr>
              <a:t>-</a:t>
            </a:r>
            <a:endParaRPr lang="en-US" sz="2400" smtClean="0">
              <a:solidFill>
                <a:srgbClr val="000000"/>
              </a:solidFill>
            </a:endParaRPr>
          </a:p>
          <a:p>
            <a:pPr algn="ctr" fontAlgn="base">
              <a:lnSpc>
                <a:spcPct val="150000"/>
              </a:lnSpc>
              <a:spcBef>
                <a:spcPct val="0"/>
              </a:spcBef>
              <a:spcAft>
                <a:spcPct val="0"/>
              </a:spcAft>
            </a:pPr>
            <a:r>
              <a:rPr lang="en-US" sz="2400" smtClean="0">
                <a:solidFill>
                  <a:srgbClr val="000000"/>
                </a:solidFill>
              </a:rPr>
              <a:t> </a:t>
            </a:r>
          </a:p>
          <a:p>
            <a:pPr algn="ctr" fontAlgn="base">
              <a:spcBef>
                <a:spcPct val="0"/>
              </a:spcBef>
              <a:spcAft>
                <a:spcPct val="0"/>
              </a:spcAft>
            </a:pPr>
            <a:r>
              <a:rPr lang="en-US" sz="2400" smtClean="0">
                <a:solidFill>
                  <a:srgbClr val="000000"/>
                </a:solidFill>
                <a:cs typeface="Arial" pitchFamily="34" charset="0"/>
                <a:sym typeface="Symbol" pitchFamily="18" charset="2"/>
              </a:rPr>
              <a:t>&lt; </a:t>
            </a:r>
            <a:r>
              <a:rPr lang="en-US" sz="2400" smtClean="0">
                <a:solidFill>
                  <a:srgbClr val="000000"/>
                </a:solidFill>
                <a:sym typeface="Symbol" pitchFamily="18" charset="2"/>
              </a:rPr>
              <a:t>22</a:t>
            </a:r>
          </a:p>
        </p:txBody>
      </p:sp>
      <p:sp>
        <p:nvSpPr>
          <p:cNvPr id="26653" name="Rectangle 29"/>
          <p:cNvSpPr>
            <a:spLocks noChangeArrowheads="1"/>
          </p:cNvSpPr>
          <p:nvPr/>
        </p:nvSpPr>
        <p:spPr bwMode="auto">
          <a:xfrm>
            <a:off x="6084888" y="3429000"/>
            <a:ext cx="1152525" cy="2867025"/>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9900"/>
              </a:solidFill>
            </a:endParaRPr>
          </a:p>
        </p:txBody>
      </p:sp>
      <p:sp>
        <p:nvSpPr>
          <p:cNvPr id="26654" name="Rectangle 30"/>
          <p:cNvSpPr>
            <a:spLocks noChangeArrowheads="1"/>
          </p:cNvSpPr>
          <p:nvPr/>
        </p:nvSpPr>
        <p:spPr bwMode="auto">
          <a:xfrm>
            <a:off x="2266950" y="3429000"/>
            <a:ext cx="1152525" cy="28670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9900"/>
              </a:solidFill>
            </a:endParaRPr>
          </a:p>
        </p:txBody>
      </p:sp>
      <p:sp>
        <p:nvSpPr>
          <p:cNvPr id="26655" name="Rectangle 31"/>
          <p:cNvSpPr>
            <a:spLocks noChangeArrowheads="1"/>
          </p:cNvSpPr>
          <p:nvPr/>
        </p:nvSpPr>
        <p:spPr bwMode="auto">
          <a:xfrm>
            <a:off x="7740650" y="3429000"/>
            <a:ext cx="1152525" cy="28670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9900"/>
              </a:solidFill>
            </a:endParaRPr>
          </a:p>
        </p:txBody>
      </p:sp>
    </p:spTree>
    <p:extLst>
      <p:ext uri="{BB962C8B-B14F-4D97-AF65-F5344CB8AC3E}">
        <p14:creationId xmlns:p14="http://schemas.microsoft.com/office/powerpoint/2010/main" val="121351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Text Box 2"/>
          <p:cNvSpPr txBox="1">
            <a:spLocks noChangeArrowheads="1"/>
          </p:cNvSpPr>
          <p:nvPr/>
        </p:nvSpPr>
        <p:spPr bwMode="auto">
          <a:xfrm>
            <a:off x="395288" y="115888"/>
            <a:ext cx="830103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409950" algn="l"/>
              </a:tabLst>
              <a:defRPr>
                <a:solidFill>
                  <a:schemeClr val="tx1"/>
                </a:solidFill>
                <a:latin typeface="Arial" pitchFamily="34" charset="0"/>
              </a:defRPr>
            </a:lvl1pPr>
            <a:lvl2pPr>
              <a:tabLst>
                <a:tab pos="3409950" algn="l"/>
              </a:tabLst>
              <a:defRPr>
                <a:solidFill>
                  <a:schemeClr val="tx1"/>
                </a:solidFill>
                <a:latin typeface="Arial" pitchFamily="34" charset="0"/>
              </a:defRPr>
            </a:lvl2pPr>
            <a:lvl3pPr>
              <a:tabLst>
                <a:tab pos="3409950" algn="l"/>
              </a:tabLst>
              <a:defRPr>
                <a:solidFill>
                  <a:schemeClr val="tx1"/>
                </a:solidFill>
                <a:latin typeface="Arial" pitchFamily="34" charset="0"/>
              </a:defRPr>
            </a:lvl3pPr>
            <a:lvl4pPr>
              <a:tabLst>
                <a:tab pos="3409950" algn="l"/>
              </a:tabLst>
              <a:defRPr>
                <a:solidFill>
                  <a:schemeClr val="tx1"/>
                </a:solidFill>
                <a:latin typeface="Arial" pitchFamily="34" charset="0"/>
              </a:defRPr>
            </a:lvl4pPr>
            <a:lvl5pPr>
              <a:tabLst>
                <a:tab pos="3409950" algn="l"/>
              </a:tabLst>
              <a:defRPr>
                <a:solidFill>
                  <a:schemeClr val="tx1"/>
                </a:solidFill>
                <a:latin typeface="Arial" pitchFamily="34" charset="0"/>
              </a:defRPr>
            </a:lvl5pPr>
            <a:lvl6pPr fontAlgn="base">
              <a:spcBef>
                <a:spcPct val="0"/>
              </a:spcBef>
              <a:spcAft>
                <a:spcPct val="0"/>
              </a:spcAft>
              <a:tabLst>
                <a:tab pos="3409950" algn="l"/>
              </a:tabLst>
              <a:defRPr>
                <a:solidFill>
                  <a:schemeClr val="tx1"/>
                </a:solidFill>
                <a:latin typeface="Arial" pitchFamily="34" charset="0"/>
              </a:defRPr>
            </a:lvl6pPr>
            <a:lvl7pPr fontAlgn="base">
              <a:spcBef>
                <a:spcPct val="0"/>
              </a:spcBef>
              <a:spcAft>
                <a:spcPct val="0"/>
              </a:spcAft>
              <a:tabLst>
                <a:tab pos="3409950" algn="l"/>
              </a:tabLst>
              <a:defRPr>
                <a:solidFill>
                  <a:schemeClr val="tx1"/>
                </a:solidFill>
                <a:latin typeface="Arial" pitchFamily="34" charset="0"/>
              </a:defRPr>
            </a:lvl7pPr>
            <a:lvl8pPr fontAlgn="base">
              <a:spcBef>
                <a:spcPct val="0"/>
              </a:spcBef>
              <a:spcAft>
                <a:spcPct val="0"/>
              </a:spcAft>
              <a:tabLst>
                <a:tab pos="3409950" algn="l"/>
              </a:tabLst>
              <a:defRPr>
                <a:solidFill>
                  <a:schemeClr val="tx1"/>
                </a:solidFill>
                <a:latin typeface="Arial" pitchFamily="34" charset="0"/>
              </a:defRPr>
            </a:lvl8pPr>
            <a:lvl9pPr fontAlgn="base">
              <a:spcBef>
                <a:spcPct val="0"/>
              </a:spcBef>
              <a:spcAft>
                <a:spcPct val="0"/>
              </a:spcAft>
              <a:tabLst>
                <a:tab pos="3409950" algn="l"/>
              </a:tabLst>
              <a:defRPr>
                <a:solidFill>
                  <a:schemeClr val="tx1"/>
                </a:solidFill>
                <a:latin typeface="Arial" pitchFamily="34" charset="0"/>
              </a:defRPr>
            </a:lvl9pPr>
          </a:lstStyle>
          <a:p>
            <a:pPr eaLnBrk="0" fontAlgn="base" hangingPunct="0">
              <a:spcBef>
                <a:spcPct val="0"/>
              </a:spcBef>
              <a:spcAft>
                <a:spcPct val="0"/>
              </a:spcAft>
            </a:pPr>
            <a:r>
              <a:rPr lang="it-IT" sz="1600" smtClean="0">
                <a:solidFill>
                  <a:srgbClr val="000000"/>
                </a:solidFill>
                <a:latin typeface="Times New Roman" pitchFamily="18" charset="0"/>
              </a:rPr>
              <a:t>Paziente:      	X Y</a:t>
            </a:r>
          </a:p>
          <a:p>
            <a:pPr eaLnBrk="0" fontAlgn="base" hangingPunct="0">
              <a:spcBef>
                <a:spcPct val="0"/>
              </a:spcBef>
              <a:spcAft>
                <a:spcPct val="0"/>
              </a:spcAft>
            </a:pPr>
            <a:r>
              <a:rPr lang="it-IT" sz="1600" smtClean="0">
                <a:solidFill>
                  <a:srgbClr val="000000"/>
                </a:solidFill>
                <a:latin typeface="Times New Roman" pitchFamily="18" charset="0"/>
              </a:rPr>
              <a:t>Campione biologico: 	Aspirato da lesione cutanea</a:t>
            </a:r>
          </a:p>
          <a:p>
            <a:pPr eaLnBrk="0" fontAlgn="base" hangingPunct="0">
              <a:spcBef>
                <a:spcPct val="0"/>
              </a:spcBef>
              <a:spcAft>
                <a:spcPct val="0"/>
              </a:spcAft>
            </a:pPr>
            <a:r>
              <a:rPr lang="it-IT" sz="1600" smtClean="0">
                <a:solidFill>
                  <a:srgbClr val="000000"/>
                </a:solidFill>
                <a:latin typeface="Times New Roman" pitchFamily="18" charset="0"/>
              </a:rPr>
              <a:t>Reparto:	Ambulatorio</a:t>
            </a:r>
          </a:p>
          <a:p>
            <a:pPr eaLnBrk="0" fontAlgn="base" hangingPunct="0">
              <a:spcBef>
                <a:spcPct val="0"/>
              </a:spcBef>
              <a:spcAft>
                <a:spcPct val="0"/>
              </a:spcAft>
            </a:pPr>
            <a:r>
              <a:rPr lang="it-IT" sz="1600" smtClean="0">
                <a:solidFill>
                  <a:srgbClr val="000000"/>
                </a:solidFill>
                <a:latin typeface="Times New Roman" pitchFamily="18" charset="0"/>
              </a:rPr>
              <a:t>Data Raccolta: ……	Data ricezione: ……</a:t>
            </a:r>
          </a:p>
        </p:txBody>
      </p:sp>
      <p:sp>
        <p:nvSpPr>
          <p:cNvPr id="775171" name="Rectangle 3"/>
          <p:cNvSpPr>
            <a:spLocks noChangeArrowheads="1"/>
          </p:cNvSpPr>
          <p:nvPr/>
        </p:nvSpPr>
        <p:spPr bwMode="auto">
          <a:xfrm>
            <a:off x="395288" y="71438"/>
            <a:ext cx="8353425" cy="6813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775172" name="Line 4"/>
          <p:cNvSpPr>
            <a:spLocks noChangeShapeType="1"/>
          </p:cNvSpPr>
          <p:nvPr/>
        </p:nvSpPr>
        <p:spPr bwMode="auto">
          <a:xfrm>
            <a:off x="395288" y="1192213"/>
            <a:ext cx="828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5173" name="Text Box 5"/>
          <p:cNvSpPr txBox="1">
            <a:spLocks noChangeArrowheads="1"/>
          </p:cNvSpPr>
          <p:nvPr/>
        </p:nvSpPr>
        <p:spPr bwMode="auto">
          <a:xfrm>
            <a:off x="611188" y="1295400"/>
            <a:ext cx="58594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smtClean="0">
                <a:solidFill>
                  <a:srgbClr val="000000"/>
                </a:solidFill>
              </a:rPr>
              <a:t>Isolato: </a:t>
            </a:r>
            <a:r>
              <a:rPr lang="en-US" sz="1600" b="1" i="1" smtClean="0">
                <a:solidFill>
                  <a:srgbClr val="000000"/>
                </a:solidFill>
              </a:rPr>
              <a:t>Staphylococcus aureus</a:t>
            </a:r>
          </a:p>
          <a:p>
            <a:pPr fontAlgn="base">
              <a:spcBef>
                <a:spcPct val="0"/>
              </a:spcBef>
              <a:spcAft>
                <a:spcPct val="0"/>
              </a:spcAft>
            </a:pPr>
            <a:r>
              <a:rPr lang="en-US" sz="1400" smtClean="0">
                <a:solidFill>
                  <a:srgbClr val="000000"/>
                </a:solidFill>
              </a:rPr>
              <a:t>Meccanismi di resistenza:</a:t>
            </a:r>
            <a:r>
              <a:rPr lang="en-US" sz="1400" i="1" smtClean="0">
                <a:solidFill>
                  <a:srgbClr val="000000"/>
                </a:solidFill>
              </a:rPr>
              <a:t> Staphylococcus </a:t>
            </a:r>
            <a:r>
              <a:rPr lang="en-US" sz="1400" smtClean="0">
                <a:solidFill>
                  <a:srgbClr val="000000"/>
                </a:solidFill>
              </a:rPr>
              <a:t>produttore di beta-lattammasi</a:t>
            </a:r>
          </a:p>
        </p:txBody>
      </p:sp>
      <p:sp>
        <p:nvSpPr>
          <p:cNvPr id="775174" name="Text Box 6"/>
          <p:cNvSpPr txBox="1">
            <a:spLocks noChangeArrowheads="1"/>
          </p:cNvSpPr>
          <p:nvPr/>
        </p:nvSpPr>
        <p:spPr bwMode="auto">
          <a:xfrm>
            <a:off x="611188" y="1903413"/>
            <a:ext cx="2894012"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Antibiotico</a:t>
            </a:r>
            <a:endParaRPr lang="en-US" sz="1600" b="1" i="1" smtClean="0">
              <a:solidFill>
                <a:srgbClr val="000000"/>
              </a:solidFill>
            </a:endParaRPr>
          </a:p>
          <a:p>
            <a:pPr fontAlgn="base">
              <a:lnSpc>
                <a:spcPct val="40000"/>
              </a:lnSpc>
              <a:spcBef>
                <a:spcPct val="0"/>
              </a:spcBef>
              <a:spcAft>
                <a:spcPct val="0"/>
              </a:spcAft>
            </a:pPr>
            <a:endParaRPr lang="en-US" sz="1600" smtClean="0">
              <a:solidFill>
                <a:srgbClr val="000000"/>
              </a:solidFill>
            </a:endParaRPr>
          </a:p>
          <a:p>
            <a:pPr fontAlgn="base">
              <a:spcBef>
                <a:spcPct val="0"/>
              </a:spcBef>
              <a:spcAft>
                <a:spcPct val="0"/>
              </a:spcAft>
            </a:pPr>
            <a:r>
              <a:rPr lang="en-US" sz="1600" smtClean="0">
                <a:solidFill>
                  <a:srgbClr val="000000"/>
                </a:solidFill>
              </a:rPr>
              <a:t>Ampicillina</a:t>
            </a:r>
          </a:p>
          <a:p>
            <a:pPr fontAlgn="base">
              <a:spcBef>
                <a:spcPct val="0"/>
              </a:spcBef>
              <a:spcAft>
                <a:spcPct val="0"/>
              </a:spcAft>
            </a:pPr>
            <a:r>
              <a:rPr lang="en-US" sz="1600" smtClean="0">
                <a:solidFill>
                  <a:srgbClr val="000000"/>
                </a:solidFill>
              </a:rPr>
              <a:t>Amoxicillina/ac. Clavulanico</a:t>
            </a:r>
          </a:p>
          <a:p>
            <a:pPr fontAlgn="base">
              <a:spcBef>
                <a:spcPct val="0"/>
              </a:spcBef>
              <a:spcAft>
                <a:spcPct val="0"/>
              </a:spcAft>
            </a:pPr>
            <a:r>
              <a:rPr lang="en-US" sz="1600" smtClean="0">
                <a:solidFill>
                  <a:srgbClr val="000000"/>
                </a:solidFill>
              </a:rPr>
              <a:t>Cefazolina</a:t>
            </a:r>
          </a:p>
          <a:p>
            <a:pPr fontAlgn="base">
              <a:spcBef>
                <a:spcPct val="0"/>
              </a:spcBef>
              <a:spcAft>
                <a:spcPct val="0"/>
              </a:spcAft>
            </a:pPr>
            <a:r>
              <a:rPr lang="en-US" sz="1600" smtClean="0">
                <a:solidFill>
                  <a:srgbClr val="000000"/>
                </a:solidFill>
              </a:rPr>
              <a:t>Cefoxitin screening test</a:t>
            </a:r>
          </a:p>
          <a:p>
            <a:pPr fontAlgn="base">
              <a:spcBef>
                <a:spcPct val="0"/>
              </a:spcBef>
              <a:spcAft>
                <a:spcPct val="0"/>
              </a:spcAft>
            </a:pPr>
            <a:r>
              <a:rPr lang="en-US" sz="1600" smtClean="0">
                <a:solidFill>
                  <a:srgbClr val="000000"/>
                </a:solidFill>
              </a:rPr>
              <a:t>Clindamicina</a:t>
            </a:r>
          </a:p>
          <a:p>
            <a:pPr fontAlgn="base">
              <a:spcBef>
                <a:spcPct val="0"/>
              </a:spcBef>
              <a:spcAft>
                <a:spcPct val="0"/>
              </a:spcAft>
            </a:pPr>
            <a:r>
              <a:rPr lang="en-US" sz="1600" smtClean="0">
                <a:solidFill>
                  <a:srgbClr val="000000"/>
                </a:solidFill>
              </a:rPr>
              <a:t>Daptomicina</a:t>
            </a:r>
          </a:p>
          <a:p>
            <a:pPr fontAlgn="base">
              <a:spcBef>
                <a:spcPct val="0"/>
              </a:spcBef>
              <a:spcAft>
                <a:spcPct val="0"/>
              </a:spcAft>
            </a:pPr>
            <a:r>
              <a:rPr lang="en-US" sz="1600" smtClean="0">
                <a:solidFill>
                  <a:srgbClr val="000000"/>
                </a:solidFill>
              </a:rPr>
              <a:t>Eritromicina</a:t>
            </a:r>
          </a:p>
          <a:p>
            <a:pPr fontAlgn="base">
              <a:spcBef>
                <a:spcPct val="0"/>
              </a:spcBef>
              <a:spcAft>
                <a:spcPct val="0"/>
              </a:spcAft>
            </a:pPr>
            <a:r>
              <a:rPr lang="en-US" sz="1600" smtClean="0">
                <a:solidFill>
                  <a:srgbClr val="000000"/>
                </a:solidFill>
              </a:rPr>
              <a:t>Gentamicina</a:t>
            </a:r>
          </a:p>
          <a:p>
            <a:pPr fontAlgn="base">
              <a:spcBef>
                <a:spcPct val="0"/>
              </a:spcBef>
              <a:spcAft>
                <a:spcPct val="0"/>
              </a:spcAft>
            </a:pPr>
            <a:r>
              <a:rPr lang="en-US" sz="1600" smtClean="0">
                <a:solidFill>
                  <a:srgbClr val="000000"/>
                </a:solidFill>
              </a:rPr>
              <a:t>Levofloxacina</a:t>
            </a:r>
          </a:p>
          <a:p>
            <a:pPr fontAlgn="base">
              <a:spcBef>
                <a:spcPct val="0"/>
              </a:spcBef>
              <a:spcAft>
                <a:spcPct val="0"/>
              </a:spcAft>
            </a:pPr>
            <a:r>
              <a:rPr lang="en-US" sz="1600" smtClean="0">
                <a:solidFill>
                  <a:srgbClr val="000000"/>
                </a:solidFill>
              </a:rPr>
              <a:t>Linezolid</a:t>
            </a:r>
          </a:p>
          <a:p>
            <a:pPr fontAlgn="base">
              <a:spcBef>
                <a:spcPct val="0"/>
              </a:spcBef>
              <a:spcAft>
                <a:spcPct val="0"/>
              </a:spcAft>
            </a:pPr>
            <a:r>
              <a:rPr lang="en-US" sz="1600" smtClean="0">
                <a:solidFill>
                  <a:srgbClr val="000000"/>
                </a:solidFill>
              </a:rPr>
              <a:t>Moxifloxacina</a:t>
            </a:r>
          </a:p>
          <a:p>
            <a:pPr fontAlgn="base">
              <a:spcBef>
                <a:spcPct val="0"/>
              </a:spcBef>
              <a:spcAft>
                <a:spcPct val="0"/>
              </a:spcAft>
            </a:pPr>
            <a:r>
              <a:rPr lang="en-US" sz="1600" smtClean="0">
                <a:solidFill>
                  <a:srgbClr val="000000"/>
                </a:solidFill>
              </a:rPr>
              <a:t>Mupirocina alto livello</a:t>
            </a:r>
          </a:p>
          <a:p>
            <a:pPr fontAlgn="base">
              <a:spcBef>
                <a:spcPct val="0"/>
              </a:spcBef>
              <a:spcAft>
                <a:spcPct val="0"/>
              </a:spcAft>
            </a:pPr>
            <a:r>
              <a:rPr lang="en-US" sz="1600" smtClean="0">
                <a:solidFill>
                  <a:srgbClr val="000000"/>
                </a:solidFill>
              </a:rPr>
              <a:t>Oxacillina</a:t>
            </a:r>
          </a:p>
          <a:p>
            <a:pPr fontAlgn="base">
              <a:spcBef>
                <a:spcPct val="0"/>
              </a:spcBef>
              <a:spcAft>
                <a:spcPct val="0"/>
              </a:spcAft>
            </a:pPr>
            <a:r>
              <a:rPr lang="en-US" sz="1600" smtClean="0">
                <a:solidFill>
                  <a:srgbClr val="000000"/>
                </a:solidFill>
              </a:rPr>
              <a:t>Penicillina G</a:t>
            </a:r>
          </a:p>
          <a:p>
            <a:pPr fontAlgn="base">
              <a:spcBef>
                <a:spcPct val="0"/>
              </a:spcBef>
              <a:spcAft>
                <a:spcPct val="0"/>
              </a:spcAft>
            </a:pPr>
            <a:r>
              <a:rPr lang="en-US" sz="1600" smtClean="0">
                <a:solidFill>
                  <a:srgbClr val="000000"/>
                </a:solidFill>
              </a:rPr>
              <a:t>Rifampicina</a:t>
            </a:r>
          </a:p>
          <a:p>
            <a:pPr fontAlgn="base">
              <a:spcBef>
                <a:spcPct val="0"/>
              </a:spcBef>
              <a:spcAft>
                <a:spcPct val="0"/>
              </a:spcAft>
            </a:pPr>
            <a:r>
              <a:rPr lang="en-US" sz="1600" smtClean="0">
                <a:solidFill>
                  <a:srgbClr val="000000"/>
                </a:solidFill>
              </a:rPr>
              <a:t>Teicoplanina</a:t>
            </a:r>
          </a:p>
          <a:p>
            <a:pPr fontAlgn="base">
              <a:spcBef>
                <a:spcPct val="0"/>
              </a:spcBef>
              <a:spcAft>
                <a:spcPct val="0"/>
              </a:spcAft>
            </a:pPr>
            <a:r>
              <a:rPr lang="en-US" sz="1600" smtClean="0">
                <a:solidFill>
                  <a:srgbClr val="000000"/>
                </a:solidFill>
              </a:rPr>
              <a:t>Trimetoprim/sulfametosazzolo</a:t>
            </a:r>
          </a:p>
          <a:p>
            <a:pPr fontAlgn="base">
              <a:spcBef>
                <a:spcPct val="0"/>
              </a:spcBef>
              <a:spcAft>
                <a:spcPct val="0"/>
              </a:spcAft>
            </a:pPr>
            <a:r>
              <a:rPr lang="en-US" sz="1600" smtClean="0">
                <a:solidFill>
                  <a:srgbClr val="000000"/>
                </a:solidFill>
              </a:rPr>
              <a:t>Vancomicina</a:t>
            </a:r>
          </a:p>
        </p:txBody>
      </p:sp>
      <p:sp>
        <p:nvSpPr>
          <p:cNvPr id="775175" name="Text Box 7"/>
          <p:cNvSpPr txBox="1">
            <a:spLocks noChangeArrowheads="1"/>
          </p:cNvSpPr>
          <p:nvPr/>
        </p:nvSpPr>
        <p:spPr bwMode="auto">
          <a:xfrm>
            <a:off x="3910013" y="1900238"/>
            <a:ext cx="1928812"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MIC (</a:t>
            </a:r>
            <a:r>
              <a:rPr lang="en-US" sz="1600" b="1" smtClean="0">
                <a:solidFill>
                  <a:srgbClr val="000000"/>
                </a:solidFill>
                <a:latin typeface="Symbol" pitchFamily="18" charset="2"/>
              </a:rPr>
              <a:t>m</a:t>
            </a:r>
            <a:r>
              <a:rPr lang="en-US" sz="1600" b="1" smtClean="0">
                <a:solidFill>
                  <a:srgbClr val="000000"/>
                </a:solidFill>
              </a:rPr>
              <a:t>g/ml)</a:t>
            </a:r>
          </a:p>
          <a:p>
            <a:pPr fontAlgn="base">
              <a:lnSpc>
                <a:spcPct val="40000"/>
              </a:lnSpc>
              <a:spcBef>
                <a:spcPct val="0"/>
              </a:spcBef>
              <a:spcAft>
                <a:spcPct val="0"/>
              </a:spcAft>
            </a:pPr>
            <a:endParaRPr lang="en-US" sz="1600" b="1" i="1" smtClean="0">
              <a:solidFill>
                <a:srgbClr val="000000"/>
              </a:solidFill>
            </a:endParaRPr>
          </a:p>
          <a:p>
            <a:pPr fontAlgn="base">
              <a:spcBef>
                <a:spcPct val="0"/>
              </a:spcBef>
              <a:spcAft>
                <a:spcPct val="0"/>
              </a:spcAft>
            </a:pPr>
            <a:r>
              <a:rPr lang="en-US" sz="1600" smtClean="0">
                <a:solidFill>
                  <a:srgbClr val="000000"/>
                </a:solidFill>
              </a:rPr>
              <a:t>-</a:t>
            </a:r>
          </a:p>
          <a:p>
            <a:pPr fontAlgn="base">
              <a:spcBef>
                <a:spcPct val="0"/>
              </a:spcBef>
              <a:spcAft>
                <a:spcPct val="0"/>
              </a:spcAft>
            </a:pPr>
            <a:r>
              <a:rPr lang="en-US" sz="1600" smtClean="0">
                <a:solidFill>
                  <a:srgbClr val="000000"/>
                </a:solidFill>
                <a:sym typeface="Symbol" pitchFamily="18" charset="2"/>
              </a:rPr>
              <a:t> 1/0.5</a:t>
            </a:r>
          </a:p>
          <a:p>
            <a:pPr fontAlgn="base">
              <a:spcBef>
                <a:spcPct val="0"/>
              </a:spcBef>
              <a:spcAft>
                <a:spcPct val="0"/>
              </a:spcAft>
            </a:pPr>
            <a:r>
              <a:rPr lang="en-US" sz="1600" smtClean="0">
                <a:solidFill>
                  <a:srgbClr val="000000"/>
                </a:solidFill>
                <a:sym typeface="Symbol" pitchFamily="18" charset="2"/>
              </a:rPr>
              <a:t>  2</a:t>
            </a:r>
            <a:endParaRPr lang="en-US" sz="1600" smtClean="0">
              <a:solidFill>
                <a:srgbClr val="000000"/>
              </a:solidFill>
            </a:endParaRPr>
          </a:p>
          <a:p>
            <a:pPr fontAlgn="base">
              <a:spcBef>
                <a:spcPct val="0"/>
              </a:spcBef>
              <a:spcAft>
                <a:spcPct val="0"/>
              </a:spcAft>
            </a:pPr>
            <a:r>
              <a:rPr lang="en-US" sz="1600" smtClean="0">
                <a:solidFill>
                  <a:srgbClr val="000000"/>
                </a:solidFill>
              </a:rPr>
              <a:t>meticillino-sensibile</a:t>
            </a:r>
          </a:p>
          <a:p>
            <a:pPr fontAlgn="base">
              <a:spcBef>
                <a:spcPct val="0"/>
              </a:spcBef>
              <a:spcAft>
                <a:spcPct val="0"/>
              </a:spcAft>
            </a:pPr>
            <a:r>
              <a:rPr lang="en-US" sz="1600" smtClean="0">
                <a:solidFill>
                  <a:srgbClr val="000000"/>
                </a:solidFill>
                <a:sym typeface="Symbol" pitchFamily="18" charset="2"/>
              </a:rPr>
              <a:t> 0.5</a:t>
            </a:r>
            <a:endParaRPr lang="en-US" sz="1600" smtClean="0">
              <a:solidFill>
                <a:srgbClr val="000000"/>
              </a:solidFill>
            </a:endParaRPr>
          </a:p>
          <a:p>
            <a:pPr fontAlgn="base">
              <a:spcBef>
                <a:spcPct val="0"/>
              </a:spcBef>
              <a:spcAft>
                <a:spcPct val="0"/>
              </a:spcAft>
            </a:pPr>
            <a:r>
              <a:rPr lang="en-US" sz="1600" smtClean="0">
                <a:solidFill>
                  <a:srgbClr val="000000"/>
                </a:solidFill>
              </a:rPr>
              <a:t>1</a:t>
            </a:r>
          </a:p>
          <a:p>
            <a:pPr fontAlgn="base">
              <a:spcBef>
                <a:spcPct val="0"/>
              </a:spcBef>
              <a:spcAft>
                <a:spcPct val="0"/>
              </a:spcAft>
              <a:buFont typeface="Symbol" pitchFamily="18" charset="2"/>
              <a:buChar char="£"/>
            </a:pPr>
            <a:r>
              <a:rPr lang="en-US" sz="1600" smtClean="0">
                <a:solidFill>
                  <a:srgbClr val="000000"/>
                </a:solidFill>
                <a:sym typeface="Symbol" pitchFamily="18" charset="2"/>
              </a:rPr>
              <a:t> 0.25</a:t>
            </a:r>
          </a:p>
          <a:p>
            <a:pPr fontAlgn="base">
              <a:spcBef>
                <a:spcPct val="0"/>
              </a:spcBef>
              <a:spcAft>
                <a:spcPct val="0"/>
              </a:spcAft>
              <a:buFont typeface="Symbol" pitchFamily="18" charset="2"/>
              <a:buChar char="£"/>
            </a:pPr>
            <a:r>
              <a:rPr lang="en-US" sz="1600" smtClean="0">
                <a:solidFill>
                  <a:srgbClr val="000000"/>
                </a:solidFill>
              </a:rPr>
              <a:t>  2</a:t>
            </a:r>
          </a:p>
          <a:p>
            <a:pPr fontAlgn="base">
              <a:spcBef>
                <a:spcPct val="0"/>
              </a:spcBef>
              <a:spcAft>
                <a:spcPct val="0"/>
              </a:spcAft>
              <a:buFont typeface="Symbol" pitchFamily="18" charset="2"/>
              <a:buChar char="£"/>
            </a:pPr>
            <a:r>
              <a:rPr lang="en-US" sz="1600" smtClean="0">
                <a:solidFill>
                  <a:srgbClr val="000000"/>
                </a:solidFill>
              </a:rPr>
              <a:t> 1</a:t>
            </a:r>
          </a:p>
          <a:p>
            <a:pPr fontAlgn="base">
              <a:spcBef>
                <a:spcPct val="0"/>
              </a:spcBef>
              <a:spcAft>
                <a:spcPct val="0"/>
              </a:spcAft>
            </a:pPr>
            <a:r>
              <a:rPr lang="en-US" sz="1600" smtClean="0">
                <a:solidFill>
                  <a:srgbClr val="000000"/>
                </a:solidFill>
              </a:rPr>
              <a:t>2</a:t>
            </a:r>
          </a:p>
          <a:p>
            <a:pPr fontAlgn="base">
              <a:spcBef>
                <a:spcPct val="0"/>
              </a:spcBef>
              <a:spcAft>
                <a:spcPct val="0"/>
              </a:spcAft>
            </a:pPr>
            <a:r>
              <a:rPr lang="en-US" sz="1600" smtClean="0">
                <a:solidFill>
                  <a:srgbClr val="000000"/>
                </a:solidFill>
                <a:sym typeface="Symbol" pitchFamily="18" charset="2"/>
              </a:rPr>
              <a:t>  0.25</a:t>
            </a:r>
            <a:endParaRPr lang="en-US" sz="1600" smtClean="0">
              <a:solidFill>
                <a:srgbClr val="000000"/>
              </a:solidFill>
            </a:endParaRPr>
          </a:p>
          <a:p>
            <a:pPr fontAlgn="base">
              <a:spcBef>
                <a:spcPct val="0"/>
              </a:spcBef>
              <a:spcAft>
                <a:spcPct val="0"/>
              </a:spcAft>
              <a:buFont typeface="Symbol" pitchFamily="18" charset="2"/>
              <a:buChar char="£"/>
            </a:pPr>
            <a:r>
              <a:rPr lang="en-US" sz="1600" smtClean="0">
                <a:solidFill>
                  <a:srgbClr val="000000"/>
                </a:solidFill>
                <a:sym typeface="Symbol" pitchFamily="18" charset="2"/>
              </a:rPr>
              <a:t> 256</a:t>
            </a:r>
          </a:p>
          <a:p>
            <a:pPr fontAlgn="base">
              <a:spcBef>
                <a:spcPct val="0"/>
              </a:spcBef>
              <a:spcAft>
                <a:spcPct val="0"/>
              </a:spcAft>
            </a:pPr>
            <a:r>
              <a:rPr lang="en-US" sz="1600" smtClean="0">
                <a:solidFill>
                  <a:srgbClr val="000000"/>
                </a:solidFill>
                <a:sym typeface="Symbol" pitchFamily="18" charset="2"/>
              </a:rPr>
              <a:t> 0.25</a:t>
            </a:r>
            <a:endParaRPr lang="en-US" sz="1600" smtClean="0">
              <a:solidFill>
                <a:srgbClr val="000000"/>
              </a:solidFill>
            </a:endParaRPr>
          </a:p>
          <a:p>
            <a:pPr fontAlgn="base">
              <a:spcBef>
                <a:spcPct val="0"/>
              </a:spcBef>
              <a:spcAft>
                <a:spcPct val="0"/>
              </a:spcAft>
            </a:pPr>
            <a:r>
              <a:rPr lang="en-US" sz="1600" smtClean="0">
                <a:solidFill>
                  <a:srgbClr val="000000"/>
                </a:solidFill>
              </a:rPr>
              <a:t>-</a:t>
            </a:r>
          </a:p>
          <a:p>
            <a:pPr fontAlgn="base">
              <a:spcBef>
                <a:spcPct val="0"/>
              </a:spcBef>
              <a:spcAft>
                <a:spcPct val="0"/>
              </a:spcAft>
            </a:pPr>
            <a:r>
              <a:rPr lang="en-US" sz="1600" smtClean="0">
                <a:solidFill>
                  <a:srgbClr val="000000"/>
                </a:solidFill>
                <a:sym typeface="Symbol" pitchFamily="18" charset="2"/>
              </a:rPr>
              <a:t>  0.5</a:t>
            </a:r>
            <a:endParaRPr lang="en-US" sz="1600" smtClean="0">
              <a:solidFill>
                <a:srgbClr val="000000"/>
              </a:solidFill>
            </a:endParaRPr>
          </a:p>
          <a:p>
            <a:pPr fontAlgn="base">
              <a:spcBef>
                <a:spcPct val="0"/>
              </a:spcBef>
              <a:spcAft>
                <a:spcPct val="0"/>
              </a:spcAft>
              <a:buFont typeface="Symbol" pitchFamily="18" charset="2"/>
              <a:buChar char="£"/>
            </a:pPr>
            <a:r>
              <a:rPr lang="en-US" sz="1600" smtClean="0">
                <a:solidFill>
                  <a:srgbClr val="000000"/>
                </a:solidFill>
                <a:sym typeface="Symbol" pitchFamily="18" charset="2"/>
              </a:rPr>
              <a:t> 1</a:t>
            </a:r>
          </a:p>
          <a:p>
            <a:pPr fontAlgn="base">
              <a:spcBef>
                <a:spcPct val="0"/>
              </a:spcBef>
              <a:spcAft>
                <a:spcPct val="0"/>
              </a:spcAft>
              <a:buFont typeface="Symbol" pitchFamily="18" charset="2"/>
              <a:buNone/>
            </a:pPr>
            <a:r>
              <a:rPr lang="en-US" sz="1600" smtClean="0">
                <a:solidFill>
                  <a:srgbClr val="000000"/>
                </a:solidFill>
                <a:sym typeface="Symbol" pitchFamily="18" charset="2"/>
              </a:rPr>
              <a:t>  </a:t>
            </a:r>
            <a:r>
              <a:rPr lang="en-US" sz="1600" smtClean="0">
                <a:solidFill>
                  <a:srgbClr val="000000"/>
                </a:solidFill>
              </a:rPr>
              <a:t>0.5/9.5</a:t>
            </a:r>
          </a:p>
          <a:p>
            <a:pPr fontAlgn="base">
              <a:spcBef>
                <a:spcPct val="0"/>
              </a:spcBef>
              <a:spcAft>
                <a:spcPct val="0"/>
              </a:spcAft>
            </a:pPr>
            <a:r>
              <a:rPr lang="en-US" sz="1600" smtClean="0">
                <a:solidFill>
                  <a:srgbClr val="000000"/>
                </a:solidFill>
              </a:rPr>
              <a:t>&lt; 0.5</a:t>
            </a:r>
          </a:p>
        </p:txBody>
      </p:sp>
      <p:sp>
        <p:nvSpPr>
          <p:cNvPr id="775176" name="Text Box 8"/>
          <p:cNvSpPr txBox="1">
            <a:spLocks noChangeArrowheads="1"/>
          </p:cNvSpPr>
          <p:nvPr/>
        </p:nvSpPr>
        <p:spPr bwMode="auto">
          <a:xfrm>
            <a:off x="6604000" y="1906588"/>
            <a:ext cx="2130425"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S I R</a:t>
            </a:r>
          </a:p>
          <a:p>
            <a:pPr fontAlgn="base">
              <a:lnSpc>
                <a:spcPct val="40000"/>
              </a:lnSpc>
              <a:spcBef>
                <a:spcPct val="0"/>
              </a:spcBef>
              <a:spcAft>
                <a:spcPct val="0"/>
              </a:spcAft>
            </a:pPr>
            <a:endParaRPr lang="en-US" sz="1600" b="1" i="1" smtClean="0">
              <a:solidFill>
                <a:srgbClr val="000000"/>
              </a:solidFill>
            </a:endParaRP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009900"/>
                </a:solidFill>
                <a:sym typeface="Symbol" pitchFamily="18" charset="2"/>
              </a:rPr>
              <a:t>S</a:t>
            </a:r>
          </a:p>
          <a:p>
            <a:pPr fontAlgn="base">
              <a:spcBef>
                <a:spcPct val="0"/>
              </a:spcBef>
              <a:spcAft>
                <a:spcPct val="0"/>
              </a:spcAft>
            </a:pPr>
            <a:r>
              <a:rPr lang="en-US" sz="1600" b="1" smtClean="0">
                <a:solidFill>
                  <a:srgbClr val="009900"/>
                </a:solidFill>
              </a:rPr>
              <a:t>S</a:t>
            </a:r>
          </a:p>
          <a:p>
            <a:pPr fontAlgn="base">
              <a:spcBef>
                <a:spcPct val="0"/>
              </a:spcBef>
              <a:spcAft>
                <a:spcPct val="0"/>
              </a:spcAft>
            </a:pPr>
            <a:r>
              <a:rPr lang="en-US" sz="1600" b="1" smtClean="0">
                <a:solidFill>
                  <a:srgbClr val="009900"/>
                </a:solidFill>
              </a:rPr>
              <a:t>meticillino-sensibile</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pPr>
            <a:r>
              <a:rPr lang="en-US" sz="1600" b="1" smtClean="0">
                <a:solidFill>
                  <a:srgbClr val="009900"/>
                </a:solidFill>
              </a:rPr>
              <a:t>S</a:t>
            </a:r>
          </a:p>
          <a:p>
            <a:pPr fontAlgn="base">
              <a:spcBef>
                <a:spcPct val="0"/>
              </a:spcBef>
              <a:spcAft>
                <a:spcPct val="0"/>
              </a:spcAft>
              <a:buFont typeface="Symbol" pitchFamily="18" charset="2"/>
              <a:buNone/>
            </a:pPr>
            <a:r>
              <a:rPr lang="en-US" sz="1600" b="1" smtClean="0">
                <a:solidFill>
                  <a:srgbClr val="009900"/>
                </a:solidFill>
                <a:sym typeface="Symbol" pitchFamily="18" charset="2"/>
              </a:rPr>
              <a:t>S</a:t>
            </a:r>
          </a:p>
          <a:p>
            <a:pPr fontAlgn="base">
              <a:spcBef>
                <a:spcPct val="0"/>
              </a:spcBef>
              <a:spcAft>
                <a:spcPct val="0"/>
              </a:spcAft>
              <a:buFont typeface="Symbol" pitchFamily="18" charset="2"/>
              <a:buNone/>
            </a:pPr>
            <a:r>
              <a:rPr lang="en-US" sz="1600" b="1" smtClean="0">
                <a:solidFill>
                  <a:srgbClr val="009900"/>
                </a:solidFill>
              </a:rPr>
              <a:t>S  </a:t>
            </a:r>
          </a:p>
          <a:p>
            <a:pPr fontAlgn="base">
              <a:spcBef>
                <a:spcPct val="0"/>
              </a:spcBef>
              <a:spcAft>
                <a:spcPct val="0"/>
              </a:spcAft>
              <a:buFont typeface="Symbol" pitchFamily="18" charset="2"/>
              <a:buNone/>
            </a:pPr>
            <a:r>
              <a:rPr lang="en-US" sz="1600" b="1" smtClean="0">
                <a:solidFill>
                  <a:srgbClr val="009900"/>
                </a:solidFill>
              </a:rPr>
              <a:t>S</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pPr>
            <a:r>
              <a:rPr lang="en-US" sz="1600" b="1" smtClean="0">
                <a:solidFill>
                  <a:srgbClr val="009900"/>
                </a:solidFill>
                <a:sym typeface="Symbol" pitchFamily="18" charset="2"/>
              </a:rPr>
              <a:t>S</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pPr>
            <a:r>
              <a:rPr lang="en-US" sz="1600" b="1" smtClean="0">
                <a:solidFill>
                  <a:srgbClr val="009900"/>
                </a:solidFill>
              </a:rPr>
              <a:t>S</a:t>
            </a: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buFont typeface="Symbol" pitchFamily="18" charset="2"/>
              <a:buNone/>
            </a:pPr>
            <a:r>
              <a:rPr lang="en-US" sz="1600" b="1" smtClean="0">
                <a:solidFill>
                  <a:srgbClr val="009900"/>
                </a:solidFill>
                <a:sym typeface="Symbol" pitchFamily="18" charset="2"/>
              </a:rPr>
              <a:t>S</a:t>
            </a:r>
          </a:p>
          <a:p>
            <a:pPr fontAlgn="base">
              <a:spcBef>
                <a:spcPct val="0"/>
              </a:spcBef>
              <a:spcAft>
                <a:spcPct val="0"/>
              </a:spcAft>
              <a:buFont typeface="Symbol" pitchFamily="18" charset="2"/>
              <a:buNone/>
            </a:pPr>
            <a:r>
              <a:rPr lang="en-US" sz="1600" b="1" smtClean="0">
                <a:solidFill>
                  <a:srgbClr val="009900"/>
                </a:solidFill>
                <a:sym typeface="Symbol" pitchFamily="18" charset="2"/>
              </a:rPr>
              <a:t>S</a:t>
            </a:r>
          </a:p>
          <a:p>
            <a:pPr fontAlgn="base">
              <a:spcBef>
                <a:spcPct val="0"/>
              </a:spcBef>
              <a:spcAft>
                <a:spcPct val="0"/>
              </a:spcAft>
              <a:buFont typeface="Symbol" pitchFamily="18" charset="2"/>
              <a:buNone/>
            </a:pPr>
            <a:r>
              <a:rPr lang="en-US" sz="1600" b="1" smtClean="0">
                <a:solidFill>
                  <a:srgbClr val="009900"/>
                </a:solidFill>
                <a:sym typeface="Symbol" pitchFamily="18" charset="2"/>
              </a:rPr>
              <a:t>S</a:t>
            </a:r>
            <a:endParaRPr lang="en-US" sz="1600" b="1" smtClean="0">
              <a:solidFill>
                <a:srgbClr val="009900"/>
              </a:solidFill>
            </a:endParaRPr>
          </a:p>
        </p:txBody>
      </p:sp>
      <p:sp>
        <p:nvSpPr>
          <p:cNvPr id="775177" name="Line 9"/>
          <p:cNvSpPr>
            <a:spLocks noChangeShapeType="1"/>
          </p:cNvSpPr>
          <p:nvPr/>
        </p:nvSpPr>
        <p:spPr bwMode="auto">
          <a:xfrm>
            <a:off x="557213" y="2187575"/>
            <a:ext cx="2951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5178" name="Line 10"/>
          <p:cNvSpPr>
            <a:spLocks noChangeShapeType="1"/>
          </p:cNvSpPr>
          <p:nvPr/>
        </p:nvSpPr>
        <p:spPr bwMode="auto">
          <a:xfrm>
            <a:off x="3924300" y="2187575"/>
            <a:ext cx="3455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5179" name="Text Box 11"/>
          <p:cNvSpPr txBox="1">
            <a:spLocks noChangeArrowheads="1"/>
          </p:cNvSpPr>
          <p:nvPr/>
        </p:nvSpPr>
        <p:spPr bwMode="auto">
          <a:xfrm>
            <a:off x="7307263" y="1268413"/>
            <a:ext cx="1368425" cy="588962"/>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smtClean="0">
                <a:solidFill>
                  <a:srgbClr val="009900"/>
                </a:solidFill>
              </a:rPr>
              <a:t>MSSA</a:t>
            </a:r>
          </a:p>
        </p:txBody>
      </p:sp>
    </p:spTree>
    <p:extLst>
      <p:ext uri="{BB962C8B-B14F-4D97-AF65-F5344CB8AC3E}">
        <p14:creationId xmlns:p14="http://schemas.microsoft.com/office/powerpoint/2010/main" val="396745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ext Box 2"/>
          <p:cNvSpPr txBox="1">
            <a:spLocks noChangeArrowheads="1"/>
          </p:cNvSpPr>
          <p:nvPr/>
        </p:nvSpPr>
        <p:spPr bwMode="auto">
          <a:xfrm>
            <a:off x="395288" y="115888"/>
            <a:ext cx="8301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409950" algn="l"/>
              </a:tabLst>
              <a:defRPr>
                <a:solidFill>
                  <a:schemeClr val="tx1"/>
                </a:solidFill>
                <a:latin typeface="Arial" pitchFamily="34" charset="0"/>
              </a:defRPr>
            </a:lvl1pPr>
            <a:lvl2pPr>
              <a:tabLst>
                <a:tab pos="3409950" algn="l"/>
              </a:tabLst>
              <a:defRPr>
                <a:solidFill>
                  <a:schemeClr val="tx1"/>
                </a:solidFill>
                <a:latin typeface="Arial" pitchFamily="34" charset="0"/>
              </a:defRPr>
            </a:lvl2pPr>
            <a:lvl3pPr>
              <a:tabLst>
                <a:tab pos="3409950" algn="l"/>
              </a:tabLst>
              <a:defRPr>
                <a:solidFill>
                  <a:schemeClr val="tx1"/>
                </a:solidFill>
                <a:latin typeface="Arial" pitchFamily="34" charset="0"/>
              </a:defRPr>
            </a:lvl3pPr>
            <a:lvl4pPr>
              <a:tabLst>
                <a:tab pos="3409950" algn="l"/>
              </a:tabLst>
              <a:defRPr>
                <a:solidFill>
                  <a:schemeClr val="tx1"/>
                </a:solidFill>
                <a:latin typeface="Arial" pitchFamily="34" charset="0"/>
              </a:defRPr>
            </a:lvl4pPr>
            <a:lvl5pPr>
              <a:tabLst>
                <a:tab pos="3409950" algn="l"/>
              </a:tabLst>
              <a:defRPr>
                <a:solidFill>
                  <a:schemeClr val="tx1"/>
                </a:solidFill>
                <a:latin typeface="Arial" pitchFamily="34" charset="0"/>
              </a:defRPr>
            </a:lvl5pPr>
            <a:lvl6pPr fontAlgn="base">
              <a:spcBef>
                <a:spcPct val="0"/>
              </a:spcBef>
              <a:spcAft>
                <a:spcPct val="0"/>
              </a:spcAft>
              <a:tabLst>
                <a:tab pos="3409950" algn="l"/>
              </a:tabLst>
              <a:defRPr>
                <a:solidFill>
                  <a:schemeClr val="tx1"/>
                </a:solidFill>
                <a:latin typeface="Arial" pitchFamily="34" charset="0"/>
              </a:defRPr>
            </a:lvl6pPr>
            <a:lvl7pPr fontAlgn="base">
              <a:spcBef>
                <a:spcPct val="0"/>
              </a:spcBef>
              <a:spcAft>
                <a:spcPct val="0"/>
              </a:spcAft>
              <a:tabLst>
                <a:tab pos="3409950" algn="l"/>
              </a:tabLst>
              <a:defRPr>
                <a:solidFill>
                  <a:schemeClr val="tx1"/>
                </a:solidFill>
                <a:latin typeface="Arial" pitchFamily="34" charset="0"/>
              </a:defRPr>
            </a:lvl7pPr>
            <a:lvl8pPr fontAlgn="base">
              <a:spcBef>
                <a:spcPct val="0"/>
              </a:spcBef>
              <a:spcAft>
                <a:spcPct val="0"/>
              </a:spcAft>
              <a:tabLst>
                <a:tab pos="3409950" algn="l"/>
              </a:tabLst>
              <a:defRPr>
                <a:solidFill>
                  <a:schemeClr val="tx1"/>
                </a:solidFill>
                <a:latin typeface="Arial" pitchFamily="34" charset="0"/>
              </a:defRPr>
            </a:lvl8pPr>
            <a:lvl9pPr fontAlgn="base">
              <a:spcBef>
                <a:spcPct val="0"/>
              </a:spcBef>
              <a:spcAft>
                <a:spcPct val="0"/>
              </a:spcAft>
              <a:tabLst>
                <a:tab pos="3409950" algn="l"/>
              </a:tabLst>
              <a:defRPr>
                <a:solidFill>
                  <a:schemeClr val="tx1"/>
                </a:solidFill>
                <a:latin typeface="Arial" pitchFamily="34" charset="0"/>
              </a:defRPr>
            </a:lvl9pPr>
          </a:lstStyle>
          <a:p>
            <a:pPr eaLnBrk="0" fontAlgn="base" hangingPunct="0">
              <a:spcBef>
                <a:spcPct val="0"/>
              </a:spcBef>
              <a:spcAft>
                <a:spcPct val="0"/>
              </a:spcAft>
            </a:pPr>
            <a:r>
              <a:rPr lang="it-IT" sz="1600" smtClean="0">
                <a:solidFill>
                  <a:srgbClr val="000000"/>
                </a:solidFill>
                <a:latin typeface="Times New Roman" pitchFamily="18" charset="0"/>
              </a:rPr>
              <a:t>Dati anagrafici, campione, reparto: idem</a:t>
            </a:r>
          </a:p>
        </p:txBody>
      </p:sp>
      <p:sp>
        <p:nvSpPr>
          <p:cNvPr id="776195" name="Rectangle 3"/>
          <p:cNvSpPr>
            <a:spLocks noChangeArrowheads="1"/>
          </p:cNvSpPr>
          <p:nvPr/>
        </p:nvSpPr>
        <p:spPr bwMode="auto">
          <a:xfrm>
            <a:off x="395288" y="71438"/>
            <a:ext cx="8353425" cy="6813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776196" name="Line 4"/>
          <p:cNvSpPr>
            <a:spLocks noChangeShapeType="1"/>
          </p:cNvSpPr>
          <p:nvPr/>
        </p:nvSpPr>
        <p:spPr bwMode="auto">
          <a:xfrm>
            <a:off x="395288" y="549275"/>
            <a:ext cx="828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6197" name="Text Box 5"/>
          <p:cNvSpPr txBox="1">
            <a:spLocks noChangeArrowheads="1"/>
          </p:cNvSpPr>
          <p:nvPr/>
        </p:nvSpPr>
        <p:spPr bwMode="auto">
          <a:xfrm>
            <a:off x="611188" y="576263"/>
            <a:ext cx="5859462"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34950">
              <a:tabLst>
                <a:tab pos="2063750" algn="l"/>
              </a:tabLst>
              <a:defRPr>
                <a:solidFill>
                  <a:schemeClr val="tx1"/>
                </a:solidFill>
                <a:latin typeface="Arial" pitchFamily="34" charset="0"/>
              </a:defRPr>
            </a:lvl1pPr>
            <a:lvl2pPr defTabSz="234950">
              <a:tabLst>
                <a:tab pos="2063750" algn="l"/>
              </a:tabLst>
              <a:defRPr>
                <a:solidFill>
                  <a:schemeClr val="tx1"/>
                </a:solidFill>
                <a:latin typeface="Arial" pitchFamily="34" charset="0"/>
              </a:defRPr>
            </a:lvl2pPr>
            <a:lvl3pPr defTabSz="234950">
              <a:tabLst>
                <a:tab pos="2063750" algn="l"/>
              </a:tabLst>
              <a:defRPr>
                <a:solidFill>
                  <a:schemeClr val="tx1"/>
                </a:solidFill>
                <a:latin typeface="Arial" pitchFamily="34" charset="0"/>
              </a:defRPr>
            </a:lvl3pPr>
            <a:lvl4pPr defTabSz="234950">
              <a:tabLst>
                <a:tab pos="2063750" algn="l"/>
              </a:tabLst>
              <a:defRPr>
                <a:solidFill>
                  <a:schemeClr val="tx1"/>
                </a:solidFill>
                <a:latin typeface="Arial" pitchFamily="34" charset="0"/>
              </a:defRPr>
            </a:lvl4pPr>
            <a:lvl5pPr defTabSz="234950">
              <a:tabLst>
                <a:tab pos="2063750" algn="l"/>
              </a:tabLst>
              <a:defRPr>
                <a:solidFill>
                  <a:schemeClr val="tx1"/>
                </a:solidFill>
                <a:latin typeface="Arial" pitchFamily="34" charset="0"/>
              </a:defRPr>
            </a:lvl5pPr>
            <a:lvl6pPr defTabSz="234950" fontAlgn="base">
              <a:spcBef>
                <a:spcPct val="0"/>
              </a:spcBef>
              <a:spcAft>
                <a:spcPct val="0"/>
              </a:spcAft>
              <a:tabLst>
                <a:tab pos="2063750" algn="l"/>
              </a:tabLst>
              <a:defRPr>
                <a:solidFill>
                  <a:schemeClr val="tx1"/>
                </a:solidFill>
                <a:latin typeface="Arial" pitchFamily="34" charset="0"/>
              </a:defRPr>
            </a:lvl6pPr>
            <a:lvl7pPr defTabSz="234950" fontAlgn="base">
              <a:spcBef>
                <a:spcPct val="0"/>
              </a:spcBef>
              <a:spcAft>
                <a:spcPct val="0"/>
              </a:spcAft>
              <a:tabLst>
                <a:tab pos="2063750" algn="l"/>
              </a:tabLst>
              <a:defRPr>
                <a:solidFill>
                  <a:schemeClr val="tx1"/>
                </a:solidFill>
                <a:latin typeface="Arial" pitchFamily="34" charset="0"/>
              </a:defRPr>
            </a:lvl7pPr>
            <a:lvl8pPr defTabSz="234950" fontAlgn="base">
              <a:spcBef>
                <a:spcPct val="0"/>
              </a:spcBef>
              <a:spcAft>
                <a:spcPct val="0"/>
              </a:spcAft>
              <a:tabLst>
                <a:tab pos="2063750" algn="l"/>
              </a:tabLst>
              <a:defRPr>
                <a:solidFill>
                  <a:schemeClr val="tx1"/>
                </a:solidFill>
                <a:latin typeface="Arial" pitchFamily="34" charset="0"/>
              </a:defRPr>
            </a:lvl8pPr>
            <a:lvl9pPr defTabSz="234950" fontAlgn="base">
              <a:spcBef>
                <a:spcPct val="0"/>
              </a:spcBef>
              <a:spcAft>
                <a:spcPct val="0"/>
              </a:spcAft>
              <a:tabLst>
                <a:tab pos="2063750" algn="l"/>
              </a:tabLst>
              <a:defRPr>
                <a:solidFill>
                  <a:schemeClr val="tx1"/>
                </a:solidFill>
                <a:latin typeface="Arial" pitchFamily="34" charset="0"/>
              </a:defRPr>
            </a:lvl9pPr>
          </a:lstStyle>
          <a:p>
            <a:pPr fontAlgn="base">
              <a:spcBef>
                <a:spcPct val="0"/>
              </a:spcBef>
              <a:spcAft>
                <a:spcPct val="0"/>
              </a:spcAft>
            </a:pPr>
            <a:r>
              <a:rPr lang="en-US" sz="1600" smtClean="0">
                <a:solidFill>
                  <a:srgbClr val="000000"/>
                </a:solidFill>
              </a:rPr>
              <a:t>Isolato: </a:t>
            </a:r>
            <a:r>
              <a:rPr lang="en-US" sz="1600" b="1" i="1" smtClean="0">
                <a:solidFill>
                  <a:srgbClr val="000000"/>
                </a:solidFill>
              </a:rPr>
              <a:t>Staphylococcus aureus</a:t>
            </a:r>
          </a:p>
          <a:p>
            <a:pPr fontAlgn="base">
              <a:spcBef>
                <a:spcPct val="0"/>
              </a:spcBef>
              <a:spcAft>
                <a:spcPct val="0"/>
              </a:spcAft>
            </a:pPr>
            <a:r>
              <a:rPr lang="en-US" sz="1400" smtClean="0">
                <a:solidFill>
                  <a:srgbClr val="000000"/>
                </a:solidFill>
              </a:rPr>
              <a:t>Meccanismi di resistenza:</a:t>
            </a:r>
            <a:r>
              <a:rPr lang="en-US" sz="1400" i="1" smtClean="0">
                <a:solidFill>
                  <a:srgbClr val="000000"/>
                </a:solidFill>
              </a:rPr>
              <a:t> Staphylococcus </a:t>
            </a:r>
            <a:r>
              <a:rPr lang="en-US" sz="1400" smtClean="0">
                <a:solidFill>
                  <a:srgbClr val="000000"/>
                </a:solidFill>
              </a:rPr>
              <a:t>produttore di beta-lattammasi</a:t>
            </a:r>
          </a:p>
          <a:p>
            <a:pPr fontAlgn="base">
              <a:spcBef>
                <a:spcPct val="0"/>
              </a:spcBef>
              <a:spcAft>
                <a:spcPct val="0"/>
              </a:spcAft>
            </a:pPr>
            <a:r>
              <a:rPr lang="en-US" sz="1400" smtClean="0">
                <a:solidFill>
                  <a:srgbClr val="000000"/>
                </a:solidFill>
              </a:rPr>
              <a:t>	</a:t>
            </a:r>
            <a:r>
              <a:rPr lang="en-US" sz="1400" i="1" smtClean="0">
                <a:solidFill>
                  <a:srgbClr val="000000"/>
                </a:solidFill>
              </a:rPr>
              <a:t>	Staphylococcus</a:t>
            </a:r>
            <a:r>
              <a:rPr lang="en-US" sz="1400" smtClean="0">
                <a:solidFill>
                  <a:srgbClr val="000000"/>
                </a:solidFill>
              </a:rPr>
              <a:t> resitente a meticillina</a:t>
            </a:r>
          </a:p>
          <a:p>
            <a:pPr fontAlgn="base">
              <a:spcBef>
                <a:spcPct val="0"/>
              </a:spcBef>
              <a:spcAft>
                <a:spcPct val="0"/>
              </a:spcAft>
            </a:pPr>
            <a:r>
              <a:rPr lang="en-US" sz="1400" smtClean="0">
                <a:solidFill>
                  <a:srgbClr val="000000"/>
                </a:solidFill>
              </a:rPr>
              <a:t>	 Fenotipo MLSb di </a:t>
            </a:r>
            <a:r>
              <a:rPr lang="en-US" sz="1400" i="1" smtClean="0">
                <a:solidFill>
                  <a:srgbClr val="000000"/>
                </a:solidFill>
              </a:rPr>
              <a:t>Staphylococcus</a:t>
            </a:r>
          </a:p>
        </p:txBody>
      </p:sp>
      <p:sp>
        <p:nvSpPr>
          <p:cNvPr id="776198" name="Text Box 6"/>
          <p:cNvSpPr txBox="1">
            <a:spLocks noChangeArrowheads="1"/>
          </p:cNvSpPr>
          <p:nvPr/>
        </p:nvSpPr>
        <p:spPr bwMode="auto">
          <a:xfrm>
            <a:off x="611188" y="1762125"/>
            <a:ext cx="2894012"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Antibiotico</a:t>
            </a:r>
            <a:endParaRPr lang="en-US" sz="1600" b="1" i="1" smtClean="0">
              <a:solidFill>
                <a:srgbClr val="000000"/>
              </a:solidFill>
            </a:endParaRPr>
          </a:p>
          <a:p>
            <a:pPr fontAlgn="base">
              <a:lnSpc>
                <a:spcPct val="40000"/>
              </a:lnSpc>
              <a:spcBef>
                <a:spcPct val="0"/>
              </a:spcBef>
              <a:spcAft>
                <a:spcPct val="0"/>
              </a:spcAft>
            </a:pPr>
            <a:endParaRPr lang="en-US" sz="1600" smtClean="0">
              <a:solidFill>
                <a:srgbClr val="000000"/>
              </a:solidFill>
            </a:endParaRPr>
          </a:p>
          <a:p>
            <a:pPr fontAlgn="base">
              <a:spcBef>
                <a:spcPct val="0"/>
              </a:spcBef>
              <a:spcAft>
                <a:spcPct val="0"/>
              </a:spcAft>
            </a:pPr>
            <a:r>
              <a:rPr lang="en-US" sz="1600" smtClean="0">
                <a:solidFill>
                  <a:srgbClr val="000000"/>
                </a:solidFill>
              </a:rPr>
              <a:t>Ampicillina</a:t>
            </a:r>
          </a:p>
          <a:p>
            <a:pPr fontAlgn="base">
              <a:spcBef>
                <a:spcPct val="0"/>
              </a:spcBef>
              <a:spcAft>
                <a:spcPct val="0"/>
              </a:spcAft>
            </a:pPr>
            <a:r>
              <a:rPr lang="en-US" sz="1600" smtClean="0">
                <a:solidFill>
                  <a:srgbClr val="000000"/>
                </a:solidFill>
              </a:rPr>
              <a:t>Amoxicillina/ac. Clavulanico</a:t>
            </a:r>
          </a:p>
          <a:p>
            <a:pPr fontAlgn="base">
              <a:spcBef>
                <a:spcPct val="0"/>
              </a:spcBef>
              <a:spcAft>
                <a:spcPct val="0"/>
              </a:spcAft>
            </a:pPr>
            <a:r>
              <a:rPr lang="en-US" sz="1600" smtClean="0">
                <a:solidFill>
                  <a:srgbClr val="000000"/>
                </a:solidFill>
              </a:rPr>
              <a:t>Cefazolina</a:t>
            </a:r>
          </a:p>
          <a:p>
            <a:pPr fontAlgn="base">
              <a:spcBef>
                <a:spcPct val="0"/>
              </a:spcBef>
              <a:spcAft>
                <a:spcPct val="0"/>
              </a:spcAft>
            </a:pPr>
            <a:r>
              <a:rPr lang="en-US" sz="1600" smtClean="0">
                <a:solidFill>
                  <a:srgbClr val="000000"/>
                </a:solidFill>
              </a:rPr>
              <a:t>Cefoxitin screening test</a:t>
            </a:r>
          </a:p>
          <a:p>
            <a:pPr fontAlgn="base">
              <a:spcBef>
                <a:spcPct val="0"/>
              </a:spcBef>
              <a:spcAft>
                <a:spcPct val="0"/>
              </a:spcAft>
            </a:pPr>
            <a:r>
              <a:rPr lang="en-US" sz="1600" smtClean="0">
                <a:solidFill>
                  <a:srgbClr val="000000"/>
                </a:solidFill>
              </a:rPr>
              <a:t>Clindamicina</a:t>
            </a:r>
          </a:p>
          <a:p>
            <a:pPr fontAlgn="base">
              <a:spcBef>
                <a:spcPct val="0"/>
              </a:spcBef>
              <a:spcAft>
                <a:spcPct val="0"/>
              </a:spcAft>
            </a:pPr>
            <a:r>
              <a:rPr lang="en-US" sz="1600" smtClean="0">
                <a:solidFill>
                  <a:srgbClr val="000000"/>
                </a:solidFill>
              </a:rPr>
              <a:t>Daptomicina</a:t>
            </a:r>
          </a:p>
          <a:p>
            <a:pPr fontAlgn="base">
              <a:spcBef>
                <a:spcPct val="0"/>
              </a:spcBef>
              <a:spcAft>
                <a:spcPct val="0"/>
              </a:spcAft>
            </a:pPr>
            <a:r>
              <a:rPr lang="en-US" sz="1600" smtClean="0">
                <a:solidFill>
                  <a:srgbClr val="000000"/>
                </a:solidFill>
              </a:rPr>
              <a:t>Eritromicina</a:t>
            </a:r>
          </a:p>
          <a:p>
            <a:pPr fontAlgn="base">
              <a:spcBef>
                <a:spcPct val="0"/>
              </a:spcBef>
              <a:spcAft>
                <a:spcPct val="0"/>
              </a:spcAft>
            </a:pPr>
            <a:r>
              <a:rPr lang="en-US" sz="1600" smtClean="0">
                <a:solidFill>
                  <a:srgbClr val="000000"/>
                </a:solidFill>
              </a:rPr>
              <a:t>Gentamicina</a:t>
            </a:r>
          </a:p>
          <a:p>
            <a:pPr fontAlgn="base">
              <a:spcBef>
                <a:spcPct val="0"/>
              </a:spcBef>
              <a:spcAft>
                <a:spcPct val="0"/>
              </a:spcAft>
            </a:pPr>
            <a:r>
              <a:rPr lang="en-US" sz="1600" smtClean="0">
                <a:solidFill>
                  <a:srgbClr val="000000"/>
                </a:solidFill>
              </a:rPr>
              <a:t>Levofloxacina</a:t>
            </a:r>
          </a:p>
          <a:p>
            <a:pPr fontAlgn="base">
              <a:spcBef>
                <a:spcPct val="0"/>
              </a:spcBef>
              <a:spcAft>
                <a:spcPct val="0"/>
              </a:spcAft>
            </a:pPr>
            <a:r>
              <a:rPr lang="en-US" sz="1600" smtClean="0">
                <a:solidFill>
                  <a:srgbClr val="000000"/>
                </a:solidFill>
              </a:rPr>
              <a:t>Linezolid</a:t>
            </a:r>
          </a:p>
          <a:p>
            <a:pPr fontAlgn="base">
              <a:spcBef>
                <a:spcPct val="0"/>
              </a:spcBef>
              <a:spcAft>
                <a:spcPct val="0"/>
              </a:spcAft>
            </a:pPr>
            <a:r>
              <a:rPr lang="en-US" sz="1600" smtClean="0">
                <a:solidFill>
                  <a:srgbClr val="000000"/>
                </a:solidFill>
              </a:rPr>
              <a:t>Moxifloxacina</a:t>
            </a:r>
          </a:p>
          <a:p>
            <a:pPr fontAlgn="base">
              <a:spcBef>
                <a:spcPct val="0"/>
              </a:spcBef>
              <a:spcAft>
                <a:spcPct val="0"/>
              </a:spcAft>
            </a:pPr>
            <a:r>
              <a:rPr lang="en-US" sz="1600" smtClean="0">
                <a:solidFill>
                  <a:srgbClr val="000000"/>
                </a:solidFill>
              </a:rPr>
              <a:t>Mupirocina alto livello</a:t>
            </a:r>
          </a:p>
          <a:p>
            <a:pPr fontAlgn="base">
              <a:spcBef>
                <a:spcPct val="0"/>
              </a:spcBef>
              <a:spcAft>
                <a:spcPct val="0"/>
              </a:spcAft>
            </a:pPr>
            <a:r>
              <a:rPr lang="en-US" sz="1600" smtClean="0">
                <a:solidFill>
                  <a:srgbClr val="000000"/>
                </a:solidFill>
              </a:rPr>
              <a:t>Oxacillina</a:t>
            </a:r>
          </a:p>
          <a:p>
            <a:pPr fontAlgn="base">
              <a:spcBef>
                <a:spcPct val="0"/>
              </a:spcBef>
              <a:spcAft>
                <a:spcPct val="0"/>
              </a:spcAft>
            </a:pPr>
            <a:r>
              <a:rPr lang="en-US" sz="1600" smtClean="0">
                <a:solidFill>
                  <a:srgbClr val="000000"/>
                </a:solidFill>
              </a:rPr>
              <a:t>Penicillina G</a:t>
            </a:r>
          </a:p>
          <a:p>
            <a:pPr fontAlgn="base">
              <a:spcBef>
                <a:spcPct val="0"/>
              </a:spcBef>
              <a:spcAft>
                <a:spcPct val="0"/>
              </a:spcAft>
            </a:pPr>
            <a:r>
              <a:rPr lang="en-US" sz="1600" smtClean="0">
                <a:solidFill>
                  <a:srgbClr val="000000"/>
                </a:solidFill>
              </a:rPr>
              <a:t>Rifampicina</a:t>
            </a:r>
          </a:p>
          <a:p>
            <a:pPr fontAlgn="base">
              <a:spcBef>
                <a:spcPct val="0"/>
              </a:spcBef>
              <a:spcAft>
                <a:spcPct val="0"/>
              </a:spcAft>
            </a:pPr>
            <a:r>
              <a:rPr lang="en-US" sz="1600" smtClean="0">
                <a:solidFill>
                  <a:srgbClr val="000000"/>
                </a:solidFill>
              </a:rPr>
              <a:t>Teicoplanina</a:t>
            </a:r>
          </a:p>
          <a:p>
            <a:pPr fontAlgn="base">
              <a:spcBef>
                <a:spcPct val="0"/>
              </a:spcBef>
              <a:spcAft>
                <a:spcPct val="0"/>
              </a:spcAft>
            </a:pPr>
            <a:r>
              <a:rPr lang="en-US" sz="1600" smtClean="0">
                <a:solidFill>
                  <a:srgbClr val="000000"/>
                </a:solidFill>
              </a:rPr>
              <a:t>Trimetoprim/sulfametosazzolo</a:t>
            </a:r>
          </a:p>
          <a:p>
            <a:pPr fontAlgn="base">
              <a:spcBef>
                <a:spcPct val="0"/>
              </a:spcBef>
              <a:spcAft>
                <a:spcPct val="0"/>
              </a:spcAft>
            </a:pPr>
            <a:r>
              <a:rPr lang="en-US" sz="1600" smtClean="0">
                <a:solidFill>
                  <a:srgbClr val="000000"/>
                </a:solidFill>
              </a:rPr>
              <a:t>Vancomicina</a:t>
            </a:r>
          </a:p>
        </p:txBody>
      </p:sp>
      <p:sp>
        <p:nvSpPr>
          <p:cNvPr id="776199" name="Text Box 7"/>
          <p:cNvSpPr txBox="1">
            <a:spLocks noChangeArrowheads="1"/>
          </p:cNvSpPr>
          <p:nvPr/>
        </p:nvSpPr>
        <p:spPr bwMode="auto">
          <a:xfrm>
            <a:off x="3910013" y="1755775"/>
            <a:ext cx="2022475"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MIC (</a:t>
            </a:r>
            <a:r>
              <a:rPr lang="en-US" sz="1600" b="1" smtClean="0">
                <a:solidFill>
                  <a:srgbClr val="000000"/>
                </a:solidFill>
                <a:latin typeface="Symbol" pitchFamily="18" charset="2"/>
              </a:rPr>
              <a:t>m</a:t>
            </a:r>
            <a:r>
              <a:rPr lang="en-US" sz="1600" b="1" smtClean="0">
                <a:solidFill>
                  <a:srgbClr val="000000"/>
                </a:solidFill>
              </a:rPr>
              <a:t>g/ml)</a:t>
            </a:r>
          </a:p>
          <a:p>
            <a:pPr fontAlgn="base">
              <a:lnSpc>
                <a:spcPct val="40000"/>
              </a:lnSpc>
              <a:spcBef>
                <a:spcPct val="0"/>
              </a:spcBef>
              <a:spcAft>
                <a:spcPct val="0"/>
              </a:spcAft>
            </a:pPr>
            <a:endParaRPr lang="en-US" sz="1600" b="1" i="1" smtClean="0">
              <a:solidFill>
                <a:srgbClr val="000000"/>
              </a:solidFill>
            </a:endParaRPr>
          </a:p>
          <a:p>
            <a:pPr fontAlgn="base">
              <a:spcBef>
                <a:spcPct val="0"/>
              </a:spcBef>
              <a:spcAft>
                <a:spcPct val="0"/>
              </a:spcAft>
            </a:pPr>
            <a:r>
              <a:rPr lang="en-US" sz="1600" smtClean="0">
                <a:solidFill>
                  <a:srgbClr val="000000"/>
                </a:solidFill>
              </a:rPr>
              <a:t>-</a:t>
            </a:r>
          </a:p>
          <a:p>
            <a:pPr fontAlgn="base">
              <a:spcBef>
                <a:spcPct val="0"/>
              </a:spcBef>
              <a:spcAft>
                <a:spcPct val="0"/>
              </a:spcAft>
            </a:pPr>
            <a:r>
              <a:rPr lang="en-US" sz="1600" smtClean="0">
                <a:solidFill>
                  <a:srgbClr val="000000"/>
                </a:solidFill>
                <a:sym typeface="Symbol" pitchFamily="18" charset="2"/>
              </a:rPr>
              <a:t>-</a:t>
            </a:r>
          </a:p>
          <a:p>
            <a:pPr fontAlgn="base">
              <a:spcBef>
                <a:spcPct val="0"/>
              </a:spcBef>
              <a:spcAft>
                <a:spcPct val="0"/>
              </a:spcAft>
            </a:pPr>
            <a:r>
              <a:rPr lang="en-US" sz="1600" smtClean="0">
                <a:solidFill>
                  <a:srgbClr val="000000"/>
                </a:solidFill>
                <a:sym typeface="Symbol" pitchFamily="18" charset="2"/>
              </a:rPr>
              <a:t>-</a:t>
            </a:r>
            <a:endParaRPr lang="en-US" sz="1600" smtClean="0">
              <a:solidFill>
                <a:srgbClr val="000000"/>
              </a:solidFill>
            </a:endParaRPr>
          </a:p>
          <a:p>
            <a:pPr fontAlgn="base">
              <a:spcBef>
                <a:spcPct val="0"/>
              </a:spcBef>
              <a:spcAft>
                <a:spcPct val="0"/>
              </a:spcAft>
            </a:pPr>
            <a:r>
              <a:rPr lang="en-US" sz="1600" smtClean="0">
                <a:solidFill>
                  <a:srgbClr val="000000"/>
                </a:solidFill>
              </a:rPr>
              <a:t>meticillino-resistente</a:t>
            </a:r>
          </a:p>
          <a:p>
            <a:pPr fontAlgn="base">
              <a:spcBef>
                <a:spcPct val="0"/>
              </a:spcBef>
              <a:spcAft>
                <a:spcPct val="0"/>
              </a:spcAft>
              <a:buFont typeface="Wingdings" pitchFamily="2" charset="2"/>
              <a:buNone/>
            </a:pPr>
            <a:r>
              <a:rPr lang="en-US" sz="1600" smtClean="0">
                <a:solidFill>
                  <a:srgbClr val="000000"/>
                </a:solidFill>
                <a:sym typeface="Symbol" pitchFamily="18" charset="2"/>
              </a:rPr>
              <a:t>&gt; 2</a:t>
            </a:r>
            <a:endParaRPr lang="en-US" sz="1600" smtClean="0">
              <a:solidFill>
                <a:srgbClr val="000000"/>
              </a:solidFill>
            </a:endParaRPr>
          </a:p>
          <a:p>
            <a:pPr fontAlgn="base">
              <a:spcBef>
                <a:spcPct val="0"/>
              </a:spcBef>
              <a:spcAft>
                <a:spcPct val="0"/>
              </a:spcAft>
              <a:buFont typeface="Wingdings" pitchFamily="2" charset="2"/>
              <a:buNone/>
            </a:pPr>
            <a:r>
              <a:rPr lang="en-US" sz="1600" smtClean="0">
                <a:solidFill>
                  <a:srgbClr val="000000"/>
                </a:solidFill>
              </a:rPr>
              <a:t>1</a:t>
            </a:r>
          </a:p>
          <a:p>
            <a:pPr fontAlgn="base">
              <a:spcBef>
                <a:spcPct val="0"/>
              </a:spcBef>
              <a:spcAft>
                <a:spcPct val="0"/>
              </a:spcAft>
              <a:buFont typeface="Wingdings" pitchFamily="2" charset="2"/>
              <a:buNone/>
            </a:pPr>
            <a:r>
              <a:rPr lang="en-US" sz="1600" smtClean="0">
                <a:solidFill>
                  <a:srgbClr val="000000"/>
                </a:solidFill>
              </a:rPr>
              <a:t>&gt; 4</a:t>
            </a:r>
          </a:p>
          <a:p>
            <a:pPr fontAlgn="base">
              <a:spcBef>
                <a:spcPct val="0"/>
              </a:spcBef>
              <a:spcAft>
                <a:spcPct val="0"/>
              </a:spcAft>
              <a:buFont typeface="Wingdings" pitchFamily="2" charset="2"/>
              <a:buNone/>
            </a:pPr>
            <a:r>
              <a:rPr lang="en-US" sz="1600" smtClean="0">
                <a:solidFill>
                  <a:srgbClr val="000000"/>
                </a:solidFill>
              </a:rPr>
              <a:t>&gt; 8</a:t>
            </a:r>
          </a:p>
          <a:p>
            <a:pPr fontAlgn="base">
              <a:spcBef>
                <a:spcPct val="0"/>
              </a:spcBef>
              <a:spcAft>
                <a:spcPct val="0"/>
              </a:spcAft>
              <a:buFont typeface="Symbol" pitchFamily="18" charset="2"/>
              <a:buNone/>
            </a:pPr>
            <a:r>
              <a:rPr lang="en-US" sz="1600" smtClean="0">
                <a:solidFill>
                  <a:srgbClr val="000000"/>
                </a:solidFill>
              </a:rPr>
              <a:t>&gt; 4</a:t>
            </a:r>
          </a:p>
          <a:p>
            <a:pPr fontAlgn="base">
              <a:spcBef>
                <a:spcPct val="0"/>
              </a:spcBef>
              <a:spcAft>
                <a:spcPct val="0"/>
              </a:spcAft>
            </a:pPr>
            <a:r>
              <a:rPr lang="en-US" sz="1600" smtClean="0">
                <a:solidFill>
                  <a:srgbClr val="000000"/>
                </a:solidFill>
              </a:rPr>
              <a:t>2</a:t>
            </a:r>
          </a:p>
          <a:p>
            <a:pPr fontAlgn="base">
              <a:spcBef>
                <a:spcPct val="0"/>
              </a:spcBef>
              <a:spcAft>
                <a:spcPct val="0"/>
              </a:spcAft>
            </a:pPr>
            <a:r>
              <a:rPr lang="en-US" sz="1600" smtClean="0">
                <a:solidFill>
                  <a:srgbClr val="000000"/>
                </a:solidFill>
                <a:sym typeface="Symbol" pitchFamily="18" charset="2"/>
              </a:rPr>
              <a:t>&gt; 2</a:t>
            </a:r>
            <a:endParaRPr lang="en-US" sz="1600" smtClean="0">
              <a:solidFill>
                <a:srgbClr val="000000"/>
              </a:solidFill>
            </a:endParaRPr>
          </a:p>
          <a:p>
            <a:pPr fontAlgn="base">
              <a:spcBef>
                <a:spcPct val="0"/>
              </a:spcBef>
              <a:spcAft>
                <a:spcPct val="0"/>
              </a:spcAft>
              <a:buFont typeface="Symbol" pitchFamily="18" charset="2"/>
              <a:buChar char="£"/>
            </a:pPr>
            <a:r>
              <a:rPr lang="en-US" sz="1600" smtClean="0">
                <a:solidFill>
                  <a:srgbClr val="000000"/>
                </a:solidFill>
                <a:sym typeface="Symbol" pitchFamily="18" charset="2"/>
              </a:rPr>
              <a:t> 256</a:t>
            </a:r>
          </a:p>
          <a:p>
            <a:pPr fontAlgn="base">
              <a:spcBef>
                <a:spcPct val="0"/>
              </a:spcBef>
              <a:spcAft>
                <a:spcPct val="0"/>
              </a:spcAft>
            </a:pPr>
            <a:r>
              <a:rPr lang="en-US" sz="1600" smtClean="0">
                <a:solidFill>
                  <a:srgbClr val="000000"/>
                </a:solidFill>
                <a:sym typeface="Symbol" pitchFamily="18" charset="2"/>
              </a:rPr>
              <a:t>&gt; 2</a:t>
            </a:r>
            <a:endParaRPr lang="en-US" sz="1600" smtClean="0">
              <a:solidFill>
                <a:srgbClr val="000000"/>
              </a:solidFill>
            </a:endParaRPr>
          </a:p>
          <a:p>
            <a:pPr fontAlgn="base">
              <a:spcBef>
                <a:spcPct val="0"/>
              </a:spcBef>
              <a:spcAft>
                <a:spcPct val="0"/>
              </a:spcAft>
            </a:pPr>
            <a:r>
              <a:rPr lang="en-US" sz="1600" smtClean="0">
                <a:solidFill>
                  <a:srgbClr val="000000"/>
                </a:solidFill>
              </a:rPr>
              <a:t>-</a:t>
            </a:r>
          </a:p>
          <a:p>
            <a:pPr fontAlgn="base">
              <a:spcBef>
                <a:spcPct val="0"/>
              </a:spcBef>
              <a:spcAft>
                <a:spcPct val="0"/>
              </a:spcAft>
            </a:pPr>
            <a:r>
              <a:rPr lang="en-US" sz="1600" smtClean="0">
                <a:solidFill>
                  <a:srgbClr val="000000"/>
                </a:solidFill>
                <a:sym typeface="Symbol" pitchFamily="18" charset="2"/>
              </a:rPr>
              <a:t>&gt; 4</a:t>
            </a:r>
            <a:endParaRPr lang="en-US" sz="1600" smtClean="0">
              <a:solidFill>
                <a:srgbClr val="000000"/>
              </a:solidFill>
            </a:endParaRPr>
          </a:p>
          <a:p>
            <a:pPr fontAlgn="base">
              <a:spcBef>
                <a:spcPct val="0"/>
              </a:spcBef>
              <a:spcAft>
                <a:spcPct val="0"/>
              </a:spcAft>
              <a:buFont typeface="Symbol" pitchFamily="18" charset="2"/>
              <a:buChar char="£"/>
            </a:pPr>
            <a:r>
              <a:rPr lang="en-US" sz="1600" smtClean="0">
                <a:solidFill>
                  <a:srgbClr val="000000"/>
                </a:solidFill>
                <a:sym typeface="Symbol" pitchFamily="18" charset="2"/>
              </a:rPr>
              <a:t> 1</a:t>
            </a:r>
          </a:p>
          <a:p>
            <a:pPr fontAlgn="base">
              <a:spcBef>
                <a:spcPct val="0"/>
              </a:spcBef>
              <a:spcAft>
                <a:spcPct val="0"/>
              </a:spcAft>
              <a:buFont typeface="Symbol" pitchFamily="18" charset="2"/>
              <a:buNone/>
            </a:pPr>
            <a:r>
              <a:rPr lang="en-US" sz="1600" smtClean="0">
                <a:solidFill>
                  <a:srgbClr val="000000"/>
                </a:solidFill>
                <a:sym typeface="Symbol" pitchFamily="18" charset="2"/>
              </a:rPr>
              <a:t>  </a:t>
            </a:r>
            <a:r>
              <a:rPr lang="en-US" sz="1600" smtClean="0">
                <a:solidFill>
                  <a:srgbClr val="000000"/>
                </a:solidFill>
              </a:rPr>
              <a:t>0.5/9.5</a:t>
            </a:r>
          </a:p>
          <a:p>
            <a:pPr fontAlgn="base">
              <a:spcBef>
                <a:spcPct val="0"/>
              </a:spcBef>
              <a:spcAft>
                <a:spcPct val="0"/>
              </a:spcAft>
            </a:pPr>
            <a:r>
              <a:rPr lang="en-US" sz="1600" smtClean="0">
                <a:solidFill>
                  <a:srgbClr val="000000"/>
                </a:solidFill>
              </a:rPr>
              <a:t>&lt; 0.5</a:t>
            </a:r>
          </a:p>
        </p:txBody>
      </p:sp>
      <p:sp>
        <p:nvSpPr>
          <p:cNvPr id="776200" name="Text Box 8"/>
          <p:cNvSpPr txBox="1">
            <a:spLocks noChangeArrowheads="1"/>
          </p:cNvSpPr>
          <p:nvPr/>
        </p:nvSpPr>
        <p:spPr bwMode="auto">
          <a:xfrm>
            <a:off x="6604000" y="1762125"/>
            <a:ext cx="2209800"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S I R</a:t>
            </a:r>
          </a:p>
          <a:p>
            <a:pPr fontAlgn="base">
              <a:lnSpc>
                <a:spcPct val="40000"/>
              </a:lnSpc>
              <a:spcBef>
                <a:spcPct val="0"/>
              </a:spcBef>
              <a:spcAft>
                <a:spcPct val="0"/>
              </a:spcAft>
            </a:pPr>
            <a:endParaRPr lang="en-US" sz="1600" b="1" i="1" smtClean="0">
              <a:solidFill>
                <a:srgbClr val="000000"/>
              </a:solidFill>
            </a:endParaRP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FF0000"/>
                </a:solidFill>
                <a:sym typeface="Symbol" pitchFamily="18" charset="2"/>
              </a:rPr>
              <a:t>R</a:t>
            </a: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FF0000"/>
                </a:solidFill>
              </a:rPr>
              <a:t>Meticillino-resistente</a:t>
            </a:r>
          </a:p>
          <a:p>
            <a:pPr fontAlgn="base">
              <a:spcBef>
                <a:spcPct val="0"/>
              </a:spcBef>
              <a:spcAft>
                <a:spcPct val="0"/>
              </a:spcAft>
            </a:pPr>
            <a:r>
              <a:rPr lang="en-US" sz="1600" b="1" smtClean="0">
                <a:solidFill>
                  <a:srgbClr val="FF0000"/>
                </a:solidFill>
                <a:sym typeface="Symbol" pitchFamily="18" charset="2"/>
              </a:rPr>
              <a:t>R</a:t>
            </a:r>
            <a:endParaRPr lang="en-US" sz="1600" b="1" smtClean="0">
              <a:solidFill>
                <a:srgbClr val="FF0000"/>
              </a:solidFill>
            </a:endParaRPr>
          </a:p>
          <a:p>
            <a:pPr fontAlgn="base">
              <a:spcBef>
                <a:spcPct val="0"/>
              </a:spcBef>
              <a:spcAft>
                <a:spcPct val="0"/>
              </a:spcAft>
            </a:pPr>
            <a:r>
              <a:rPr lang="en-US" sz="1600" b="1" smtClean="0">
                <a:solidFill>
                  <a:srgbClr val="009900"/>
                </a:solidFill>
              </a:rPr>
              <a:t>S</a:t>
            </a:r>
          </a:p>
          <a:p>
            <a:pPr fontAlgn="base">
              <a:spcBef>
                <a:spcPct val="0"/>
              </a:spcBef>
              <a:spcAft>
                <a:spcPct val="0"/>
              </a:spcAft>
              <a:buFont typeface="Symbol" pitchFamily="18" charset="2"/>
              <a:buNone/>
            </a:pPr>
            <a:r>
              <a:rPr lang="en-US" sz="1600" b="1" smtClean="0">
                <a:solidFill>
                  <a:srgbClr val="FF0000"/>
                </a:solidFill>
                <a:sym typeface="Symbol" pitchFamily="18" charset="2"/>
              </a:rPr>
              <a:t>R</a:t>
            </a:r>
          </a:p>
          <a:p>
            <a:pPr fontAlgn="base">
              <a:spcBef>
                <a:spcPct val="0"/>
              </a:spcBef>
              <a:spcAft>
                <a:spcPct val="0"/>
              </a:spcAft>
              <a:buFont typeface="Symbol" pitchFamily="18" charset="2"/>
              <a:buNone/>
            </a:pPr>
            <a:r>
              <a:rPr lang="en-US" sz="1600" b="1" smtClean="0">
                <a:solidFill>
                  <a:srgbClr val="FF0000"/>
                </a:solidFill>
              </a:rPr>
              <a:t>R </a:t>
            </a:r>
          </a:p>
          <a:p>
            <a:pPr fontAlgn="base">
              <a:spcBef>
                <a:spcPct val="0"/>
              </a:spcBef>
              <a:spcAft>
                <a:spcPct val="0"/>
              </a:spcAft>
              <a:buFont typeface="Symbol" pitchFamily="18" charset="2"/>
              <a:buNone/>
            </a:pPr>
            <a:r>
              <a:rPr lang="en-US" sz="1600" b="1" smtClean="0">
                <a:solidFill>
                  <a:srgbClr val="FF0000"/>
                </a:solidFill>
              </a:rPr>
              <a:t>R</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pPr>
            <a:r>
              <a:rPr lang="en-US" sz="1600" b="1" smtClean="0">
                <a:solidFill>
                  <a:srgbClr val="FF0000"/>
                </a:solidFill>
                <a:sym typeface="Symbol" pitchFamily="18" charset="2"/>
              </a:rPr>
              <a:t>R</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FF0000"/>
                </a:solidFill>
                <a:sym typeface="Symbol" pitchFamily="18" charset="2"/>
              </a:rPr>
              <a:t>R</a:t>
            </a:r>
            <a:endParaRPr lang="en-US" sz="1600" b="1" smtClean="0">
              <a:solidFill>
                <a:srgbClr val="FF0000"/>
              </a:solidFill>
            </a:endParaRPr>
          </a:p>
          <a:p>
            <a:pPr fontAlgn="base">
              <a:spcBef>
                <a:spcPct val="0"/>
              </a:spcBef>
              <a:spcAft>
                <a:spcPct val="0"/>
              </a:spcAft>
              <a:buFont typeface="Symbol" pitchFamily="18" charset="2"/>
              <a:buNone/>
            </a:pPr>
            <a:r>
              <a:rPr lang="en-US" sz="1600" b="1" smtClean="0">
                <a:solidFill>
                  <a:srgbClr val="009900"/>
                </a:solidFill>
                <a:sym typeface="Symbol" pitchFamily="18" charset="2"/>
              </a:rPr>
              <a:t>S</a:t>
            </a:r>
          </a:p>
          <a:p>
            <a:pPr fontAlgn="base">
              <a:spcBef>
                <a:spcPct val="0"/>
              </a:spcBef>
              <a:spcAft>
                <a:spcPct val="0"/>
              </a:spcAft>
              <a:buFont typeface="Symbol" pitchFamily="18" charset="2"/>
              <a:buNone/>
            </a:pPr>
            <a:r>
              <a:rPr lang="en-US" sz="1600" b="1" smtClean="0">
                <a:solidFill>
                  <a:srgbClr val="009900"/>
                </a:solidFill>
                <a:sym typeface="Symbol" pitchFamily="18" charset="2"/>
              </a:rPr>
              <a:t>S</a:t>
            </a:r>
          </a:p>
          <a:p>
            <a:pPr fontAlgn="base">
              <a:spcBef>
                <a:spcPct val="0"/>
              </a:spcBef>
              <a:spcAft>
                <a:spcPct val="0"/>
              </a:spcAft>
              <a:buFont typeface="Symbol" pitchFamily="18" charset="2"/>
              <a:buNone/>
            </a:pPr>
            <a:r>
              <a:rPr lang="en-US" sz="1600" b="1" smtClean="0">
                <a:solidFill>
                  <a:srgbClr val="009900"/>
                </a:solidFill>
                <a:sym typeface="Symbol" pitchFamily="18" charset="2"/>
              </a:rPr>
              <a:t>S</a:t>
            </a:r>
            <a:endParaRPr lang="en-US" sz="1600" b="1" smtClean="0">
              <a:solidFill>
                <a:srgbClr val="009900"/>
              </a:solidFill>
            </a:endParaRPr>
          </a:p>
        </p:txBody>
      </p:sp>
      <p:sp>
        <p:nvSpPr>
          <p:cNvPr id="776201" name="Line 9"/>
          <p:cNvSpPr>
            <a:spLocks noChangeShapeType="1"/>
          </p:cNvSpPr>
          <p:nvPr/>
        </p:nvSpPr>
        <p:spPr bwMode="auto">
          <a:xfrm>
            <a:off x="557213" y="2046288"/>
            <a:ext cx="2951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6202" name="Line 10"/>
          <p:cNvSpPr>
            <a:spLocks noChangeShapeType="1"/>
          </p:cNvSpPr>
          <p:nvPr/>
        </p:nvSpPr>
        <p:spPr bwMode="auto">
          <a:xfrm>
            <a:off x="3924300" y="2043113"/>
            <a:ext cx="3455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6203" name="Text Box 11"/>
          <p:cNvSpPr txBox="1">
            <a:spLocks noChangeArrowheads="1"/>
          </p:cNvSpPr>
          <p:nvPr/>
        </p:nvSpPr>
        <p:spPr bwMode="auto">
          <a:xfrm>
            <a:off x="6443663" y="665163"/>
            <a:ext cx="2225675" cy="5889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smtClean="0">
                <a:solidFill>
                  <a:srgbClr val="000066"/>
                </a:solidFill>
              </a:rPr>
              <a:t>HA- MRSA</a:t>
            </a:r>
          </a:p>
        </p:txBody>
      </p:sp>
    </p:spTree>
    <p:extLst>
      <p:ext uri="{BB962C8B-B14F-4D97-AF65-F5344CB8AC3E}">
        <p14:creationId xmlns:p14="http://schemas.microsoft.com/office/powerpoint/2010/main" val="1637282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Text Box 2"/>
          <p:cNvSpPr txBox="1">
            <a:spLocks noChangeArrowheads="1"/>
          </p:cNvSpPr>
          <p:nvPr/>
        </p:nvSpPr>
        <p:spPr bwMode="auto">
          <a:xfrm>
            <a:off x="395288" y="115888"/>
            <a:ext cx="8301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409950" algn="l"/>
              </a:tabLst>
              <a:defRPr>
                <a:solidFill>
                  <a:schemeClr val="tx1"/>
                </a:solidFill>
                <a:latin typeface="Arial" pitchFamily="34" charset="0"/>
              </a:defRPr>
            </a:lvl1pPr>
            <a:lvl2pPr>
              <a:tabLst>
                <a:tab pos="3409950" algn="l"/>
              </a:tabLst>
              <a:defRPr>
                <a:solidFill>
                  <a:schemeClr val="tx1"/>
                </a:solidFill>
                <a:latin typeface="Arial" pitchFamily="34" charset="0"/>
              </a:defRPr>
            </a:lvl2pPr>
            <a:lvl3pPr>
              <a:tabLst>
                <a:tab pos="3409950" algn="l"/>
              </a:tabLst>
              <a:defRPr>
                <a:solidFill>
                  <a:schemeClr val="tx1"/>
                </a:solidFill>
                <a:latin typeface="Arial" pitchFamily="34" charset="0"/>
              </a:defRPr>
            </a:lvl3pPr>
            <a:lvl4pPr>
              <a:tabLst>
                <a:tab pos="3409950" algn="l"/>
              </a:tabLst>
              <a:defRPr>
                <a:solidFill>
                  <a:schemeClr val="tx1"/>
                </a:solidFill>
                <a:latin typeface="Arial" pitchFamily="34" charset="0"/>
              </a:defRPr>
            </a:lvl4pPr>
            <a:lvl5pPr>
              <a:tabLst>
                <a:tab pos="3409950" algn="l"/>
              </a:tabLst>
              <a:defRPr>
                <a:solidFill>
                  <a:schemeClr val="tx1"/>
                </a:solidFill>
                <a:latin typeface="Arial" pitchFamily="34" charset="0"/>
              </a:defRPr>
            </a:lvl5pPr>
            <a:lvl6pPr fontAlgn="base">
              <a:spcBef>
                <a:spcPct val="0"/>
              </a:spcBef>
              <a:spcAft>
                <a:spcPct val="0"/>
              </a:spcAft>
              <a:tabLst>
                <a:tab pos="3409950" algn="l"/>
              </a:tabLst>
              <a:defRPr>
                <a:solidFill>
                  <a:schemeClr val="tx1"/>
                </a:solidFill>
                <a:latin typeface="Arial" pitchFamily="34" charset="0"/>
              </a:defRPr>
            </a:lvl6pPr>
            <a:lvl7pPr fontAlgn="base">
              <a:spcBef>
                <a:spcPct val="0"/>
              </a:spcBef>
              <a:spcAft>
                <a:spcPct val="0"/>
              </a:spcAft>
              <a:tabLst>
                <a:tab pos="3409950" algn="l"/>
              </a:tabLst>
              <a:defRPr>
                <a:solidFill>
                  <a:schemeClr val="tx1"/>
                </a:solidFill>
                <a:latin typeface="Arial" pitchFamily="34" charset="0"/>
              </a:defRPr>
            </a:lvl7pPr>
            <a:lvl8pPr fontAlgn="base">
              <a:spcBef>
                <a:spcPct val="0"/>
              </a:spcBef>
              <a:spcAft>
                <a:spcPct val="0"/>
              </a:spcAft>
              <a:tabLst>
                <a:tab pos="3409950" algn="l"/>
              </a:tabLst>
              <a:defRPr>
                <a:solidFill>
                  <a:schemeClr val="tx1"/>
                </a:solidFill>
                <a:latin typeface="Arial" pitchFamily="34" charset="0"/>
              </a:defRPr>
            </a:lvl8pPr>
            <a:lvl9pPr fontAlgn="base">
              <a:spcBef>
                <a:spcPct val="0"/>
              </a:spcBef>
              <a:spcAft>
                <a:spcPct val="0"/>
              </a:spcAft>
              <a:tabLst>
                <a:tab pos="3409950" algn="l"/>
              </a:tabLst>
              <a:defRPr>
                <a:solidFill>
                  <a:schemeClr val="tx1"/>
                </a:solidFill>
                <a:latin typeface="Arial" pitchFamily="34" charset="0"/>
              </a:defRPr>
            </a:lvl9pPr>
          </a:lstStyle>
          <a:p>
            <a:pPr eaLnBrk="0" fontAlgn="base" hangingPunct="0">
              <a:spcBef>
                <a:spcPct val="0"/>
              </a:spcBef>
              <a:spcAft>
                <a:spcPct val="0"/>
              </a:spcAft>
            </a:pPr>
            <a:r>
              <a:rPr lang="it-IT" sz="1600" smtClean="0">
                <a:solidFill>
                  <a:srgbClr val="000000"/>
                </a:solidFill>
                <a:latin typeface="Times New Roman" pitchFamily="18" charset="0"/>
              </a:rPr>
              <a:t>Dati anagrafici, campione, reparto: idem</a:t>
            </a:r>
          </a:p>
        </p:txBody>
      </p:sp>
      <p:sp>
        <p:nvSpPr>
          <p:cNvPr id="777219" name="Rectangle 3"/>
          <p:cNvSpPr>
            <a:spLocks noChangeArrowheads="1"/>
          </p:cNvSpPr>
          <p:nvPr/>
        </p:nvSpPr>
        <p:spPr bwMode="auto">
          <a:xfrm>
            <a:off x="395288" y="71438"/>
            <a:ext cx="8353425" cy="6813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777220" name="Line 4"/>
          <p:cNvSpPr>
            <a:spLocks noChangeShapeType="1"/>
          </p:cNvSpPr>
          <p:nvPr/>
        </p:nvSpPr>
        <p:spPr bwMode="auto">
          <a:xfrm>
            <a:off x="395288" y="549275"/>
            <a:ext cx="828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7221" name="Text Box 5"/>
          <p:cNvSpPr txBox="1">
            <a:spLocks noChangeArrowheads="1"/>
          </p:cNvSpPr>
          <p:nvPr/>
        </p:nvSpPr>
        <p:spPr bwMode="auto">
          <a:xfrm>
            <a:off x="611188" y="692150"/>
            <a:ext cx="58594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smtClean="0">
                <a:solidFill>
                  <a:srgbClr val="000000"/>
                </a:solidFill>
              </a:rPr>
              <a:t>Isolato: </a:t>
            </a:r>
            <a:r>
              <a:rPr lang="en-US" sz="1600" b="1" i="1" smtClean="0">
                <a:solidFill>
                  <a:srgbClr val="000000"/>
                </a:solidFill>
              </a:rPr>
              <a:t>Staphylococcus aureus</a:t>
            </a:r>
          </a:p>
          <a:p>
            <a:pPr fontAlgn="base">
              <a:spcBef>
                <a:spcPct val="0"/>
              </a:spcBef>
              <a:spcAft>
                <a:spcPct val="0"/>
              </a:spcAft>
            </a:pPr>
            <a:r>
              <a:rPr lang="en-US" sz="1400" smtClean="0">
                <a:solidFill>
                  <a:srgbClr val="000000"/>
                </a:solidFill>
              </a:rPr>
              <a:t>Meccanismi di resistenza:</a:t>
            </a:r>
            <a:r>
              <a:rPr lang="en-US" sz="1400" i="1" smtClean="0">
                <a:solidFill>
                  <a:srgbClr val="000000"/>
                </a:solidFill>
              </a:rPr>
              <a:t> Staphylococcus </a:t>
            </a:r>
            <a:r>
              <a:rPr lang="en-US" sz="1400" smtClean="0">
                <a:solidFill>
                  <a:srgbClr val="000000"/>
                </a:solidFill>
              </a:rPr>
              <a:t>produttore di beta-lattammasi</a:t>
            </a:r>
          </a:p>
          <a:p>
            <a:pPr fontAlgn="base">
              <a:spcBef>
                <a:spcPct val="0"/>
              </a:spcBef>
              <a:spcAft>
                <a:spcPct val="0"/>
              </a:spcAft>
            </a:pPr>
            <a:r>
              <a:rPr lang="en-US" sz="1400" smtClean="0">
                <a:solidFill>
                  <a:srgbClr val="000000"/>
                </a:solidFill>
              </a:rPr>
              <a:t>		     Staphylococcus resistente a meticillina	</a:t>
            </a:r>
          </a:p>
        </p:txBody>
      </p:sp>
      <p:sp>
        <p:nvSpPr>
          <p:cNvPr id="777222" name="Text Box 6"/>
          <p:cNvSpPr txBox="1">
            <a:spLocks noChangeArrowheads="1"/>
          </p:cNvSpPr>
          <p:nvPr/>
        </p:nvSpPr>
        <p:spPr bwMode="auto">
          <a:xfrm>
            <a:off x="611188" y="1903413"/>
            <a:ext cx="2894012"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Antibiotico</a:t>
            </a:r>
            <a:endParaRPr lang="en-US" sz="1600" b="1" i="1" smtClean="0">
              <a:solidFill>
                <a:srgbClr val="000000"/>
              </a:solidFill>
            </a:endParaRPr>
          </a:p>
          <a:p>
            <a:pPr fontAlgn="base">
              <a:lnSpc>
                <a:spcPct val="40000"/>
              </a:lnSpc>
              <a:spcBef>
                <a:spcPct val="0"/>
              </a:spcBef>
              <a:spcAft>
                <a:spcPct val="0"/>
              </a:spcAft>
            </a:pPr>
            <a:endParaRPr lang="en-US" sz="1600" smtClean="0">
              <a:solidFill>
                <a:srgbClr val="000000"/>
              </a:solidFill>
            </a:endParaRPr>
          </a:p>
          <a:p>
            <a:pPr fontAlgn="base">
              <a:spcBef>
                <a:spcPct val="0"/>
              </a:spcBef>
              <a:spcAft>
                <a:spcPct val="0"/>
              </a:spcAft>
            </a:pPr>
            <a:r>
              <a:rPr lang="en-US" sz="1600" smtClean="0">
                <a:solidFill>
                  <a:srgbClr val="000000"/>
                </a:solidFill>
              </a:rPr>
              <a:t>Ampicillina</a:t>
            </a:r>
          </a:p>
          <a:p>
            <a:pPr fontAlgn="base">
              <a:spcBef>
                <a:spcPct val="0"/>
              </a:spcBef>
              <a:spcAft>
                <a:spcPct val="0"/>
              </a:spcAft>
            </a:pPr>
            <a:r>
              <a:rPr lang="en-US" sz="1600" smtClean="0">
                <a:solidFill>
                  <a:srgbClr val="000000"/>
                </a:solidFill>
              </a:rPr>
              <a:t>Amoxicillina/ac. Clavulanico</a:t>
            </a:r>
          </a:p>
          <a:p>
            <a:pPr fontAlgn="base">
              <a:spcBef>
                <a:spcPct val="0"/>
              </a:spcBef>
              <a:spcAft>
                <a:spcPct val="0"/>
              </a:spcAft>
            </a:pPr>
            <a:r>
              <a:rPr lang="en-US" sz="1600" smtClean="0">
                <a:solidFill>
                  <a:srgbClr val="000000"/>
                </a:solidFill>
              </a:rPr>
              <a:t>Cefazolina</a:t>
            </a:r>
          </a:p>
          <a:p>
            <a:pPr fontAlgn="base">
              <a:spcBef>
                <a:spcPct val="0"/>
              </a:spcBef>
              <a:spcAft>
                <a:spcPct val="0"/>
              </a:spcAft>
            </a:pPr>
            <a:r>
              <a:rPr lang="en-US" sz="1600" smtClean="0">
                <a:solidFill>
                  <a:srgbClr val="000000"/>
                </a:solidFill>
              </a:rPr>
              <a:t>Cefoxitin screening test</a:t>
            </a:r>
          </a:p>
          <a:p>
            <a:pPr fontAlgn="base">
              <a:spcBef>
                <a:spcPct val="0"/>
              </a:spcBef>
              <a:spcAft>
                <a:spcPct val="0"/>
              </a:spcAft>
            </a:pPr>
            <a:r>
              <a:rPr lang="en-US" sz="1600" smtClean="0">
                <a:solidFill>
                  <a:srgbClr val="000000"/>
                </a:solidFill>
              </a:rPr>
              <a:t>Clindamicina</a:t>
            </a:r>
          </a:p>
          <a:p>
            <a:pPr fontAlgn="base">
              <a:spcBef>
                <a:spcPct val="0"/>
              </a:spcBef>
              <a:spcAft>
                <a:spcPct val="0"/>
              </a:spcAft>
            </a:pPr>
            <a:r>
              <a:rPr lang="en-US" sz="1600" smtClean="0">
                <a:solidFill>
                  <a:srgbClr val="000000"/>
                </a:solidFill>
              </a:rPr>
              <a:t>Daptomicina</a:t>
            </a:r>
          </a:p>
          <a:p>
            <a:pPr fontAlgn="base">
              <a:spcBef>
                <a:spcPct val="0"/>
              </a:spcBef>
              <a:spcAft>
                <a:spcPct val="0"/>
              </a:spcAft>
            </a:pPr>
            <a:r>
              <a:rPr lang="en-US" sz="1600" smtClean="0">
                <a:solidFill>
                  <a:srgbClr val="000000"/>
                </a:solidFill>
              </a:rPr>
              <a:t>Eritromicina</a:t>
            </a:r>
          </a:p>
          <a:p>
            <a:pPr fontAlgn="base">
              <a:spcBef>
                <a:spcPct val="0"/>
              </a:spcBef>
              <a:spcAft>
                <a:spcPct val="0"/>
              </a:spcAft>
            </a:pPr>
            <a:r>
              <a:rPr lang="en-US" sz="1600" smtClean="0">
                <a:solidFill>
                  <a:srgbClr val="000000"/>
                </a:solidFill>
              </a:rPr>
              <a:t>Gentamicina</a:t>
            </a:r>
          </a:p>
          <a:p>
            <a:pPr fontAlgn="base">
              <a:spcBef>
                <a:spcPct val="0"/>
              </a:spcBef>
              <a:spcAft>
                <a:spcPct val="0"/>
              </a:spcAft>
            </a:pPr>
            <a:r>
              <a:rPr lang="en-US" sz="1600" smtClean="0">
                <a:solidFill>
                  <a:srgbClr val="000000"/>
                </a:solidFill>
              </a:rPr>
              <a:t>Levofloxacina</a:t>
            </a:r>
          </a:p>
          <a:p>
            <a:pPr fontAlgn="base">
              <a:spcBef>
                <a:spcPct val="0"/>
              </a:spcBef>
              <a:spcAft>
                <a:spcPct val="0"/>
              </a:spcAft>
            </a:pPr>
            <a:r>
              <a:rPr lang="en-US" sz="1600" smtClean="0">
                <a:solidFill>
                  <a:srgbClr val="000000"/>
                </a:solidFill>
              </a:rPr>
              <a:t>Linezolid</a:t>
            </a:r>
          </a:p>
          <a:p>
            <a:pPr fontAlgn="base">
              <a:spcBef>
                <a:spcPct val="0"/>
              </a:spcBef>
              <a:spcAft>
                <a:spcPct val="0"/>
              </a:spcAft>
            </a:pPr>
            <a:r>
              <a:rPr lang="en-US" sz="1600" smtClean="0">
                <a:solidFill>
                  <a:srgbClr val="000000"/>
                </a:solidFill>
              </a:rPr>
              <a:t>Moxifloxacina</a:t>
            </a:r>
          </a:p>
          <a:p>
            <a:pPr fontAlgn="base">
              <a:spcBef>
                <a:spcPct val="0"/>
              </a:spcBef>
              <a:spcAft>
                <a:spcPct val="0"/>
              </a:spcAft>
            </a:pPr>
            <a:r>
              <a:rPr lang="en-US" sz="1600" smtClean="0">
                <a:solidFill>
                  <a:srgbClr val="000000"/>
                </a:solidFill>
              </a:rPr>
              <a:t>Mupirocina alto livello</a:t>
            </a:r>
          </a:p>
          <a:p>
            <a:pPr fontAlgn="base">
              <a:spcBef>
                <a:spcPct val="0"/>
              </a:spcBef>
              <a:spcAft>
                <a:spcPct val="0"/>
              </a:spcAft>
            </a:pPr>
            <a:r>
              <a:rPr lang="en-US" sz="1600" smtClean="0">
                <a:solidFill>
                  <a:srgbClr val="000000"/>
                </a:solidFill>
              </a:rPr>
              <a:t>Oxacillina</a:t>
            </a:r>
          </a:p>
          <a:p>
            <a:pPr fontAlgn="base">
              <a:spcBef>
                <a:spcPct val="0"/>
              </a:spcBef>
              <a:spcAft>
                <a:spcPct val="0"/>
              </a:spcAft>
            </a:pPr>
            <a:r>
              <a:rPr lang="en-US" sz="1600" smtClean="0">
                <a:solidFill>
                  <a:srgbClr val="000000"/>
                </a:solidFill>
              </a:rPr>
              <a:t>Penicillina G</a:t>
            </a:r>
          </a:p>
          <a:p>
            <a:pPr fontAlgn="base">
              <a:spcBef>
                <a:spcPct val="0"/>
              </a:spcBef>
              <a:spcAft>
                <a:spcPct val="0"/>
              </a:spcAft>
            </a:pPr>
            <a:r>
              <a:rPr lang="en-US" sz="1600" smtClean="0">
                <a:solidFill>
                  <a:srgbClr val="000000"/>
                </a:solidFill>
              </a:rPr>
              <a:t>Rifampicina</a:t>
            </a:r>
          </a:p>
          <a:p>
            <a:pPr fontAlgn="base">
              <a:spcBef>
                <a:spcPct val="0"/>
              </a:spcBef>
              <a:spcAft>
                <a:spcPct val="0"/>
              </a:spcAft>
            </a:pPr>
            <a:r>
              <a:rPr lang="en-US" sz="1600" smtClean="0">
                <a:solidFill>
                  <a:srgbClr val="000000"/>
                </a:solidFill>
              </a:rPr>
              <a:t>Teicoplanina</a:t>
            </a:r>
          </a:p>
          <a:p>
            <a:pPr fontAlgn="base">
              <a:spcBef>
                <a:spcPct val="0"/>
              </a:spcBef>
              <a:spcAft>
                <a:spcPct val="0"/>
              </a:spcAft>
            </a:pPr>
            <a:r>
              <a:rPr lang="en-US" sz="1600" smtClean="0">
                <a:solidFill>
                  <a:srgbClr val="000000"/>
                </a:solidFill>
              </a:rPr>
              <a:t>Trimetoprim/sulfametosazzolo</a:t>
            </a:r>
          </a:p>
          <a:p>
            <a:pPr fontAlgn="base">
              <a:spcBef>
                <a:spcPct val="0"/>
              </a:spcBef>
              <a:spcAft>
                <a:spcPct val="0"/>
              </a:spcAft>
            </a:pPr>
            <a:r>
              <a:rPr lang="en-US" sz="1600" smtClean="0">
                <a:solidFill>
                  <a:srgbClr val="000000"/>
                </a:solidFill>
              </a:rPr>
              <a:t>Vancomicina</a:t>
            </a:r>
          </a:p>
        </p:txBody>
      </p:sp>
      <p:sp>
        <p:nvSpPr>
          <p:cNvPr id="777223" name="Text Box 7"/>
          <p:cNvSpPr txBox="1">
            <a:spLocks noChangeArrowheads="1"/>
          </p:cNvSpPr>
          <p:nvPr/>
        </p:nvSpPr>
        <p:spPr bwMode="auto">
          <a:xfrm>
            <a:off x="3910013" y="1900238"/>
            <a:ext cx="2022475"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MIC (</a:t>
            </a:r>
            <a:r>
              <a:rPr lang="en-US" sz="1600" b="1" smtClean="0">
                <a:solidFill>
                  <a:srgbClr val="000000"/>
                </a:solidFill>
                <a:latin typeface="Symbol" pitchFamily="18" charset="2"/>
              </a:rPr>
              <a:t>m</a:t>
            </a:r>
            <a:r>
              <a:rPr lang="en-US" sz="1600" b="1" smtClean="0">
                <a:solidFill>
                  <a:srgbClr val="000000"/>
                </a:solidFill>
              </a:rPr>
              <a:t>g/ml)</a:t>
            </a:r>
          </a:p>
          <a:p>
            <a:pPr fontAlgn="base">
              <a:lnSpc>
                <a:spcPct val="40000"/>
              </a:lnSpc>
              <a:spcBef>
                <a:spcPct val="0"/>
              </a:spcBef>
              <a:spcAft>
                <a:spcPct val="0"/>
              </a:spcAft>
            </a:pPr>
            <a:endParaRPr lang="en-US" sz="1600" b="1" i="1" smtClean="0">
              <a:solidFill>
                <a:srgbClr val="000000"/>
              </a:solidFill>
            </a:endParaRPr>
          </a:p>
          <a:p>
            <a:pPr fontAlgn="base">
              <a:spcBef>
                <a:spcPct val="0"/>
              </a:spcBef>
              <a:spcAft>
                <a:spcPct val="0"/>
              </a:spcAft>
            </a:pPr>
            <a:r>
              <a:rPr lang="en-US" sz="1600" smtClean="0">
                <a:solidFill>
                  <a:srgbClr val="000000"/>
                </a:solidFill>
              </a:rPr>
              <a:t>-</a:t>
            </a:r>
          </a:p>
          <a:p>
            <a:pPr fontAlgn="base">
              <a:spcBef>
                <a:spcPct val="0"/>
              </a:spcBef>
              <a:spcAft>
                <a:spcPct val="0"/>
              </a:spcAft>
            </a:pPr>
            <a:r>
              <a:rPr lang="en-US" sz="1600" smtClean="0">
                <a:solidFill>
                  <a:srgbClr val="000000"/>
                </a:solidFill>
                <a:sym typeface="Symbol" pitchFamily="18" charset="2"/>
              </a:rPr>
              <a:t>-</a:t>
            </a:r>
          </a:p>
          <a:p>
            <a:pPr fontAlgn="base">
              <a:spcBef>
                <a:spcPct val="0"/>
              </a:spcBef>
              <a:spcAft>
                <a:spcPct val="0"/>
              </a:spcAft>
            </a:pPr>
            <a:r>
              <a:rPr lang="en-US" sz="1600" smtClean="0">
                <a:solidFill>
                  <a:srgbClr val="000000"/>
                </a:solidFill>
                <a:sym typeface="Symbol" pitchFamily="18" charset="2"/>
              </a:rPr>
              <a:t>-</a:t>
            </a:r>
            <a:endParaRPr lang="en-US" sz="1600" smtClean="0">
              <a:solidFill>
                <a:srgbClr val="000000"/>
              </a:solidFill>
            </a:endParaRPr>
          </a:p>
          <a:p>
            <a:pPr fontAlgn="base">
              <a:spcBef>
                <a:spcPct val="0"/>
              </a:spcBef>
              <a:spcAft>
                <a:spcPct val="0"/>
              </a:spcAft>
            </a:pPr>
            <a:r>
              <a:rPr lang="en-US" sz="1600" smtClean="0">
                <a:solidFill>
                  <a:srgbClr val="000000"/>
                </a:solidFill>
              </a:rPr>
              <a:t>meticillino-resistente</a:t>
            </a:r>
          </a:p>
          <a:p>
            <a:pPr fontAlgn="base">
              <a:spcBef>
                <a:spcPct val="0"/>
              </a:spcBef>
              <a:spcAft>
                <a:spcPct val="0"/>
              </a:spcAft>
            </a:pPr>
            <a:r>
              <a:rPr lang="en-US" sz="1600" smtClean="0">
                <a:solidFill>
                  <a:srgbClr val="000000"/>
                </a:solidFill>
                <a:sym typeface="Symbol" pitchFamily="18" charset="2"/>
              </a:rPr>
              <a:t> 0.5</a:t>
            </a:r>
            <a:endParaRPr lang="en-US" sz="1600" smtClean="0">
              <a:solidFill>
                <a:srgbClr val="000000"/>
              </a:solidFill>
            </a:endParaRPr>
          </a:p>
          <a:p>
            <a:pPr fontAlgn="base">
              <a:spcBef>
                <a:spcPct val="0"/>
              </a:spcBef>
              <a:spcAft>
                <a:spcPct val="0"/>
              </a:spcAft>
            </a:pPr>
            <a:r>
              <a:rPr lang="en-US" sz="1600" smtClean="0">
                <a:solidFill>
                  <a:srgbClr val="000000"/>
                </a:solidFill>
              </a:rPr>
              <a:t>1</a:t>
            </a:r>
          </a:p>
          <a:p>
            <a:pPr fontAlgn="base">
              <a:spcBef>
                <a:spcPct val="0"/>
              </a:spcBef>
              <a:spcAft>
                <a:spcPct val="0"/>
              </a:spcAft>
              <a:buFont typeface="Symbol" pitchFamily="18" charset="2"/>
              <a:buChar char="£"/>
            </a:pPr>
            <a:r>
              <a:rPr lang="en-US" sz="1600" smtClean="0">
                <a:solidFill>
                  <a:srgbClr val="000000"/>
                </a:solidFill>
                <a:sym typeface="Symbol" pitchFamily="18" charset="2"/>
              </a:rPr>
              <a:t> 0.25</a:t>
            </a:r>
          </a:p>
          <a:p>
            <a:pPr fontAlgn="base">
              <a:spcBef>
                <a:spcPct val="0"/>
              </a:spcBef>
              <a:spcAft>
                <a:spcPct val="0"/>
              </a:spcAft>
              <a:buFont typeface="Symbol" pitchFamily="18" charset="2"/>
              <a:buChar char="£"/>
            </a:pPr>
            <a:r>
              <a:rPr lang="en-US" sz="1600" smtClean="0">
                <a:solidFill>
                  <a:srgbClr val="000000"/>
                </a:solidFill>
              </a:rPr>
              <a:t>  2</a:t>
            </a:r>
          </a:p>
          <a:p>
            <a:pPr fontAlgn="base">
              <a:spcBef>
                <a:spcPct val="0"/>
              </a:spcBef>
              <a:spcAft>
                <a:spcPct val="0"/>
              </a:spcAft>
              <a:buFont typeface="Symbol" pitchFamily="18" charset="2"/>
              <a:buChar char="£"/>
            </a:pPr>
            <a:r>
              <a:rPr lang="en-US" sz="1600" smtClean="0">
                <a:solidFill>
                  <a:srgbClr val="000000"/>
                </a:solidFill>
              </a:rPr>
              <a:t> 1</a:t>
            </a:r>
          </a:p>
          <a:p>
            <a:pPr fontAlgn="base">
              <a:spcBef>
                <a:spcPct val="0"/>
              </a:spcBef>
              <a:spcAft>
                <a:spcPct val="0"/>
              </a:spcAft>
            </a:pPr>
            <a:r>
              <a:rPr lang="en-US" sz="1600" smtClean="0">
                <a:solidFill>
                  <a:srgbClr val="000000"/>
                </a:solidFill>
              </a:rPr>
              <a:t>2</a:t>
            </a:r>
          </a:p>
          <a:p>
            <a:pPr fontAlgn="base">
              <a:spcBef>
                <a:spcPct val="0"/>
              </a:spcBef>
              <a:spcAft>
                <a:spcPct val="0"/>
              </a:spcAft>
            </a:pPr>
            <a:r>
              <a:rPr lang="en-US" sz="1600" smtClean="0">
                <a:solidFill>
                  <a:srgbClr val="000000"/>
                </a:solidFill>
                <a:sym typeface="Symbol" pitchFamily="18" charset="2"/>
              </a:rPr>
              <a:t>  0.25</a:t>
            </a:r>
            <a:endParaRPr lang="en-US" sz="1600" smtClean="0">
              <a:solidFill>
                <a:srgbClr val="000000"/>
              </a:solidFill>
            </a:endParaRPr>
          </a:p>
          <a:p>
            <a:pPr fontAlgn="base">
              <a:spcBef>
                <a:spcPct val="0"/>
              </a:spcBef>
              <a:spcAft>
                <a:spcPct val="0"/>
              </a:spcAft>
              <a:buFont typeface="Symbol" pitchFamily="18" charset="2"/>
              <a:buChar char="£"/>
            </a:pPr>
            <a:r>
              <a:rPr lang="en-US" sz="1600" smtClean="0">
                <a:solidFill>
                  <a:srgbClr val="000000"/>
                </a:solidFill>
                <a:sym typeface="Symbol" pitchFamily="18" charset="2"/>
              </a:rPr>
              <a:t> 256</a:t>
            </a:r>
          </a:p>
          <a:p>
            <a:pPr fontAlgn="base">
              <a:spcBef>
                <a:spcPct val="0"/>
              </a:spcBef>
              <a:spcAft>
                <a:spcPct val="0"/>
              </a:spcAft>
            </a:pPr>
            <a:r>
              <a:rPr lang="en-US" sz="1600" smtClean="0">
                <a:solidFill>
                  <a:srgbClr val="000000"/>
                </a:solidFill>
                <a:sym typeface="Symbol" pitchFamily="18" charset="2"/>
              </a:rPr>
              <a:t>&gt; 2</a:t>
            </a:r>
            <a:endParaRPr lang="en-US" sz="1600" smtClean="0">
              <a:solidFill>
                <a:srgbClr val="000000"/>
              </a:solidFill>
            </a:endParaRPr>
          </a:p>
          <a:p>
            <a:pPr fontAlgn="base">
              <a:spcBef>
                <a:spcPct val="0"/>
              </a:spcBef>
              <a:spcAft>
                <a:spcPct val="0"/>
              </a:spcAft>
            </a:pPr>
            <a:r>
              <a:rPr lang="en-US" sz="1600" smtClean="0">
                <a:solidFill>
                  <a:srgbClr val="000000"/>
                </a:solidFill>
              </a:rPr>
              <a:t>-</a:t>
            </a:r>
          </a:p>
          <a:p>
            <a:pPr fontAlgn="base">
              <a:spcBef>
                <a:spcPct val="0"/>
              </a:spcBef>
              <a:spcAft>
                <a:spcPct val="0"/>
              </a:spcAft>
            </a:pPr>
            <a:r>
              <a:rPr lang="en-US" sz="1600" smtClean="0">
                <a:solidFill>
                  <a:srgbClr val="000000"/>
                </a:solidFill>
                <a:sym typeface="Symbol" pitchFamily="18" charset="2"/>
              </a:rPr>
              <a:t>  0.5</a:t>
            </a:r>
            <a:endParaRPr lang="en-US" sz="1600" smtClean="0">
              <a:solidFill>
                <a:srgbClr val="000000"/>
              </a:solidFill>
            </a:endParaRPr>
          </a:p>
          <a:p>
            <a:pPr fontAlgn="base">
              <a:spcBef>
                <a:spcPct val="0"/>
              </a:spcBef>
              <a:spcAft>
                <a:spcPct val="0"/>
              </a:spcAft>
              <a:buFont typeface="Symbol" pitchFamily="18" charset="2"/>
              <a:buChar char="£"/>
            </a:pPr>
            <a:r>
              <a:rPr lang="en-US" sz="1600" smtClean="0">
                <a:solidFill>
                  <a:srgbClr val="000000"/>
                </a:solidFill>
                <a:sym typeface="Symbol" pitchFamily="18" charset="2"/>
              </a:rPr>
              <a:t> 1</a:t>
            </a:r>
          </a:p>
          <a:p>
            <a:pPr fontAlgn="base">
              <a:spcBef>
                <a:spcPct val="0"/>
              </a:spcBef>
              <a:spcAft>
                <a:spcPct val="0"/>
              </a:spcAft>
              <a:buFont typeface="Symbol" pitchFamily="18" charset="2"/>
              <a:buNone/>
            </a:pPr>
            <a:r>
              <a:rPr lang="en-US" sz="1600" smtClean="0">
                <a:solidFill>
                  <a:srgbClr val="000000"/>
                </a:solidFill>
                <a:sym typeface="Symbol" pitchFamily="18" charset="2"/>
              </a:rPr>
              <a:t>  </a:t>
            </a:r>
            <a:r>
              <a:rPr lang="en-US" sz="1600" smtClean="0">
                <a:solidFill>
                  <a:srgbClr val="000000"/>
                </a:solidFill>
              </a:rPr>
              <a:t>0.5/9.5</a:t>
            </a:r>
          </a:p>
          <a:p>
            <a:pPr fontAlgn="base">
              <a:spcBef>
                <a:spcPct val="0"/>
              </a:spcBef>
              <a:spcAft>
                <a:spcPct val="0"/>
              </a:spcAft>
            </a:pPr>
            <a:r>
              <a:rPr lang="en-US" sz="1600" smtClean="0">
                <a:solidFill>
                  <a:srgbClr val="000000"/>
                </a:solidFill>
              </a:rPr>
              <a:t>&lt; 0.5</a:t>
            </a:r>
          </a:p>
        </p:txBody>
      </p:sp>
      <p:sp>
        <p:nvSpPr>
          <p:cNvPr id="777224" name="Text Box 8"/>
          <p:cNvSpPr txBox="1">
            <a:spLocks noChangeArrowheads="1"/>
          </p:cNvSpPr>
          <p:nvPr/>
        </p:nvSpPr>
        <p:spPr bwMode="auto">
          <a:xfrm>
            <a:off x="6604000" y="1906588"/>
            <a:ext cx="2220913"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smtClean="0">
                <a:solidFill>
                  <a:srgbClr val="000000"/>
                </a:solidFill>
              </a:rPr>
              <a:t>S I R</a:t>
            </a:r>
          </a:p>
          <a:p>
            <a:pPr fontAlgn="base">
              <a:lnSpc>
                <a:spcPct val="40000"/>
              </a:lnSpc>
              <a:spcBef>
                <a:spcPct val="0"/>
              </a:spcBef>
              <a:spcAft>
                <a:spcPct val="0"/>
              </a:spcAft>
            </a:pPr>
            <a:endParaRPr lang="en-US" sz="1600" b="1" i="1" smtClean="0">
              <a:solidFill>
                <a:srgbClr val="000000"/>
              </a:solidFill>
            </a:endParaRP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FF0000"/>
                </a:solidFill>
                <a:sym typeface="Symbol" pitchFamily="18" charset="2"/>
              </a:rPr>
              <a:t>R</a:t>
            </a: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FF0000"/>
                </a:solidFill>
              </a:rPr>
              <a:t>meticillino-resistente</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pPr>
            <a:r>
              <a:rPr lang="en-US" sz="1600" b="1" smtClean="0">
                <a:solidFill>
                  <a:srgbClr val="009900"/>
                </a:solidFill>
              </a:rPr>
              <a:t>S</a:t>
            </a:r>
          </a:p>
          <a:p>
            <a:pPr fontAlgn="base">
              <a:spcBef>
                <a:spcPct val="0"/>
              </a:spcBef>
              <a:spcAft>
                <a:spcPct val="0"/>
              </a:spcAft>
              <a:buFont typeface="Symbol" pitchFamily="18" charset="2"/>
              <a:buNone/>
            </a:pPr>
            <a:r>
              <a:rPr lang="en-US" sz="1600" b="1" smtClean="0">
                <a:solidFill>
                  <a:srgbClr val="009900"/>
                </a:solidFill>
                <a:sym typeface="Symbol" pitchFamily="18" charset="2"/>
              </a:rPr>
              <a:t>S</a:t>
            </a:r>
          </a:p>
          <a:p>
            <a:pPr fontAlgn="base">
              <a:spcBef>
                <a:spcPct val="0"/>
              </a:spcBef>
              <a:spcAft>
                <a:spcPct val="0"/>
              </a:spcAft>
              <a:buFont typeface="Symbol" pitchFamily="18" charset="2"/>
              <a:buNone/>
            </a:pPr>
            <a:r>
              <a:rPr lang="en-US" sz="1600" b="1" smtClean="0">
                <a:solidFill>
                  <a:srgbClr val="009900"/>
                </a:solidFill>
              </a:rPr>
              <a:t>S  </a:t>
            </a:r>
          </a:p>
          <a:p>
            <a:pPr fontAlgn="base">
              <a:spcBef>
                <a:spcPct val="0"/>
              </a:spcBef>
              <a:spcAft>
                <a:spcPct val="0"/>
              </a:spcAft>
              <a:buFont typeface="Symbol" pitchFamily="18" charset="2"/>
              <a:buNone/>
            </a:pPr>
            <a:r>
              <a:rPr lang="en-US" sz="1600" b="1" smtClean="0">
                <a:solidFill>
                  <a:srgbClr val="009900"/>
                </a:solidFill>
              </a:rPr>
              <a:t>S</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pPr>
            <a:r>
              <a:rPr lang="en-US" sz="1600" b="1" smtClean="0">
                <a:solidFill>
                  <a:srgbClr val="009900"/>
                </a:solidFill>
                <a:sym typeface="Symbol" pitchFamily="18" charset="2"/>
              </a:rPr>
              <a:t>S</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FF0000"/>
                </a:solidFill>
              </a:rPr>
              <a:t>R</a:t>
            </a:r>
          </a:p>
          <a:p>
            <a:pPr fontAlgn="base">
              <a:spcBef>
                <a:spcPct val="0"/>
              </a:spcBef>
              <a:spcAft>
                <a:spcPct val="0"/>
              </a:spcAft>
            </a:pPr>
            <a:r>
              <a:rPr lang="en-US" sz="1600" b="1" smtClean="0">
                <a:solidFill>
                  <a:srgbClr val="009900"/>
                </a:solidFill>
                <a:sym typeface="Symbol" pitchFamily="18" charset="2"/>
              </a:rPr>
              <a:t>S</a:t>
            </a:r>
            <a:endParaRPr lang="en-US" sz="1600" b="1" smtClean="0">
              <a:solidFill>
                <a:srgbClr val="009900"/>
              </a:solidFill>
            </a:endParaRPr>
          </a:p>
          <a:p>
            <a:pPr fontAlgn="base">
              <a:spcBef>
                <a:spcPct val="0"/>
              </a:spcBef>
              <a:spcAft>
                <a:spcPct val="0"/>
              </a:spcAft>
              <a:buFont typeface="Symbol" pitchFamily="18" charset="2"/>
              <a:buNone/>
            </a:pPr>
            <a:r>
              <a:rPr lang="en-US" sz="1600" b="1" smtClean="0">
                <a:solidFill>
                  <a:srgbClr val="009900"/>
                </a:solidFill>
                <a:sym typeface="Symbol" pitchFamily="18" charset="2"/>
              </a:rPr>
              <a:t>S</a:t>
            </a:r>
          </a:p>
          <a:p>
            <a:pPr fontAlgn="base">
              <a:spcBef>
                <a:spcPct val="0"/>
              </a:spcBef>
              <a:spcAft>
                <a:spcPct val="0"/>
              </a:spcAft>
              <a:buFont typeface="Symbol" pitchFamily="18" charset="2"/>
              <a:buNone/>
            </a:pPr>
            <a:r>
              <a:rPr lang="en-US" sz="1600" b="1" smtClean="0">
                <a:solidFill>
                  <a:srgbClr val="009900"/>
                </a:solidFill>
                <a:sym typeface="Symbol" pitchFamily="18" charset="2"/>
              </a:rPr>
              <a:t>S</a:t>
            </a:r>
          </a:p>
          <a:p>
            <a:pPr fontAlgn="base">
              <a:spcBef>
                <a:spcPct val="0"/>
              </a:spcBef>
              <a:spcAft>
                <a:spcPct val="0"/>
              </a:spcAft>
              <a:buFont typeface="Symbol" pitchFamily="18" charset="2"/>
              <a:buNone/>
            </a:pPr>
            <a:r>
              <a:rPr lang="en-US" sz="1600" b="1" smtClean="0">
                <a:solidFill>
                  <a:srgbClr val="009900"/>
                </a:solidFill>
                <a:sym typeface="Symbol" pitchFamily="18" charset="2"/>
              </a:rPr>
              <a:t>S</a:t>
            </a:r>
            <a:endParaRPr lang="en-US" sz="1600" b="1" smtClean="0">
              <a:solidFill>
                <a:srgbClr val="009900"/>
              </a:solidFill>
            </a:endParaRPr>
          </a:p>
        </p:txBody>
      </p:sp>
      <p:sp>
        <p:nvSpPr>
          <p:cNvPr id="777225" name="Line 9"/>
          <p:cNvSpPr>
            <a:spLocks noChangeShapeType="1"/>
          </p:cNvSpPr>
          <p:nvPr/>
        </p:nvSpPr>
        <p:spPr bwMode="auto">
          <a:xfrm>
            <a:off x="557213" y="2187575"/>
            <a:ext cx="2951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7226" name="Line 10"/>
          <p:cNvSpPr>
            <a:spLocks noChangeShapeType="1"/>
          </p:cNvSpPr>
          <p:nvPr/>
        </p:nvSpPr>
        <p:spPr bwMode="auto">
          <a:xfrm>
            <a:off x="3924300" y="2187575"/>
            <a:ext cx="3455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777227" name="Text Box 11"/>
          <p:cNvSpPr txBox="1">
            <a:spLocks noChangeArrowheads="1"/>
          </p:cNvSpPr>
          <p:nvPr/>
        </p:nvSpPr>
        <p:spPr bwMode="auto">
          <a:xfrm>
            <a:off x="6443663" y="665163"/>
            <a:ext cx="2225675" cy="5889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smtClean="0">
                <a:solidFill>
                  <a:srgbClr val="FF0000"/>
                </a:solidFill>
              </a:rPr>
              <a:t>CA- MRSA</a:t>
            </a:r>
          </a:p>
        </p:txBody>
      </p:sp>
    </p:spTree>
    <p:extLst>
      <p:ext uri="{BB962C8B-B14F-4D97-AF65-F5344CB8AC3E}">
        <p14:creationId xmlns:p14="http://schemas.microsoft.com/office/powerpoint/2010/main" val="1777121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ChangeArrowheads="1"/>
          </p:cNvSpPr>
          <p:nvPr/>
        </p:nvSpPr>
        <p:spPr bwMode="auto">
          <a:xfrm>
            <a:off x="34925" y="333375"/>
            <a:ext cx="900588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en-US" sz="2400" smtClean="0">
                <a:solidFill>
                  <a:srgbClr val="CC0000"/>
                </a:solidFill>
              </a:rPr>
              <a:t>The small colony variant (SCV) concept -- the role of staphylococcal SCVs in persistent infections</a:t>
            </a:r>
            <a:r>
              <a:rPr lang="en-US" sz="2400" smtClean="0">
                <a:solidFill>
                  <a:srgbClr val="000000"/>
                </a:solidFill>
                <a:hlinkClick r:id="rId2"/>
              </a:rPr>
              <a:t>.</a:t>
            </a:r>
            <a:endParaRPr lang="en-US" sz="2400" smtClean="0">
              <a:solidFill>
                <a:srgbClr val="000000"/>
              </a:solidFill>
            </a:endParaRPr>
          </a:p>
          <a:p>
            <a:pPr algn="ctr" fontAlgn="base">
              <a:spcBef>
                <a:spcPct val="0"/>
              </a:spcBef>
              <a:spcAft>
                <a:spcPct val="0"/>
              </a:spcAft>
            </a:pPr>
            <a:endParaRPr lang="en-US" smtClean="0">
              <a:solidFill>
                <a:srgbClr val="000000"/>
              </a:solidFill>
            </a:endParaRPr>
          </a:p>
          <a:p>
            <a:pPr algn="ctr" fontAlgn="base">
              <a:spcBef>
                <a:spcPct val="0"/>
              </a:spcBef>
              <a:spcAft>
                <a:spcPct val="0"/>
              </a:spcAft>
            </a:pPr>
            <a:r>
              <a:rPr lang="en-US" smtClean="0">
                <a:solidFill>
                  <a:srgbClr val="000000"/>
                </a:solidFill>
              </a:rPr>
              <a:t>von Eiff C, Peters G, Becker K. </a:t>
            </a:r>
            <a:r>
              <a:rPr lang="en-US" i="1" smtClean="0">
                <a:solidFill>
                  <a:srgbClr val="000000"/>
                </a:solidFill>
              </a:rPr>
              <a:t>Injury</a:t>
            </a:r>
            <a:r>
              <a:rPr lang="en-US" smtClean="0">
                <a:solidFill>
                  <a:srgbClr val="000000"/>
                </a:solidFill>
              </a:rPr>
              <a:t>. 2006; 37:S6-33. </a:t>
            </a:r>
          </a:p>
        </p:txBody>
      </p:sp>
      <p:sp>
        <p:nvSpPr>
          <p:cNvPr id="2051" name="Rectangle 5"/>
          <p:cNvSpPr>
            <a:spLocks noChangeArrowheads="1"/>
          </p:cNvSpPr>
          <p:nvPr/>
        </p:nvSpPr>
        <p:spPr bwMode="auto">
          <a:xfrm>
            <a:off x="468313" y="2125663"/>
            <a:ext cx="82804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smtClean="0">
                <a:solidFill>
                  <a:srgbClr val="000000"/>
                </a:solidFill>
              </a:rPr>
              <a:t>… Because of their fastidious growth characteristics, </a:t>
            </a:r>
            <a:r>
              <a:rPr lang="en-US" smtClean="0">
                <a:solidFill>
                  <a:srgbClr val="CC0000"/>
                </a:solidFill>
              </a:rPr>
              <a:t>they are easily missed or misidentified in the clinical laboratory</a:t>
            </a:r>
            <a:r>
              <a:rPr lang="en-US" smtClean="0">
                <a:solidFill>
                  <a:srgbClr val="000000"/>
                </a:solidFill>
              </a:rPr>
              <a:t>. Therefore, when an infection persists for weeks or months or fails to respond to antimicrobial therapy, clinicians as well as laboratory personnel should consider further efforts to search for this staphylococcal subpopulation. </a:t>
            </a:r>
          </a:p>
        </p:txBody>
      </p:sp>
      <p:pic>
        <p:nvPicPr>
          <p:cNvPr id="2053" name="Picture 8" descr="PICT1274"/>
          <p:cNvPicPr>
            <a:picLocks noChangeAspect="1" noChangeArrowheads="1"/>
          </p:cNvPicPr>
          <p:nvPr/>
        </p:nvPicPr>
        <p:blipFill>
          <a:blip r:embed="rId3">
            <a:extLst>
              <a:ext uri="{28A0092B-C50C-407E-A947-70E740481C1C}">
                <a14:useLocalDpi xmlns:a14="http://schemas.microsoft.com/office/drawing/2010/main" val="0"/>
              </a:ext>
            </a:extLst>
          </a:blip>
          <a:srcRect l="25516" t="5687" r="21329" b="50854"/>
          <a:stretch>
            <a:fillRect/>
          </a:stretch>
        </p:blipFill>
        <p:spPr bwMode="auto">
          <a:xfrm>
            <a:off x="2123728" y="3789040"/>
            <a:ext cx="4897438"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Line 9"/>
          <p:cNvSpPr>
            <a:spLocks noChangeShapeType="1"/>
          </p:cNvSpPr>
          <p:nvPr/>
        </p:nvSpPr>
        <p:spPr bwMode="auto">
          <a:xfrm flipH="1" flipV="1">
            <a:off x="3995738" y="4941888"/>
            <a:ext cx="576262" cy="358775"/>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055" name="Line 10"/>
          <p:cNvSpPr>
            <a:spLocks noChangeShapeType="1"/>
          </p:cNvSpPr>
          <p:nvPr/>
        </p:nvSpPr>
        <p:spPr bwMode="auto">
          <a:xfrm flipH="1" flipV="1">
            <a:off x="7740650" y="4652963"/>
            <a:ext cx="576263" cy="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4251146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a:extLst>
              <a:ext uri="{28A0092B-C50C-407E-A947-70E740481C1C}">
                <a14:useLocalDpi xmlns:a14="http://schemas.microsoft.com/office/drawing/2010/main" val="0"/>
              </a:ext>
            </a:extLst>
          </a:blip>
          <a:srcRect r="1114"/>
          <a:stretch>
            <a:fillRect/>
          </a:stretch>
        </p:blipFill>
        <p:spPr bwMode="auto">
          <a:xfrm>
            <a:off x="685800" y="381000"/>
            <a:ext cx="74676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r="2910"/>
          <a:stretch>
            <a:fillRect/>
          </a:stretch>
        </p:blipFill>
        <p:spPr bwMode="auto">
          <a:xfrm>
            <a:off x="5915025" y="1447800"/>
            <a:ext cx="2543175"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9" name="Picture 9"/>
          <p:cNvPicPr>
            <a:picLocks noChangeAspect="1" noChangeArrowheads="1"/>
          </p:cNvPicPr>
          <p:nvPr/>
        </p:nvPicPr>
        <p:blipFill>
          <a:blip r:embed="rId4">
            <a:extLst>
              <a:ext uri="{28A0092B-C50C-407E-A947-70E740481C1C}">
                <a14:useLocalDpi xmlns:a14="http://schemas.microsoft.com/office/drawing/2010/main" val="0"/>
              </a:ext>
            </a:extLst>
          </a:blip>
          <a:srcRect r="1259"/>
          <a:stretch>
            <a:fillRect/>
          </a:stretch>
        </p:blipFill>
        <p:spPr bwMode="auto">
          <a:xfrm>
            <a:off x="304800" y="1752600"/>
            <a:ext cx="8458200"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638800"/>
            <a:ext cx="8918575"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1" name="Text Box 11"/>
          <p:cNvSpPr txBox="1">
            <a:spLocks noChangeArrowheads="1"/>
          </p:cNvSpPr>
          <p:nvPr/>
        </p:nvSpPr>
        <p:spPr bwMode="auto">
          <a:xfrm>
            <a:off x="4716016" y="1628800"/>
            <a:ext cx="1058303" cy="83099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dirty="0" smtClean="0">
                <a:solidFill>
                  <a:srgbClr val="FF0000"/>
                </a:solidFill>
              </a:rPr>
              <a:t>Italy</a:t>
            </a:r>
          </a:p>
          <a:p>
            <a:pPr algn="ctr" fontAlgn="base">
              <a:spcBef>
                <a:spcPct val="0"/>
              </a:spcBef>
              <a:spcAft>
                <a:spcPct val="0"/>
              </a:spcAft>
            </a:pPr>
            <a:r>
              <a:rPr lang="en-US" sz="2400" dirty="0" smtClean="0">
                <a:solidFill>
                  <a:srgbClr val="FF0000"/>
                </a:solidFill>
              </a:rPr>
              <a:t>33.7%</a:t>
            </a:r>
          </a:p>
        </p:txBody>
      </p:sp>
      <p:sp>
        <p:nvSpPr>
          <p:cNvPr id="56332" name="Line 12"/>
          <p:cNvSpPr>
            <a:spLocks noChangeShapeType="1"/>
          </p:cNvSpPr>
          <p:nvPr/>
        </p:nvSpPr>
        <p:spPr bwMode="auto">
          <a:xfrm>
            <a:off x="5292725" y="2492375"/>
            <a:ext cx="0" cy="5762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9019950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60" name="Picture 8" descr="perugia_ce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988"/>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453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Grafico 1"/>
          <p:cNvGraphicFramePr>
            <a:graphicFrameLocks/>
          </p:cNvGraphicFramePr>
          <p:nvPr>
            <p:extLst>
              <p:ext uri="{D42A27DB-BD31-4B8C-83A1-F6EECF244321}">
                <p14:modId xmlns:p14="http://schemas.microsoft.com/office/powerpoint/2010/main" val="496144440"/>
              </p:ext>
            </p:extLst>
          </p:nvPr>
        </p:nvGraphicFramePr>
        <p:xfrm>
          <a:off x="723900" y="1562101"/>
          <a:ext cx="8024564" cy="4243164"/>
        </p:xfrm>
        <a:graphic>
          <a:graphicData uri="http://schemas.openxmlformats.org/presentationml/2006/ole">
            <mc:AlternateContent xmlns:mc="http://schemas.openxmlformats.org/markup-compatibility/2006">
              <mc:Choice xmlns:v="urn:schemas-microsoft-com:vml" Requires="v">
                <p:oleObj spid="_x0000_s20489" name="Worksheet" r:id="rId3" imgW="8410651" imgH="4505363" progId="Excel.Sheet.8">
                  <p:embed/>
                </p:oleObj>
              </mc:Choice>
              <mc:Fallback>
                <p:oleObj name="Worksheet" r:id="rId3" imgW="8410651" imgH="4505363"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1562101"/>
                        <a:ext cx="8024564" cy="42431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1" name="CasellaDiTesto 6"/>
          <p:cNvSpPr txBox="1">
            <a:spLocks noChangeArrowheads="1"/>
          </p:cNvSpPr>
          <p:nvPr/>
        </p:nvSpPr>
        <p:spPr bwMode="auto">
          <a:xfrm rot="16200000">
            <a:off x="-801258" y="3401660"/>
            <a:ext cx="2618709" cy="36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dirty="0">
                <a:solidFill>
                  <a:prstClr val="black"/>
                </a:solidFill>
                <a:latin typeface="Calibri"/>
                <a:cs typeface="Arial" charset="0"/>
              </a:rPr>
              <a:t>N° isolati /</a:t>
            </a:r>
            <a:r>
              <a:rPr lang="it-IT" altLang="it-IT" sz="1800" b="1" i="1" dirty="0" err="1">
                <a:solidFill>
                  <a:prstClr val="black"/>
                </a:solidFill>
                <a:latin typeface="Calibri"/>
                <a:cs typeface="Arial" charset="0"/>
              </a:rPr>
              <a:t>alert</a:t>
            </a:r>
            <a:r>
              <a:rPr lang="it-IT" altLang="it-IT" sz="1800" b="1" i="1" dirty="0">
                <a:solidFill>
                  <a:prstClr val="black"/>
                </a:solidFill>
                <a:latin typeface="Calibri"/>
                <a:cs typeface="Arial" charset="0"/>
              </a:rPr>
              <a:t> </a:t>
            </a:r>
            <a:r>
              <a:rPr lang="it-IT" altLang="it-IT" sz="1800" b="1" i="1" dirty="0" err="1" smtClean="0">
                <a:solidFill>
                  <a:prstClr val="black"/>
                </a:solidFill>
                <a:latin typeface="Calibri"/>
                <a:cs typeface="Arial" charset="0"/>
              </a:rPr>
              <a:t>organism</a:t>
            </a:r>
            <a:endParaRPr lang="it-IT" altLang="it-IT" sz="1800" b="1" i="1" dirty="0">
              <a:solidFill>
                <a:prstClr val="black"/>
              </a:solidFill>
              <a:latin typeface="Calibri"/>
              <a:cs typeface="Arial" charset="0"/>
            </a:endParaRPr>
          </a:p>
        </p:txBody>
      </p:sp>
      <p:sp>
        <p:nvSpPr>
          <p:cNvPr id="7173" name="CasellaDiTesto 4"/>
          <p:cNvSpPr txBox="1">
            <a:spLocks noChangeArrowheads="1"/>
          </p:cNvSpPr>
          <p:nvPr/>
        </p:nvSpPr>
        <p:spPr bwMode="auto">
          <a:xfrm>
            <a:off x="363538" y="-27384"/>
            <a:ext cx="8572500" cy="156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45654" rIns="91301" bIns="4565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b="1" i="1" dirty="0" err="1">
                <a:solidFill>
                  <a:prstClr val="black"/>
                </a:solidFill>
                <a:latin typeface="Calibri"/>
              </a:rPr>
              <a:t>A</a:t>
            </a:r>
            <a:r>
              <a:rPr lang="it-IT" altLang="it-IT" b="1" i="1" dirty="0" err="1" smtClean="0">
                <a:solidFill>
                  <a:prstClr val="black"/>
                </a:solidFill>
                <a:latin typeface="Calibri"/>
              </a:rPr>
              <a:t>lert</a:t>
            </a:r>
            <a:r>
              <a:rPr lang="it-IT" altLang="it-IT" b="1" i="1" dirty="0" smtClean="0">
                <a:solidFill>
                  <a:prstClr val="black"/>
                </a:solidFill>
                <a:latin typeface="Calibri"/>
              </a:rPr>
              <a:t> </a:t>
            </a:r>
            <a:r>
              <a:rPr lang="it-IT" altLang="it-IT" b="1" i="1" dirty="0" err="1">
                <a:solidFill>
                  <a:prstClr val="black"/>
                </a:solidFill>
                <a:latin typeface="Calibri"/>
              </a:rPr>
              <a:t>organisms</a:t>
            </a:r>
            <a:r>
              <a:rPr lang="it-IT" altLang="it-IT" b="1" dirty="0">
                <a:solidFill>
                  <a:prstClr val="black"/>
                </a:solidFill>
                <a:latin typeface="Calibri"/>
              </a:rPr>
              <a:t> </a:t>
            </a:r>
            <a:br>
              <a:rPr lang="it-IT" altLang="it-IT" b="1" dirty="0">
                <a:solidFill>
                  <a:prstClr val="black"/>
                </a:solidFill>
                <a:latin typeface="Calibri"/>
              </a:rPr>
            </a:br>
            <a:r>
              <a:rPr lang="it-IT" altLang="it-IT" b="1" dirty="0" smtClean="0">
                <a:solidFill>
                  <a:prstClr val="black"/>
                </a:solidFill>
                <a:latin typeface="Calibri"/>
              </a:rPr>
              <a:t>Azienda </a:t>
            </a:r>
            <a:r>
              <a:rPr lang="it-IT" altLang="it-IT" b="1" dirty="0">
                <a:solidFill>
                  <a:prstClr val="black"/>
                </a:solidFill>
                <a:latin typeface="Calibri"/>
              </a:rPr>
              <a:t>Ospedaliera di Perugia </a:t>
            </a:r>
            <a:br>
              <a:rPr lang="it-IT" altLang="it-IT" b="1" dirty="0">
                <a:solidFill>
                  <a:prstClr val="black"/>
                </a:solidFill>
                <a:latin typeface="Calibri"/>
              </a:rPr>
            </a:br>
            <a:r>
              <a:rPr lang="it-IT" altLang="it-IT" b="1" dirty="0" smtClean="0">
                <a:solidFill>
                  <a:prstClr val="black"/>
                </a:solidFill>
                <a:latin typeface="Calibri"/>
              </a:rPr>
              <a:t>(2015)</a:t>
            </a:r>
            <a:endParaRPr lang="it-IT" altLang="it-IT" dirty="0">
              <a:solidFill>
                <a:prstClr val="black"/>
              </a:solidFill>
              <a:latin typeface="Calibri"/>
            </a:endParaRPr>
          </a:p>
        </p:txBody>
      </p:sp>
      <p:sp>
        <p:nvSpPr>
          <p:cNvPr id="5" name="CasellaDiTesto 4"/>
          <p:cNvSpPr txBox="1">
            <a:spLocks noChangeArrowheads="1"/>
          </p:cNvSpPr>
          <p:nvPr/>
        </p:nvSpPr>
        <p:spPr bwMode="auto">
          <a:xfrm>
            <a:off x="1619672" y="6165304"/>
            <a:ext cx="5866521" cy="430689"/>
          </a:xfrm>
          <a:prstGeom prst="rect">
            <a:avLst/>
          </a:prstGeom>
          <a:noFill/>
          <a:ln w="9525">
            <a:noFill/>
            <a:miter lim="800000"/>
            <a:headEnd/>
            <a:tailEnd/>
          </a:ln>
        </p:spPr>
        <p:txBody>
          <a:bodyPr wrap="none" lIns="91239" tIns="45622" rIns="91239" bIns="45622">
            <a:spAutoFit/>
          </a:bodyPr>
          <a:lstStyle/>
          <a:p>
            <a:pPr defTabSz="831850"/>
            <a:r>
              <a:rPr lang="it-IT" altLang="it-IT" sz="2200" b="1" dirty="0">
                <a:solidFill>
                  <a:prstClr val="black"/>
                </a:solidFill>
                <a:cs typeface="Arial" charset="0"/>
              </a:rPr>
              <a:t>Numero totale di isolati di </a:t>
            </a:r>
            <a:r>
              <a:rPr lang="it-IT" altLang="it-IT" sz="2200" b="1" i="1" dirty="0" err="1">
                <a:solidFill>
                  <a:prstClr val="black"/>
                </a:solidFill>
                <a:cs typeface="Arial" charset="0"/>
              </a:rPr>
              <a:t>Alert</a:t>
            </a:r>
            <a:r>
              <a:rPr lang="it-IT" altLang="it-IT" sz="2200" b="1" i="1" dirty="0">
                <a:solidFill>
                  <a:prstClr val="black"/>
                </a:solidFill>
                <a:cs typeface="Arial" charset="0"/>
              </a:rPr>
              <a:t> </a:t>
            </a:r>
            <a:r>
              <a:rPr lang="it-IT" altLang="it-IT" sz="2200" b="1" i="1" dirty="0" err="1">
                <a:solidFill>
                  <a:prstClr val="black"/>
                </a:solidFill>
                <a:cs typeface="Arial" charset="0"/>
              </a:rPr>
              <a:t>organisms</a:t>
            </a:r>
            <a:r>
              <a:rPr lang="it-IT" altLang="it-IT" sz="2200" b="1" dirty="0" smtClean="0">
                <a:solidFill>
                  <a:prstClr val="black"/>
                </a:solidFill>
                <a:cs typeface="Arial" charset="0"/>
              </a:rPr>
              <a:t>: </a:t>
            </a:r>
            <a:r>
              <a:rPr lang="it-IT" altLang="it-IT" sz="2200" b="1" i="1" dirty="0" smtClean="0">
                <a:solidFill>
                  <a:srgbClr val="FF0000"/>
                </a:solidFill>
                <a:cs typeface="Arial" charset="0"/>
              </a:rPr>
              <a:t>1035</a:t>
            </a:r>
            <a:endParaRPr lang="it-IT" altLang="it-IT" sz="2200" b="1" i="1" dirty="0">
              <a:solidFill>
                <a:srgbClr val="FF0000"/>
              </a:solidFill>
              <a:cs typeface="Arial" charset="0"/>
            </a:endParaRPr>
          </a:p>
        </p:txBody>
      </p:sp>
      <p:sp>
        <p:nvSpPr>
          <p:cNvPr id="3" name="Segnaposto numero diapositiva 2"/>
          <p:cNvSpPr>
            <a:spLocks noGrp="1"/>
          </p:cNvSpPr>
          <p:nvPr>
            <p:ph type="sldNum" sz="quarter" idx="12"/>
          </p:nvPr>
        </p:nvSpPr>
        <p:spPr/>
        <p:txBody>
          <a:bodyPr/>
          <a:lstStyle/>
          <a:p>
            <a:fld id="{E7A41E1B-4F70-4964-A407-84C68BE8251C}" type="slidenum">
              <a:rPr lang="it-IT" smtClean="0">
                <a:solidFill>
                  <a:prstClr val="black">
                    <a:tint val="75000"/>
                  </a:prstClr>
                </a:solidFill>
              </a:rPr>
              <a:pPr/>
              <a:t>38</a:t>
            </a:fld>
            <a:endParaRPr lang="it-IT">
              <a:solidFill>
                <a:prstClr val="black">
                  <a:tint val="75000"/>
                </a:prstClr>
              </a:solidFill>
            </a:endParaRPr>
          </a:p>
        </p:txBody>
      </p:sp>
    </p:spTree>
    <p:extLst>
      <p:ext uri="{BB962C8B-B14F-4D97-AF65-F5344CB8AC3E}">
        <p14:creationId xmlns:p14="http://schemas.microsoft.com/office/powerpoint/2010/main" val="32089718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Grafico 1"/>
          <p:cNvGraphicFramePr>
            <a:graphicFrameLocks/>
          </p:cNvGraphicFramePr>
          <p:nvPr>
            <p:extLst>
              <p:ext uri="{D42A27DB-BD31-4B8C-83A1-F6EECF244321}">
                <p14:modId xmlns:p14="http://schemas.microsoft.com/office/powerpoint/2010/main" val="948293461"/>
              </p:ext>
            </p:extLst>
          </p:nvPr>
        </p:nvGraphicFramePr>
        <p:xfrm>
          <a:off x="850582" y="980728"/>
          <a:ext cx="7916043" cy="4595812"/>
        </p:xfrm>
        <a:graphic>
          <a:graphicData uri="http://schemas.openxmlformats.org/presentationml/2006/ole">
            <mc:AlternateContent xmlns:mc="http://schemas.openxmlformats.org/markup-compatibility/2006">
              <mc:Choice xmlns:v="urn:schemas-microsoft-com:vml" Requires="v">
                <p:oleObj spid="_x0000_s21513" name="Foglio di lavoro" r:id="rId3" imgW="8591499" imgH="4610191" progId="Excel.Sheet.8">
                  <p:embed/>
                </p:oleObj>
              </mc:Choice>
              <mc:Fallback>
                <p:oleObj name="Foglio di lavoro" r:id="rId3" imgW="8591499" imgH="4610191"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582" y="980728"/>
                        <a:ext cx="7916043" cy="4595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7" name="CasellaDiTesto 1"/>
          <p:cNvSpPr txBox="1">
            <a:spLocks noChangeArrowheads="1"/>
          </p:cNvSpPr>
          <p:nvPr/>
        </p:nvSpPr>
        <p:spPr bwMode="auto">
          <a:xfrm>
            <a:off x="2195736" y="188913"/>
            <a:ext cx="5059767" cy="57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79" tIns="42239" rIns="84479" bIns="42239">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b="1" i="1" dirty="0" err="1">
                <a:solidFill>
                  <a:prstClr val="black"/>
                </a:solidFill>
                <a:latin typeface="Calibri"/>
                <a:cs typeface="Arial" charset="0"/>
              </a:rPr>
              <a:t>Alert</a:t>
            </a:r>
            <a:r>
              <a:rPr lang="it-IT" altLang="it-IT" b="1" i="1" dirty="0">
                <a:solidFill>
                  <a:prstClr val="black"/>
                </a:solidFill>
                <a:latin typeface="Calibri"/>
                <a:cs typeface="Arial" charset="0"/>
              </a:rPr>
              <a:t> </a:t>
            </a:r>
            <a:r>
              <a:rPr lang="it-IT" altLang="it-IT" b="1" i="1" dirty="0" err="1">
                <a:solidFill>
                  <a:prstClr val="black"/>
                </a:solidFill>
                <a:latin typeface="Calibri"/>
                <a:cs typeface="Arial" charset="0"/>
              </a:rPr>
              <a:t>organisms</a:t>
            </a:r>
            <a:r>
              <a:rPr lang="it-IT" altLang="it-IT" b="1" i="1" dirty="0">
                <a:solidFill>
                  <a:prstClr val="black"/>
                </a:solidFill>
                <a:latin typeface="Calibri"/>
                <a:cs typeface="Arial" charset="0"/>
              </a:rPr>
              <a:t> </a:t>
            </a:r>
            <a:r>
              <a:rPr lang="it-IT" altLang="it-IT" b="1" dirty="0">
                <a:solidFill>
                  <a:prstClr val="black"/>
                </a:solidFill>
                <a:latin typeface="Calibri"/>
                <a:cs typeface="Arial" charset="0"/>
              </a:rPr>
              <a:t>da Medicine</a:t>
            </a:r>
          </a:p>
        </p:txBody>
      </p:sp>
      <p:sp>
        <p:nvSpPr>
          <p:cNvPr id="11268" name="CasellaDiTesto 6"/>
          <p:cNvSpPr txBox="1">
            <a:spLocks noChangeArrowheads="1"/>
          </p:cNvSpPr>
          <p:nvPr/>
        </p:nvSpPr>
        <p:spPr bwMode="auto">
          <a:xfrm rot="16200000">
            <a:off x="-1038889" y="3207242"/>
            <a:ext cx="2980731" cy="39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2000" b="1" dirty="0">
                <a:solidFill>
                  <a:prstClr val="black"/>
                </a:solidFill>
                <a:latin typeface="Calibri"/>
                <a:cs typeface="Arial" charset="0"/>
              </a:rPr>
              <a:t>N° isolati /</a:t>
            </a:r>
            <a:r>
              <a:rPr lang="it-IT" altLang="it-IT" sz="2000" b="1" i="1" dirty="0" err="1">
                <a:solidFill>
                  <a:prstClr val="black"/>
                </a:solidFill>
                <a:latin typeface="Calibri"/>
                <a:cs typeface="Arial" charset="0"/>
              </a:rPr>
              <a:t>alert</a:t>
            </a:r>
            <a:r>
              <a:rPr lang="it-IT" altLang="it-IT" sz="2000" b="1" i="1" dirty="0">
                <a:solidFill>
                  <a:prstClr val="black"/>
                </a:solidFill>
                <a:latin typeface="Calibri"/>
                <a:cs typeface="Arial" charset="0"/>
              </a:rPr>
              <a:t> </a:t>
            </a:r>
            <a:r>
              <a:rPr lang="it-IT" altLang="it-IT" sz="2000" b="1" i="1" dirty="0" err="1">
                <a:solidFill>
                  <a:prstClr val="black"/>
                </a:solidFill>
                <a:latin typeface="Calibri"/>
                <a:cs typeface="Arial" charset="0"/>
              </a:rPr>
              <a:t>organisms</a:t>
            </a:r>
            <a:endParaRPr lang="it-IT" altLang="it-IT" sz="2000" b="1" i="1" dirty="0">
              <a:solidFill>
                <a:prstClr val="black"/>
              </a:solidFill>
              <a:latin typeface="Calibri"/>
              <a:cs typeface="Arial" charset="0"/>
            </a:endParaRPr>
          </a:p>
        </p:txBody>
      </p:sp>
      <p:sp>
        <p:nvSpPr>
          <p:cNvPr id="11269" name="CasellaDiTesto 4"/>
          <p:cNvSpPr txBox="1">
            <a:spLocks noChangeArrowheads="1"/>
          </p:cNvSpPr>
          <p:nvPr/>
        </p:nvSpPr>
        <p:spPr bwMode="auto">
          <a:xfrm>
            <a:off x="1187623" y="5950905"/>
            <a:ext cx="7241961" cy="52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800" b="1" dirty="0">
                <a:solidFill>
                  <a:prstClr val="black"/>
                </a:solidFill>
                <a:cs typeface="Arial" charset="0"/>
              </a:rPr>
              <a:t>Numero totale di isolati di </a:t>
            </a:r>
            <a:r>
              <a:rPr lang="it-IT" altLang="it-IT" sz="2800" b="1" i="1" dirty="0" err="1">
                <a:solidFill>
                  <a:prstClr val="black"/>
                </a:solidFill>
                <a:cs typeface="Arial" charset="0"/>
              </a:rPr>
              <a:t>Alert</a:t>
            </a:r>
            <a:r>
              <a:rPr lang="it-IT" altLang="it-IT" sz="2800" b="1" i="1" dirty="0">
                <a:solidFill>
                  <a:prstClr val="black"/>
                </a:solidFill>
                <a:cs typeface="Arial" charset="0"/>
              </a:rPr>
              <a:t> </a:t>
            </a:r>
            <a:r>
              <a:rPr lang="it-IT" altLang="it-IT" sz="2800" b="1" i="1" dirty="0" err="1">
                <a:solidFill>
                  <a:prstClr val="black"/>
                </a:solidFill>
                <a:cs typeface="Arial" charset="0"/>
              </a:rPr>
              <a:t>organisms</a:t>
            </a:r>
            <a:r>
              <a:rPr lang="it-IT" altLang="it-IT" sz="2800" b="1" dirty="0">
                <a:solidFill>
                  <a:prstClr val="black"/>
                </a:solidFill>
                <a:cs typeface="Arial" charset="0"/>
              </a:rPr>
              <a:t>: </a:t>
            </a:r>
            <a:r>
              <a:rPr lang="it-IT" altLang="it-IT" sz="2800" b="1" i="1" dirty="0" smtClean="0">
                <a:solidFill>
                  <a:srgbClr val="FF0000"/>
                </a:solidFill>
                <a:cs typeface="Arial" charset="0"/>
              </a:rPr>
              <a:t>617</a:t>
            </a:r>
            <a:endParaRPr lang="it-IT" altLang="it-IT" sz="2800" b="1" i="1" dirty="0">
              <a:solidFill>
                <a:srgbClr val="FF0000"/>
              </a:solidFill>
              <a:cs typeface="Arial" charset="0"/>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39</a:t>
            </a:fld>
            <a:endParaRPr lang="it-IT">
              <a:solidFill>
                <a:prstClr val="black">
                  <a:tint val="75000"/>
                </a:prstClr>
              </a:solidFill>
            </a:endParaRPr>
          </a:p>
        </p:txBody>
      </p:sp>
    </p:spTree>
    <p:extLst>
      <p:ext uri="{BB962C8B-B14F-4D97-AF65-F5344CB8AC3E}">
        <p14:creationId xmlns:p14="http://schemas.microsoft.com/office/powerpoint/2010/main" val="1883257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71466"/>
            <a:ext cx="8067675"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538166" y="4293096"/>
            <a:ext cx="4249861" cy="36004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5"/>
          <p:cNvSpPr/>
          <p:nvPr/>
        </p:nvSpPr>
        <p:spPr>
          <a:xfrm>
            <a:off x="539552" y="4797152"/>
            <a:ext cx="4249861" cy="36004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74" y="4653136"/>
            <a:ext cx="4260850" cy="14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140968"/>
            <a:ext cx="3888432" cy="26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2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Grafico 1"/>
          <p:cNvGraphicFramePr>
            <a:graphicFrameLocks/>
          </p:cNvGraphicFramePr>
          <p:nvPr>
            <p:extLst>
              <p:ext uri="{D42A27DB-BD31-4B8C-83A1-F6EECF244321}">
                <p14:modId xmlns:p14="http://schemas.microsoft.com/office/powerpoint/2010/main" val="2347887260"/>
              </p:ext>
            </p:extLst>
          </p:nvPr>
        </p:nvGraphicFramePr>
        <p:xfrm>
          <a:off x="850900" y="965200"/>
          <a:ext cx="7627938" cy="4594225"/>
        </p:xfrm>
        <a:graphic>
          <a:graphicData uri="http://schemas.openxmlformats.org/presentationml/2006/ole">
            <mc:AlternateContent xmlns:mc="http://schemas.openxmlformats.org/markup-compatibility/2006">
              <mc:Choice xmlns:v="urn:schemas-microsoft-com:vml" Requires="v">
                <p:oleObj spid="_x0000_s22537" name="Worksheet" r:id="rId3" imgW="7724851" imgH="4657611" progId="Excel.Sheet.8">
                  <p:embed/>
                </p:oleObj>
              </mc:Choice>
              <mc:Fallback>
                <p:oleObj name="Worksheet" r:id="rId3" imgW="7724851" imgH="4657611"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 y="965200"/>
                        <a:ext cx="7627938" cy="4594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3" name="CasellaDiTesto 1"/>
          <p:cNvSpPr txBox="1">
            <a:spLocks noChangeArrowheads="1"/>
          </p:cNvSpPr>
          <p:nvPr/>
        </p:nvSpPr>
        <p:spPr bwMode="auto">
          <a:xfrm>
            <a:off x="2195736" y="188913"/>
            <a:ext cx="5021295" cy="57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79" tIns="42239" rIns="84479" bIns="42239">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b="1" i="1" dirty="0" err="1">
                <a:solidFill>
                  <a:prstClr val="black"/>
                </a:solidFill>
                <a:latin typeface="Calibri"/>
                <a:cs typeface="Arial" charset="0"/>
              </a:rPr>
              <a:t>Alert</a:t>
            </a:r>
            <a:r>
              <a:rPr lang="it-IT" altLang="it-IT" b="1" i="1" dirty="0">
                <a:solidFill>
                  <a:prstClr val="black"/>
                </a:solidFill>
                <a:latin typeface="Calibri"/>
                <a:cs typeface="Arial" charset="0"/>
              </a:rPr>
              <a:t> </a:t>
            </a:r>
            <a:r>
              <a:rPr lang="it-IT" altLang="it-IT" b="1" i="1" dirty="0" err="1">
                <a:solidFill>
                  <a:prstClr val="black"/>
                </a:solidFill>
                <a:latin typeface="Calibri"/>
                <a:cs typeface="Arial" charset="0"/>
              </a:rPr>
              <a:t>organisms</a:t>
            </a:r>
            <a:r>
              <a:rPr lang="it-IT" altLang="it-IT" b="1" i="1" dirty="0">
                <a:solidFill>
                  <a:prstClr val="black"/>
                </a:solidFill>
                <a:latin typeface="Calibri"/>
                <a:cs typeface="Arial" charset="0"/>
              </a:rPr>
              <a:t> </a:t>
            </a:r>
            <a:r>
              <a:rPr lang="it-IT" altLang="it-IT" b="1" dirty="0">
                <a:solidFill>
                  <a:prstClr val="black"/>
                </a:solidFill>
                <a:latin typeface="Calibri"/>
                <a:cs typeface="Arial" charset="0"/>
              </a:rPr>
              <a:t>da Chirurgie</a:t>
            </a:r>
          </a:p>
        </p:txBody>
      </p:sp>
      <p:sp>
        <p:nvSpPr>
          <p:cNvPr id="20484" name="CasellaDiTesto 6"/>
          <p:cNvSpPr txBox="1">
            <a:spLocks noChangeArrowheads="1"/>
          </p:cNvSpPr>
          <p:nvPr/>
        </p:nvSpPr>
        <p:spPr bwMode="auto">
          <a:xfrm rot="16200000">
            <a:off x="-827157" y="2943289"/>
            <a:ext cx="2710080" cy="36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dirty="0">
                <a:solidFill>
                  <a:prstClr val="black"/>
                </a:solidFill>
                <a:latin typeface="Calibri"/>
                <a:cs typeface="Arial" charset="0"/>
              </a:rPr>
              <a:t>N° isolati /</a:t>
            </a:r>
            <a:r>
              <a:rPr lang="it-IT" altLang="it-IT" sz="1800" b="1" i="1" dirty="0" err="1">
                <a:solidFill>
                  <a:prstClr val="black"/>
                </a:solidFill>
                <a:latin typeface="Calibri"/>
                <a:cs typeface="Arial" charset="0"/>
              </a:rPr>
              <a:t>alert</a:t>
            </a:r>
            <a:r>
              <a:rPr lang="it-IT" altLang="it-IT" sz="1800" b="1" i="1" dirty="0">
                <a:solidFill>
                  <a:prstClr val="black"/>
                </a:solidFill>
                <a:latin typeface="Calibri"/>
                <a:cs typeface="Arial" charset="0"/>
              </a:rPr>
              <a:t> </a:t>
            </a:r>
            <a:r>
              <a:rPr lang="it-IT" altLang="it-IT" sz="1800" b="1" i="1" dirty="0" err="1">
                <a:solidFill>
                  <a:prstClr val="black"/>
                </a:solidFill>
                <a:latin typeface="Calibri"/>
                <a:cs typeface="Arial" charset="0"/>
              </a:rPr>
              <a:t>organisms</a:t>
            </a:r>
            <a:endParaRPr lang="it-IT" altLang="it-IT" sz="1800" b="1" i="1" dirty="0">
              <a:solidFill>
                <a:prstClr val="black"/>
              </a:solidFill>
              <a:latin typeface="Calibri"/>
              <a:cs typeface="Arial" charset="0"/>
            </a:endParaRPr>
          </a:p>
        </p:txBody>
      </p:sp>
      <p:sp>
        <p:nvSpPr>
          <p:cNvPr id="20485" name="CasellaDiTesto 4"/>
          <p:cNvSpPr txBox="1">
            <a:spLocks noChangeArrowheads="1"/>
          </p:cNvSpPr>
          <p:nvPr/>
        </p:nvSpPr>
        <p:spPr bwMode="auto">
          <a:xfrm>
            <a:off x="1576943" y="5877272"/>
            <a:ext cx="5723853" cy="43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200" b="1" dirty="0">
                <a:solidFill>
                  <a:prstClr val="black"/>
                </a:solidFill>
                <a:latin typeface="Calibri"/>
                <a:cs typeface="Arial" charset="0"/>
              </a:rPr>
              <a:t>Numero totale di isolati di </a:t>
            </a:r>
            <a:r>
              <a:rPr lang="it-IT" altLang="it-IT" sz="2200" b="1" i="1" dirty="0" err="1">
                <a:solidFill>
                  <a:prstClr val="black"/>
                </a:solidFill>
                <a:latin typeface="Calibri"/>
                <a:cs typeface="Arial" charset="0"/>
              </a:rPr>
              <a:t>Alert</a:t>
            </a:r>
            <a:r>
              <a:rPr lang="it-IT" altLang="it-IT" sz="2200" b="1" i="1" dirty="0">
                <a:solidFill>
                  <a:prstClr val="black"/>
                </a:solidFill>
                <a:latin typeface="Calibri"/>
                <a:cs typeface="Arial" charset="0"/>
              </a:rPr>
              <a:t> </a:t>
            </a:r>
            <a:r>
              <a:rPr lang="it-IT" altLang="it-IT" sz="2200" b="1" i="1" dirty="0" err="1" smtClean="0">
                <a:solidFill>
                  <a:prstClr val="black"/>
                </a:solidFill>
                <a:latin typeface="Calibri"/>
                <a:cs typeface="Arial" charset="0"/>
              </a:rPr>
              <a:t>organisms</a:t>
            </a:r>
            <a:r>
              <a:rPr lang="it-IT" altLang="it-IT" sz="2200" b="1" dirty="0" smtClean="0">
                <a:solidFill>
                  <a:prstClr val="black"/>
                </a:solidFill>
                <a:latin typeface="Calibri"/>
                <a:cs typeface="Arial" charset="0"/>
              </a:rPr>
              <a:t>: </a:t>
            </a:r>
            <a:r>
              <a:rPr lang="it-IT" altLang="it-IT" sz="2200" b="1" i="1" dirty="0" smtClean="0">
                <a:solidFill>
                  <a:srgbClr val="FF0000"/>
                </a:solidFill>
                <a:latin typeface="Calibri"/>
                <a:cs typeface="Arial" charset="0"/>
              </a:rPr>
              <a:t>184</a:t>
            </a:r>
            <a:endParaRPr lang="it-IT" altLang="it-IT" sz="2200" b="1" i="1" dirty="0">
              <a:solidFill>
                <a:srgbClr val="FF0000"/>
              </a:solidFill>
              <a:latin typeface="Calibri"/>
              <a:cs typeface="Arial" charset="0"/>
            </a:endParaRPr>
          </a:p>
        </p:txBody>
      </p:sp>
      <p:sp>
        <p:nvSpPr>
          <p:cNvPr id="3" name="Segnaposto numero diapositiva 2"/>
          <p:cNvSpPr>
            <a:spLocks noGrp="1"/>
          </p:cNvSpPr>
          <p:nvPr>
            <p:ph type="sldNum" sz="quarter" idx="12"/>
          </p:nvPr>
        </p:nvSpPr>
        <p:spPr/>
        <p:txBody>
          <a:bodyPr/>
          <a:lstStyle/>
          <a:p>
            <a:pPr>
              <a:defRPr/>
            </a:pPr>
            <a:fld id="{38ED19A7-80A2-4B80-B46E-622BAA4443C1}" type="slidenum">
              <a:rPr lang="it-IT" smtClean="0">
                <a:solidFill>
                  <a:prstClr val="black">
                    <a:tint val="75000"/>
                  </a:prstClr>
                </a:solidFill>
              </a:rPr>
              <a:pPr>
                <a:defRPr/>
              </a:pPr>
              <a:t>40</a:t>
            </a:fld>
            <a:endParaRPr lang="it-IT">
              <a:solidFill>
                <a:prstClr val="black">
                  <a:tint val="75000"/>
                </a:prstClr>
              </a:solidFill>
            </a:endParaRPr>
          </a:p>
        </p:txBody>
      </p:sp>
    </p:spTree>
    <p:extLst>
      <p:ext uri="{BB962C8B-B14F-4D97-AF65-F5344CB8AC3E}">
        <p14:creationId xmlns:p14="http://schemas.microsoft.com/office/powerpoint/2010/main" val="1237706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Grafico 1"/>
          <p:cNvGraphicFramePr>
            <a:graphicFrameLocks/>
          </p:cNvGraphicFramePr>
          <p:nvPr>
            <p:extLst>
              <p:ext uri="{D42A27DB-BD31-4B8C-83A1-F6EECF244321}">
                <p14:modId xmlns:p14="http://schemas.microsoft.com/office/powerpoint/2010/main" val="1565395081"/>
              </p:ext>
            </p:extLst>
          </p:nvPr>
        </p:nvGraphicFramePr>
        <p:xfrm>
          <a:off x="1202728" y="1412776"/>
          <a:ext cx="6738938" cy="3889375"/>
        </p:xfrm>
        <a:graphic>
          <a:graphicData uri="http://schemas.openxmlformats.org/presentationml/2006/ole">
            <mc:AlternateContent xmlns:mc="http://schemas.openxmlformats.org/markup-compatibility/2006">
              <mc:Choice xmlns:v="urn:schemas-microsoft-com:vml" Requires="v">
                <p:oleObj spid="_x0000_s23561" name="Foglio di lavoro" r:id="rId3" imgW="9363035" imgH="4686378" progId="Excel.Sheet.8">
                  <p:embed/>
                </p:oleObj>
              </mc:Choice>
              <mc:Fallback>
                <p:oleObj name="Foglio di lavoro" r:id="rId3" imgW="9363035" imgH="4686378"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728" y="1412776"/>
                        <a:ext cx="6738938" cy="3889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699" name="CasellaDiTesto 1"/>
          <p:cNvSpPr txBox="1">
            <a:spLocks noChangeArrowheads="1"/>
          </p:cNvSpPr>
          <p:nvPr/>
        </p:nvSpPr>
        <p:spPr bwMode="auto">
          <a:xfrm>
            <a:off x="1616075" y="254000"/>
            <a:ext cx="6358840" cy="57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79" tIns="42239" rIns="84479" bIns="42239">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b="1" i="1" dirty="0" err="1">
                <a:solidFill>
                  <a:prstClr val="black"/>
                </a:solidFill>
                <a:latin typeface="Calibri"/>
                <a:cs typeface="Arial" charset="0"/>
              </a:rPr>
              <a:t>Alert</a:t>
            </a:r>
            <a:r>
              <a:rPr lang="it-IT" altLang="it-IT" b="1" i="1" dirty="0">
                <a:solidFill>
                  <a:prstClr val="black"/>
                </a:solidFill>
                <a:latin typeface="Calibri"/>
                <a:cs typeface="Arial" charset="0"/>
              </a:rPr>
              <a:t> </a:t>
            </a:r>
            <a:r>
              <a:rPr lang="it-IT" altLang="it-IT" b="1" i="1" dirty="0" err="1">
                <a:solidFill>
                  <a:prstClr val="black"/>
                </a:solidFill>
                <a:latin typeface="Calibri"/>
                <a:cs typeface="Arial" charset="0"/>
              </a:rPr>
              <a:t>organisms</a:t>
            </a:r>
            <a:r>
              <a:rPr lang="it-IT" altLang="it-IT" b="1" i="1" dirty="0">
                <a:solidFill>
                  <a:prstClr val="black"/>
                </a:solidFill>
                <a:latin typeface="Calibri"/>
                <a:cs typeface="Arial" charset="0"/>
              </a:rPr>
              <a:t> </a:t>
            </a:r>
            <a:r>
              <a:rPr lang="it-IT" altLang="it-IT" b="1" dirty="0">
                <a:solidFill>
                  <a:prstClr val="black"/>
                </a:solidFill>
                <a:latin typeface="Calibri"/>
                <a:cs typeface="Arial" charset="0"/>
              </a:rPr>
              <a:t>da Terapie Intensive</a:t>
            </a:r>
          </a:p>
        </p:txBody>
      </p:sp>
      <p:sp>
        <p:nvSpPr>
          <p:cNvPr id="29700" name="CasellaDiTesto 6"/>
          <p:cNvSpPr txBox="1">
            <a:spLocks noChangeArrowheads="1"/>
          </p:cNvSpPr>
          <p:nvPr/>
        </p:nvSpPr>
        <p:spPr bwMode="auto">
          <a:xfrm rot="16200000">
            <a:off x="-598975" y="3087305"/>
            <a:ext cx="2710080" cy="36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dirty="0">
                <a:solidFill>
                  <a:prstClr val="black"/>
                </a:solidFill>
                <a:latin typeface="Calibri"/>
                <a:cs typeface="Arial" charset="0"/>
              </a:rPr>
              <a:t>N° isolati /</a:t>
            </a:r>
            <a:r>
              <a:rPr lang="it-IT" altLang="it-IT" sz="1800" b="1" i="1" dirty="0" err="1">
                <a:solidFill>
                  <a:prstClr val="black"/>
                </a:solidFill>
                <a:latin typeface="Calibri"/>
                <a:cs typeface="Arial" charset="0"/>
              </a:rPr>
              <a:t>alert</a:t>
            </a:r>
            <a:r>
              <a:rPr lang="it-IT" altLang="it-IT" sz="1800" b="1" i="1" dirty="0">
                <a:solidFill>
                  <a:prstClr val="black"/>
                </a:solidFill>
                <a:latin typeface="Calibri"/>
                <a:cs typeface="Arial" charset="0"/>
              </a:rPr>
              <a:t> </a:t>
            </a:r>
            <a:r>
              <a:rPr lang="it-IT" altLang="it-IT" sz="1800" b="1" i="1" dirty="0" err="1">
                <a:solidFill>
                  <a:prstClr val="black"/>
                </a:solidFill>
                <a:latin typeface="Calibri"/>
                <a:cs typeface="Arial" charset="0"/>
              </a:rPr>
              <a:t>organisms</a:t>
            </a:r>
            <a:endParaRPr lang="it-IT" altLang="it-IT" sz="1800" b="1" i="1" dirty="0">
              <a:solidFill>
                <a:prstClr val="black"/>
              </a:solidFill>
              <a:latin typeface="Calibri"/>
              <a:cs typeface="Arial" charset="0"/>
            </a:endParaRPr>
          </a:p>
        </p:txBody>
      </p:sp>
      <p:sp>
        <p:nvSpPr>
          <p:cNvPr id="29701" name="CasellaDiTesto 4"/>
          <p:cNvSpPr txBox="1">
            <a:spLocks noChangeArrowheads="1"/>
          </p:cNvSpPr>
          <p:nvPr/>
        </p:nvSpPr>
        <p:spPr bwMode="auto">
          <a:xfrm>
            <a:off x="1428750" y="5786438"/>
            <a:ext cx="6512916" cy="43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200" b="1" dirty="0">
                <a:solidFill>
                  <a:prstClr val="black"/>
                </a:solidFill>
                <a:latin typeface="Arial" charset="0"/>
                <a:cs typeface="Arial" charset="0"/>
              </a:rPr>
              <a:t>Numero totale di isolati di </a:t>
            </a:r>
            <a:r>
              <a:rPr lang="it-IT" altLang="it-IT" sz="2200" b="1" i="1" dirty="0" err="1">
                <a:solidFill>
                  <a:prstClr val="black"/>
                </a:solidFill>
                <a:latin typeface="Arial" charset="0"/>
                <a:cs typeface="Arial" charset="0"/>
              </a:rPr>
              <a:t>Alert</a:t>
            </a:r>
            <a:r>
              <a:rPr lang="it-IT" altLang="it-IT" sz="2200" b="1" i="1" dirty="0">
                <a:solidFill>
                  <a:prstClr val="black"/>
                </a:solidFill>
                <a:latin typeface="Arial" charset="0"/>
                <a:cs typeface="Arial" charset="0"/>
              </a:rPr>
              <a:t> </a:t>
            </a:r>
            <a:r>
              <a:rPr lang="it-IT" altLang="it-IT" sz="2200" b="1" i="1" dirty="0" err="1">
                <a:solidFill>
                  <a:prstClr val="black"/>
                </a:solidFill>
                <a:latin typeface="Arial" charset="0"/>
                <a:cs typeface="Arial" charset="0"/>
              </a:rPr>
              <a:t>organisms</a:t>
            </a:r>
            <a:r>
              <a:rPr lang="it-IT" altLang="it-IT" sz="2200" b="1" dirty="0" smtClean="0">
                <a:solidFill>
                  <a:prstClr val="black"/>
                </a:solidFill>
                <a:latin typeface="Arial" charset="0"/>
                <a:cs typeface="Arial" charset="0"/>
              </a:rPr>
              <a:t>: </a:t>
            </a:r>
            <a:r>
              <a:rPr lang="it-IT" altLang="it-IT" sz="2200" b="1" i="1" dirty="0" smtClean="0">
                <a:solidFill>
                  <a:srgbClr val="FF0000"/>
                </a:solidFill>
                <a:latin typeface="Arial" charset="0"/>
                <a:cs typeface="Arial" charset="0"/>
              </a:rPr>
              <a:t>192</a:t>
            </a:r>
            <a:endParaRPr lang="it-IT" altLang="it-IT" sz="2200" b="1" i="1" dirty="0">
              <a:solidFill>
                <a:srgbClr val="FF0000"/>
              </a:solidFill>
              <a:latin typeface="Arial" charset="0"/>
              <a:cs typeface="Arial" charset="0"/>
            </a:endParaRPr>
          </a:p>
        </p:txBody>
      </p:sp>
      <p:sp>
        <p:nvSpPr>
          <p:cNvPr id="3" name="Segnaposto numero diapositiva 2"/>
          <p:cNvSpPr>
            <a:spLocks noGrp="1"/>
          </p:cNvSpPr>
          <p:nvPr>
            <p:ph type="sldNum" sz="quarter" idx="12"/>
          </p:nvPr>
        </p:nvSpPr>
        <p:spPr/>
        <p:txBody>
          <a:bodyPr/>
          <a:lstStyle/>
          <a:p>
            <a:pPr>
              <a:defRPr/>
            </a:pPr>
            <a:fld id="{316C0888-1D67-4336-B42D-84444EF71AED}" type="slidenum">
              <a:rPr lang="it-IT" smtClean="0">
                <a:solidFill>
                  <a:prstClr val="black">
                    <a:tint val="75000"/>
                  </a:prstClr>
                </a:solidFill>
              </a:rPr>
              <a:pPr>
                <a:defRPr/>
              </a:pPr>
              <a:t>41</a:t>
            </a:fld>
            <a:endParaRPr lang="it-IT">
              <a:solidFill>
                <a:prstClr val="black">
                  <a:tint val="75000"/>
                </a:prstClr>
              </a:solidFill>
            </a:endParaRPr>
          </a:p>
        </p:txBody>
      </p:sp>
    </p:spTree>
    <p:extLst>
      <p:ext uri="{BB962C8B-B14F-4D97-AF65-F5344CB8AC3E}">
        <p14:creationId xmlns:p14="http://schemas.microsoft.com/office/powerpoint/2010/main" val="19987897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Grafico 1"/>
          <p:cNvGraphicFramePr>
            <a:graphicFrameLocks/>
          </p:cNvGraphicFramePr>
          <p:nvPr>
            <p:extLst>
              <p:ext uri="{D42A27DB-BD31-4B8C-83A1-F6EECF244321}">
                <p14:modId xmlns:p14="http://schemas.microsoft.com/office/powerpoint/2010/main" val="2008765200"/>
              </p:ext>
            </p:extLst>
          </p:nvPr>
        </p:nvGraphicFramePr>
        <p:xfrm>
          <a:off x="1187624" y="1268760"/>
          <a:ext cx="7507560" cy="3981450"/>
        </p:xfrm>
        <a:graphic>
          <a:graphicData uri="http://schemas.openxmlformats.org/presentationml/2006/ole">
            <mc:AlternateContent xmlns:mc="http://schemas.openxmlformats.org/markup-compatibility/2006">
              <mc:Choice xmlns:v="urn:schemas-microsoft-com:vml" Requires="v">
                <p:oleObj spid="_x0000_s24585" name="Foglio di lavoro" r:id="rId3" imgW="8553589" imgH="4324402" progId="Excel.Sheet.8">
                  <p:embed/>
                </p:oleObj>
              </mc:Choice>
              <mc:Fallback>
                <p:oleObj name="Foglio di lavoro" r:id="rId3" imgW="8553589" imgH="4324402"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268760"/>
                        <a:ext cx="7507560" cy="398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91" name="CasellaDiTesto 6"/>
          <p:cNvSpPr txBox="1">
            <a:spLocks noChangeArrowheads="1"/>
          </p:cNvSpPr>
          <p:nvPr/>
        </p:nvSpPr>
        <p:spPr bwMode="auto">
          <a:xfrm rot="16200000">
            <a:off x="-630921" y="3015297"/>
            <a:ext cx="2710080" cy="36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dirty="0">
                <a:solidFill>
                  <a:prstClr val="black"/>
                </a:solidFill>
                <a:latin typeface="Calibri"/>
                <a:cs typeface="Arial" charset="0"/>
              </a:rPr>
              <a:t>N° isolati /</a:t>
            </a:r>
            <a:r>
              <a:rPr lang="it-IT" altLang="it-IT" sz="1800" b="1" i="1" dirty="0" err="1">
                <a:solidFill>
                  <a:prstClr val="black"/>
                </a:solidFill>
                <a:latin typeface="Calibri"/>
                <a:cs typeface="Arial" charset="0"/>
              </a:rPr>
              <a:t>alert</a:t>
            </a:r>
            <a:r>
              <a:rPr lang="it-IT" altLang="it-IT" sz="1800" b="1" i="1" dirty="0">
                <a:solidFill>
                  <a:prstClr val="black"/>
                </a:solidFill>
                <a:latin typeface="Calibri"/>
                <a:cs typeface="Arial" charset="0"/>
              </a:rPr>
              <a:t> </a:t>
            </a:r>
            <a:r>
              <a:rPr lang="it-IT" altLang="it-IT" sz="1800" b="1" i="1" dirty="0" err="1">
                <a:solidFill>
                  <a:prstClr val="black"/>
                </a:solidFill>
                <a:latin typeface="Calibri"/>
                <a:cs typeface="Arial" charset="0"/>
              </a:rPr>
              <a:t>organisms</a:t>
            </a:r>
            <a:endParaRPr lang="it-IT" altLang="it-IT" sz="1800" b="1" i="1" dirty="0">
              <a:solidFill>
                <a:prstClr val="black"/>
              </a:solidFill>
              <a:latin typeface="Calibri"/>
              <a:cs typeface="Arial" charset="0"/>
            </a:endParaRPr>
          </a:p>
        </p:txBody>
      </p:sp>
      <p:sp>
        <p:nvSpPr>
          <p:cNvPr id="37892" name="CasellaDiTesto 4"/>
          <p:cNvSpPr txBox="1">
            <a:spLocks noChangeArrowheads="1"/>
          </p:cNvSpPr>
          <p:nvPr/>
        </p:nvSpPr>
        <p:spPr bwMode="auto">
          <a:xfrm>
            <a:off x="1619250" y="5613400"/>
            <a:ext cx="6434369" cy="43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9" tIns="45622" rIns="91239" bIns="45622">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200" b="1" dirty="0">
                <a:solidFill>
                  <a:prstClr val="black"/>
                </a:solidFill>
                <a:latin typeface="Arial" charset="0"/>
                <a:cs typeface="Arial" charset="0"/>
              </a:rPr>
              <a:t>Numero totale di isolati di </a:t>
            </a:r>
            <a:r>
              <a:rPr lang="it-IT" altLang="it-IT" sz="2200" b="1" i="1" dirty="0" err="1">
                <a:solidFill>
                  <a:prstClr val="black"/>
                </a:solidFill>
                <a:latin typeface="Arial" charset="0"/>
                <a:cs typeface="Arial" charset="0"/>
              </a:rPr>
              <a:t>Alert</a:t>
            </a:r>
            <a:r>
              <a:rPr lang="it-IT" altLang="it-IT" sz="2200" b="1" i="1" dirty="0">
                <a:solidFill>
                  <a:prstClr val="black"/>
                </a:solidFill>
                <a:latin typeface="Arial" charset="0"/>
                <a:cs typeface="Arial" charset="0"/>
              </a:rPr>
              <a:t> </a:t>
            </a:r>
            <a:r>
              <a:rPr lang="it-IT" altLang="it-IT" sz="2200" b="1" i="1" dirty="0" err="1">
                <a:solidFill>
                  <a:prstClr val="black"/>
                </a:solidFill>
                <a:latin typeface="Arial" charset="0"/>
                <a:cs typeface="Arial" charset="0"/>
              </a:rPr>
              <a:t>organisms</a:t>
            </a:r>
            <a:r>
              <a:rPr lang="it-IT" altLang="it-IT" sz="2200" b="1" dirty="0" smtClean="0">
                <a:solidFill>
                  <a:prstClr val="black"/>
                </a:solidFill>
                <a:latin typeface="Arial" charset="0"/>
                <a:cs typeface="Arial" charset="0"/>
              </a:rPr>
              <a:t>: </a:t>
            </a:r>
            <a:r>
              <a:rPr lang="it-IT" altLang="it-IT" sz="2200" b="1" i="1" dirty="0" smtClean="0">
                <a:solidFill>
                  <a:srgbClr val="FF0000"/>
                </a:solidFill>
                <a:latin typeface="Arial" charset="0"/>
                <a:cs typeface="Arial" charset="0"/>
              </a:rPr>
              <a:t>51</a:t>
            </a:r>
            <a:r>
              <a:rPr lang="it-IT" altLang="it-IT" sz="2200" b="1" dirty="0" smtClean="0">
                <a:solidFill>
                  <a:srgbClr val="FF0000"/>
                </a:solidFill>
                <a:latin typeface="Arial" charset="0"/>
                <a:cs typeface="Arial" charset="0"/>
              </a:rPr>
              <a:t> </a:t>
            </a:r>
            <a:endParaRPr lang="it-IT" altLang="it-IT" sz="2200" b="1" i="1" dirty="0">
              <a:solidFill>
                <a:srgbClr val="FF0000"/>
              </a:solidFill>
              <a:latin typeface="Arial" charset="0"/>
              <a:cs typeface="Arial" charset="0"/>
            </a:endParaRPr>
          </a:p>
        </p:txBody>
      </p:sp>
      <p:sp>
        <p:nvSpPr>
          <p:cNvPr id="37893" name="CasellaDiTesto 1"/>
          <p:cNvSpPr txBox="1">
            <a:spLocks noChangeArrowheads="1"/>
          </p:cNvSpPr>
          <p:nvPr/>
        </p:nvSpPr>
        <p:spPr bwMode="auto">
          <a:xfrm>
            <a:off x="1461982" y="357188"/>
            <a:ext cx="6350378" cy="57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79" tIns="42239" rIns="84479" bIns="42239">
            <a:spAutoFit/>
          </a:bodyPr>
          <a:lstStyle>
            <a:lvl1pPr defTabSz="831850" eaLnBrk="0" hangingPunct="0">
              <a:spcBef>
                <a:spcPct val="20000"/>
              </a:spcBef>
              <a:buFont typeface="Arial" charset="0"/>
              <a:buChar char="•"/>
              <a:defRPr sz="3200">
                <a:solidFill>
                  <a:schemeClr val="tx1"/>
                </a:solidFill>
                <a:latin typeface="Calibri" pitchFamily="34" charset="0"/>
              </a:defRPr>
            </a:lvl1pPr>
            <a:lvl2pPr marL="742950" indent="-285750" defTabSz="831850" eaLnBrk="0" hangingPunct="0">
              <a:spcBef>
                <a:spcPct val="20000"/>
              </a:spcBef>
              <a:buFont typeface="Arial" charset="0"/>
              <a:buChar char="–"/>
              <a:defRPr sz="2800">
                <a:solidFill>
                  <a:schemeClr val="tx1"/>
                </a:solidFill>
                <a:latin typeface="Calibri" pitchFamily="34" charset="0"/>
              </a:defRPr>
            </a:lvl2pPr>
            <a:lvl3pPr marL="1143000" indent="-228600" defTabSz="831850" eaLnBrk="0" hangingPunct="0">
              <a:spcBef>
                <a:spcPct val="20000"/>
              </a:spcBef>
              <a:buFont typeface="Arial" charset="0"/>
              <a:buChar char="•"/>
              <a:defRPr sz="2400">
                <a:solidFill>
                  <a:schemeClr val="tx1"/>
                </a:solidFill>
                <a:latin typeface="Calibri" pitchFamily="34" charset="0"/>
              </a:defRPr>
            </a:lvl3pPr>
            <a:lvl4pPr marL="1600200" indent="-228600" defTabSz="831850" eaLnBrk="0" hangingPunct="0">
              <a:spcBef>
                <a:spcPct val="20000"/>
              </a:spcBef>
              <a:buFont typeface="Arial" charset="0"/>
              <a:buChar char="–"/>
              <a:defRPr sz="2000">
                <a:solidFill>
                  <a:schemeClr val="tx1"/>
                </a:solidFill>
                <a:latin typeface="Calibri" pitchFamily="34" charset="0"/>
              </a:defRPr>
            </a:lvl4pPr>
            <a:lvl5pPr marL="2057400" indent="-228600" defTabSz="831850" eaLnBrk="0" hangingPunct="0">
              <a:spcBef>
                <a:spcPct val="20000"/>
              </a:spcBef>
              <a:buFont typeface="Arial" charset="0"/>
              <a:buChar char="»"/>
              <a:defRPr sz="2000">
                <a:solidFill>
                  <a:schemeClr val="tx1"/>
                </a:solidFill>
                <a:latin typeface="Calibri" pitchFamily="34" charset="0"/>
              </a:defRPr>
            </a:lvl5pPr>
            <a:lvl6pPr marL="25146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18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b="1" i="1" dirty="0" err="1">
                <a:solidFill>
                  <a:prstClr val="black"/>
                </a:solidFill>
                <a:latin typeface="Calibri"/>
                <a:cs typeface="Arial" charset="0"/>
              </a:rPr>
              <a:t>Alert</a:t>
            </a:r>
            <a:r>
              <a:rPr lang="it-IT" altLang="it-IT" b="1" i="1" dirty="0">
                <a:solidFill>
                  <a:prstClr val="black"/>
                </a:solidFill>
                <a:latin typeface="Calibri"/>
                <a:cs typeface="Arial" charset="0"/>
              </a:rPr>
              <a:t> </a:t>
            </a:r>
            <a:r>
              <a:rPr lang="it-IT" altLang="it-IT" b="1" i="1" dirty="0" err="1">
                <a:solidFill>
                  <a:prstClr val="black"/>
                </a:solidFill>
                <a:latin typeface="Calibri"/>
                <a:cs typeface="Arial" charset="0"/>
              </a:rPr>
              <a:t>organisms</a:t>
            </a:r>
            <a:r>
              <a:rPr lang="it-IT" altLang="it-IT" b="1" i="1" dirty="0">
                <a:solidFill>
                  <a:prstClr val="black"/>
                </a:solidFill>
                <a:latin typeface="Calibri"/>
                <a:cs typeface="Arial" charset="0"/>
              </a:rPr>
              <a:t> </a:t>
            </a:r>
            <a:r>
              <a:rPr lang="it-IT" altLang="it-IT" b="1" dirty="0">
                <a:solidFill>
                  <a:prstClr val="black"/>
                </a:solidFill>
                <a:latin typeface="Calibri"/>
                <a:cs typeface="Arial" charset="0"/>
              </a:rPr>
              <a:t>da Ematologia-TMO</a:t>
            </a:r>
          </a:p>
        </p:txBody>
      </p:sp>
      <p:sp>
        <p:nvSpPr>
          <p:cNvPr id="3" name="Segnaposto numero diapositiva 2"/>
          <p:cNvSpPr>
            <a:spLocks noGrp="1"/>
          </p:cNvSpPr>
          <p:nvPr>
            <p:ph type="sldNum" sz="quarter" idx="12"/>
          </p:nvPr>
        </p:nvSpPr>
        <p:spPr/>
        <p:txBody>
          <a:bodyPr/>
          <a:lstStyle/>
          <a:p>
            <a:pPr>
              <a:defRPr/>
            </a:pPr>
            <a:fld id="{9601839E-400C-4F15-972F-8168C4F5AD6F}" type="slidenum">
              <a:rPr lang="it-IT" smtClean="0">
                <a:solidFill>
                  <a:prstClr val="black">
                    <a:tint val="75000"/>
                  </a:prstClr>
                </a:solidFill>
              </a:rPr>
              <a:pPr>
                <a:defRPr/>
              </a:pPr>
              <a:t>42</a:t>
            </a:fld>
            <a:endParaRPr lang="it-IT">
              <a:solidFill>
                <a:prstClr val="black">
                  <a:tint val="75000"/>
                </a:prstClr>
              </a:solidFill>
            </a:endParaRPr>
          </a:p>
        </p:txBody>
      </p:sp>
    </p:spTree>
    <p:extLst>
      <p:ext uri="{BB962C8B-B14F-4D97-AF65-F5344CB8AC3E}">
        <p14:creationId xmlns:p14="http://schemas.microsoft.com/office/powerpoint/2010/main" val="3306086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2614613" y="692150"/>
            <a:ext cx="3916362"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FF0000"/>
                </a:solidFill>
              </a:rPr>
              <a:t>Resistenza ai glicopeptidi</a:t>
            </a:r>
          </a:p>
        </p:txBody>
      </p:sp>
      <p:sp>
        <p:nvSpPr>
          <p:cNvPr id="159747" name="Text Box 3"/>
          <p:cNvSpPr txBox="1">
            <a:spLocks noChangeArrowheads="1"/>
          </p:cNvSpPr>
          <p:nvPr/>
        </p:nvSpPr>
        <p:spPr bwMode="auto">
          <a:xfrm>
            <a:off x="611188" y="4313238"/>
            <a:ext cx="7848600" cy="91598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i="1" smtClean="0">
                <a:solidFill>
                  <a:srgbClr val="000000"/>
                </a:solidFill>
                <a:latin typeface="Times New Roman" pitchFamily="18" charset="0"/>
              </a:rPr>
              <a:t>CDC, MMWR, </a:t>
            </a:r>
            <a:r>
              <a:rPr lang="it-IT" i="1" noProof="1" smtClean="0">
                <a:solidFill>
                  <a:srgbClr val="000000"/>
                </a:solidFill>
                <a:latin typeface="Times New Roman" pitchFamily="18" charset="0"/>
              </a:rPr>
              <a:t>August 22, 1997 / 46(33);765-766    </a:t>
            </a:r>
          </a:p>
          <a:p>
            <a:pPr eaLnBrk="0" fontAlgn="base" hangingPunct="0">
              <a:spcBef>
                <a:spcPct val="0"/>
              </a:spcBef>
              <a:spcAft>
                <a:spcPct val="0"/>
              </a:spcAft>
            </a:pPr>
            <a:r>
              <a:rPr lang="it-IT" i="1" noProof="1" smtClean="0">
                <a:solidFill>
                  <a:srgbClr val="000000"/>
                </a:solidFill>
                <a:latin typeface="Times New Roman" pitchFamily="18" charset="0"/>
              </a:rPr>
              <a:t>Staphylococcus aureus with Reduced Susceptibility to </a:t>
            </a:r>
            <a:r>
              <a:rPr lang="it-IT" i="1" smtClean="0">
                <a:solidFill>
                  <a:srgbClr val="000000"/>
                </a:solidFill>
                <a:latin typeface="Times New Roman" pitchFamily="18" charset="0"/>
              </a:rPr>
              <a:t>V</a:t>
            </a:r>
            <a:r>
              <a:rPr lang="it-IT" i="1" noProof="1" smtClean="0">
                <a:solidFill>
                  <a:srgbClr val="000000"/>
                </a:solidFill>
                <a:latin typeface="Times New Roman" pitchFamily="18" charset="0"/>
              </a:rPr>
              <a:t>ancomycin United States, 1997 </a:t>
            </a:r>
          </a:p>
        </p:txBody>
      </p:sp>
      <p:sp>
        <p:nvSpPr>
          <p:cNvPr id="159748" name="Text Box 4"/>
          <p:cNvSpPr txBox="1">
            <a:spLocks noChangeArrowheads="1"/>
          </p:cNvSpPr>
          <p:nvPr/>
        </p:nvSpPr>
        <p:spPr bwMode="auto">
          <a:xfrm>
            <a:off x="611188" y="5249863"/>
            <a:ext cx="6764337" cy="91598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i="1" smtClean="0">
                <a:solidFill>
                  <a:srgbClr val="000000"/>
                </a:solidFill>
                <a:latin typeface="Times New Roman" pitchFamily="18" charset="0"/>
              </a:rPr>
              <a:t>CDC, MMWR, </a:t>
            </a:r>
            <a:r>
              <a:rPr lang="it-IT" i="1" noProof="1" smtClean="0">
                <a:solidFill>
                  <a:srgbClr val="000000"/>
                </a:solidFill>
                <a:latin typeface="Times New Roman" pitchFamily="18" charset="0"/>
              </a:rPr>
              <a:t>July 5, 2002 / 51(26);565-567</a:t>
            </a:r>
            <a:endParaRPr lang="it-IT" i="1" smtClean="0">
              <a:solidFill>
                <a:srgbClr val="000000"/>
              </a:solidFill>
              <a:latin typeface="Times New Roman" pitchFamily="18" charset="0"/>
            </a:endParaRPr>
          </a:p>
          <a:p>
            <a:pPr eaLnBrk="0" fontAlgn="base" hangingPunct="0">
              <a:spcBef>
                <a:spcPct val="0"/>
              </a:spcBef>
              <a:spcAft>
                <a:spcPct val="0"/>
              </a:spcAft>
            </a:pPr>
            <a:r>
              <a:rPr lang="it-IT" i="1" smtClean="0">
                <a:solidFill>
                  <a:srgbClr val="000000"/>
                </a:solidFill>
                <a:latin typeface="Times New Roman" pitchFamily="18" charset="0"/>
              </a:rPr>
              <a:t>Staphylococcus aureus Resistant to Vancomycin </a:t>
            </a:r>
          </a:p>
          <a:p>
            <a:pPr eaLnBrk="0" fontAlgn="base" hangingPunct="0">
              <a:spcBef>
                <a:spcPct val="0"/>
              </a:spcBef>
              <a:spcAft>
                <a:spcPct val="0"/>
              </a:spcAft>
            </a:pPr>
            <a:r>
              <a:rPr lang="it-IT" i="1" smtClean="0">
                <a:solidFill>
                  <a:srgbClr val="000000"/>
                </a:solidFill>
                <a:latin typeface="Times New Roman" pitchFamily="18" charset="0"/>
              </a:rPr>
              <a:t>United States, 2002</a:t>
            </a:r>
            <a:endParaRPr lang="it-IT" i="1" noProof="1" smtClean="0">
              <a:solidFill>
                <a:srgbClr val="000000"/>
              </a:solidFill>
              <a:latin typeface="Times New Roman" pitchFamily="18" charset="0"/>
            </a:endParaRPr>
          </a:p>
        </p:txBody>
      </p:sp>
      <p:sp>
        <p:nvSpPr>
          <p:cNvPr id="159749" name="Text Box 5"/>
          <p:cNvSpPr txBox="1">
            <a:spLocks noChangeArrowheads="1"/>
          </p:cNvSpPr>
          <p:nvPr/>
        </p:nvSpPr>
        <p:spPr bwMode="auto">
          <a:xfrm>
            <a:off x="539750" y="2562225"/>
            <a:ext cx="80645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it-IT" sz="3200" b="1" i="1" smtClean="0">
                <a:solidFill>
                  <a:srgbClr val="CC3300"/>
                </a:solidFill>
                <a:latin typeface="Times New Roman" pitchFamily="18" charset="0"/>
              </a:rPr>
              <a:t>S. aureus </a:t>
            </a:r>
            <a:r>
              <a:rPr lang="it-IT" sz="3200" b="1" smtClean="0">
                <a:solidFill>
                  <a:srgbClr val="CC3300"/>
                </a:solidFill>
                <a:latin typeface="Times New Roman" pitchFamily="18" charset="0"/>
              </a:rPr>
              <a:t>vancomicina-resistente:VRSA</a:t>
            </a:r>
          </a:p>
        </p:txBody>
      </p:sp>
    </p:spTree>
    <p:extLst>
      <p:ext uri="{BB962C8B-B14F-4D97-AF65-F5344CB8AC3E}">
        <p14:creationId xmlns:p14="http://schemas.microsoft.com/office/powerpoint/2010/main" val="1378479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757238" y="333375"/>
            <a:ext cx="7597775"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smtClean="0">
                <a:solidFill>
                  <a:srgbClr val="000000"/>
                </a:solidFill>
              </a:rPr>
              <a:t>Clinical relevance of increasing glycopeptide MICs </a:t>
            </a:r>
          </a:p>
          <a:p>
            <a:pPr algn="ctr" fontAlgn="base">
              <a:spcBef>
                <a:spcPct val="0"/>
              </a:spcBef>
              <a:spcAft>
                <a:spcPct val="0"/>
              </a:spcAft>
            </a:pPr>
            <a:r>
              <a:rPr lang="en-US" sz="2400" b="1" smtClean="0">
                <a:solidFill>
                  <a:srgbClr val="000000"/>
                </a:solidFill>
              </a:rPr>
              <a:t>against </a:t>
            </a:r>
            <a:r>
              <a:rPr lang="en-US" sz="2400" b="1" i="1" smtClean="0">
                <a:solidFill>
                  <a:srgbClr val="000000"/>
                </a:solidFill>
              </a:rPr>
              <a:t>Staphylococcus aureus</a:t>
            </a:r>
          </a:p>
          <a:p>
            <a:pPr algn="ctr" fontAlgn="base">
              <a:spcBef>
                <a:spcPct val="0"/>
              </a:spcBef>
              <a:spcAft>
                <a:spcPct val="0"/>
              </a:spcAft>
            </a:pPr>
            <a:endParaRPr lang="en-US" sz="2400" i="1" smtClean="0">
              <a:solidFill>
                <a:srgbClr val="000000"/>
              </a:solidFill>
            </a:endParaRPr>
          </a:p>
          <a:p>
            <a:pPr algn="ctr" fontAlgn="base">
              <a:spcBef>
                <a:spcPct val="0"/>
              </a:spcBef>
              <a:spcAft>
                <a:spcPct val="0"/>
              </a:spcAft>
            </a:pPr>
            <a:r>
              <a:rPr lang="en-US" sz="2000" smtClean="0">
                <a:solidFill>
                  <a:srgbClr val="000000"/>
                </a:solidFill>
              </a:rPr>
              <a:t>Gould IM. </a:t>
            </a:r>
          </a:p>
          <a:p>
            <a:pPr algn="ctr" fontAlgn="base">
              <a:spcBef>
                <a:spcPct val="0"/>
              </a:spcBef>
              <a:spcAft>
                <a:spcPct val="0"/>
              </a:spcAft>
            </a:pPr>
            <a:r>
              <a:rPr lang="en-US" sz="2000" i="1" smtClean="0">
                <a:solidFill>
                  <a:srgbClr val="000000"/>
                </a:solidFill>
              </a:rPr>
              <a:t>Int J Antimicrob Agents,</a:t>
            </a:r>
            <a:r>
              <a:rPr lang="en-US" sz="2000" smtClean="0">
                <a:solidFill>
                  <a:srgbClr val="000000"/>
                </a:solidFill>
              </a:rPr>
              <a:t> 2008; 31:1-9</a:t>
            </a:r>
          </a:p>
        </p:txBody>
      </p:sp>
      <p:sp>
        <p:nvSpPr>
          <p:cNvPr id="114691" name="Text Box 3"/>
          <p:cNvSpPr txBox="1">
            <a:spLocks noChangeArrowheads="1"/>
          </p:cNvSpPr>
          <p:nvPr/>
        </p:nvSpPr>
        <p:spPr bwMode="auto">
          <a:xfrm>
            <a:off x="144463" y="2349500"/>
            <a:ext cx="88201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Clr>
                <a:srgbClr val="CC0000"/>
              </a:buClr>
              <a:buFont typeface="Wingdings" pitchFamily="2" charset="2"/>
              <a:buChar char="Ø"/>
            </a:pPr>
            <a:r>
              <a:rPr lang="en-US" sz="2000" dirty="0" smtClean="0">
                <a:solidFill>
                  <a:srgbClr val="000000"/>
                </a:solidFill>
              </a:rPr>
              <a:t>The utility of </a:t>
            </a:r>
            <a:r>
              <a:rPr lang="en-US" sz="2000" dirty="0" err="1" smtClean="0">
                <a:solidFill>
                  <a:srgbClr val="000000"/>
                </a:solidFill>
              </a:rPr>
              <a:t>glycopeptide</a:t>
            </a:r>
            <a:r>
              <a:rPr lang="en-US" sz="2000" dirty="0" smtClean="0">
                <a:solidFill>
                  <a:srgbClr val="000000"/>
                </a:solidFill>
              </a:rPr>
              <a:t> against MRSA has come into question owing to their poor tissue penetration, slow bactericidal activity, and the emergence of strain with reduced susceptibility.</a:t>
            </a:r>
          </a:p>
          <a:p>
            <a:pPr fontAlgn="base">
              <a:spcBef>
                <a:spcPct val="0"/>
              </a:spcBef>
              <a:spcAft>
                <a:spcPct val="0"/>
              </a:spcAft>
              <a:buClr>
                <a:srgbClr val="CC0000"/>
              </a:buClr>
              <a:buFont typeface="Wingdings" pitchFamily="2" charset="2"/>
              <a:buChar char="Ø"/>
            </a:pPr>
            <a:r>
              <a:rPr lang="en-US" sz="2000" dirty="0" smtClean="0">
                <a:solidFill>
                  <a:srgbClr val="000000"/>
                </a:solidFill>
              </a:rPr>
              <a:t>A number of single-center studies have demonstrated incremental increases in </a:t>
            </a:r>
            <a:r>
              <a:rPr lang="en-US" sz="2000" dirty="0" err="1" smtClean="0">
                <a:solidFill>
                  <a:srgbClr val="000000"/>
                </a:solidFill>
              </a:rPr>
              <a:t>glycopeptide</a:t>
            </a:r>
            <a:r>
              <a:rPr lang="en-US" sz="2000" dirty="0" smtClean="0">
                <a:solidFill>
                  <a:srgbClr val="000000"/>
                </a:solidFill>
              </a:rPr>
              <a:t> MICs for </a:t>
            </a:r>
            <a:r>
              <a:rPr lang="en-US" sz="2000" i="1" dirty="0" smtClean="0">
                <a:solidFill>
                  <a:srgbClr val="000000"/>
                </a:solidFill>
              </a:rPr>
              <a:t>S. </a:t>
            </a:r>
            <a:r>
              <a:rPr lang="en-US" sz="2000" i="1" dirty="0" err="1" smtClean="0">
                <a:solidFill>
                  <a:srgbClr val="000000"/>
                </a:solidFill>
              </a:rPr>
              <a:t>aureus</a:t>
            </a:r>
            <a:r>
              <a:rPr lang="en-US" sz="2000" dirty="0" smtClean="0">
                <a:solidFill>
                  <a:srgbClr val="000000"/>
                </a:solidFill>
              </a:rPr>
              <a:t> strains over time: </a:t>
            </a:r>
            <a:r>
              <a:rPr lang="en-US" sz="2000" b="1" dirty="0" err="1" smtClean="0">
                <a:solidFill>
                  <a:srgbClr val="333399"/>
                </a:solidFill>
              </a:rPr>
              <a:t>glycopeptide</a:t>
            </a:r>
            <a:r>
              <a:rPr lang="en-US" sz="2000" b="1" dirty="0" smtClean="0">
                <a:solidFill>
                  <a:srgbClr val="333399"/>
                </a:solidFill>
              </a:rPr>
              <a:t> creep</a:t>
            </a:r>
          </a:p>
          <a:p>
            <a:pPr fontAlgn="base">
              <a:spcBef>
                <a:spcPct val="0"/>
              </a:spcBef>
              <a:spcAft>
                <a:spcPct val="0"/>
              </a:spcAft>
              <a:buClr>
                <a:srgbClr val="CC0000"/>
              </a:buClr>
              <a:buFont typeface="Wingdings" pitchFamily="2" charset="2"/>
              <a:buChar char="Ø"/>
            </a:pPr>
            <a:r>
              <a:rPr lang="en-US" sz="2000" dirty="0" smtClean="0">
                <a:solidFill>
                  <a:srgbClr val="000000"/>
                </a:solidFill>
              </a:rPr>
              <a:t>High MICs have long been know to correlate with poorer clinical outcome</a:t>
            </a:r>
          </a:p>
          <a:p>
            <a:pPr fontAlgn="base">
              <a:spcBef>
                <a:spcPct val="0"/>
              </a:spcBef>
              <a:spcAft>
                <a:spcPct val="0"/>
              </a:spcAft>
              <a:buClr>
                <a:srgbClr val="CC0000"/>
              </a:buClr>
              <a:buFont typeface="Wingdings" pitchFamily="2" charset="2"/>
              <a:buChar char="Ø"/>
            </a:pPr>
            <a:r>
              <a:rPr lang="en-US" sz="2000" dirty="0" smtClean="0">
                <a:solidFill>
                  <a:srgbClr val="000000"/>
                </a:solidFill>
              </a:rPr>
              <a:t>Even small increases in MIC below the susceptibility breakpoint can affect the clinical efficacy of </a:t>
            </a:r>
            <a:r>
              <a:rPr lang="en-US" sz="2000" dirty="0" err="1" smtClean="0">
                <a:solidFill>
                  <a:srgbClr val="000000"/>
                </a:solidFill>
              </a:rPr>
              <a:t>glycopeptides</a:t>
            </a:r>
            <a:endParaRPr lang="en-US" sz="2000" dirty="0" smtClean="0">
              <a:solidFill>
                <a:srgbClr val="000000"/>
              </a:solidFill>
            </a:endParaRPr>
          </a:p>
        </p:txBody>
      </p:sp>
      <p:sp>
        <p:nvSpPr>
          <p:cNvPr id="114692" name="Text Box 4"/>
          <p:cNvSpPr txBox="1">
            <a:spLocks noChangeArrowheads="1"/>
          </p:cNvSpPr>
          <p:nvPr/>
        </p:nvSpPr>
        <p:spPr bwMode="auto">
          <a:xfrm>
            <a:off x="179388" y="5661025"/>
            <a:ext cx="86423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Clr>
                <a:srgbClr val="CC0000"/>
              </a:buClr>
              <a:buFont typeface="Wingdings" pitchFamily="2" charset="2"/>
              <a:buNone/>
            </a:pPr>
            <a:r>
              <a:rPr lang="en-US" sz="2000" b="1" smtClean="0">
                <a:solidFill>
                  <a:srgbClr val="000000"/>
                </a:solidFill>
              </a:rPr>
              <a:t>CONCLUSION</a:t>
            </a:r>
            <a:r>
              <a:rPr lang="en-US" sz="2000" smtClean="0">
                <a:solidFill>
                  <a:srgbClr val="000000"/>
                </a:solidFill>
              </a:rPr>
              <a:t>: </a:t>
            </a:r>
            <a:r>
              <a:rPr lang="en-US" sz="2000" smtClean="0">
                <a:solidFill>
                  <a:srgbClr val="333399"/>
                </a:solidFill>
              </a:rPr>
              <a:t>the accurate measurement and ongoing surveillance of glycopeptide MICs at individual sites is recommended</a:t>
            </a:r>
            <a:r>
              <a:rPr lang="en-US" sz="2000" smtClean="0">
                <a:solidFill>
                  <a:srgbClr val="000000"/>
                </a:solidFill>
              </a:rPr>
              <a:t> to assist clinicials in their choice of empiric therapy for suspected serious </a:t>
            </a:r>
            <a:r>
              <a:rPr lang="en-US" sz="2000" i="1" smtClean="0">
                <a:solidFill>
                  <a:srgbClr val="000000"/>
                </a:solidFill>
              </a:rPr>
              <a:t>S. aureus</a:t>
            </a:r>
            <a:r>
              <a:rPr lang="en-US" sz="2000" smtClean="0">
                <a:solidFill>
                  <a:srgbClr val="000000"/>
                </a:solidFill>
              </a:rPr>
              <a:t> infections.</a:t>
            </a:r>
          </a:p>
        </p:txBody>
      </p:sp>
    </p:spTree>
    <p:extLst>
      <p:ext uri="{BB962C8B-B14F-4D97-AF65-F5344CB8AC3E}">
        <p14:creationId xmlns:p14="http://schemas.microsoft.com/office/powerpoint/2010/main" val="1815073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990600" y="352425"/>
            <a:ext cx="72056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rPr>
              <a:t>Interpretazione antibiogramma </a:t>
            </a:r>
            <a:r>
              <a:rPr lang="en-US" sz="2800" b="1" i="1" smtClean="0">
                <a:solidFill>
                  <a:srgbClr val="FF0000"/>
                </a:solidFill>
              </a:rPr>
              <a:t>S. aureus</a:t>
            </a:r>
            <a:r>
              <a:rPr lang="en-US" sz="2800" b="1" smtClean="0">
                <a:solidFill>
                  <a:srgbClr val="FF0000"/>
                </a:solidFill>
              </a:rPr>
              <a:t>:</a:t>
            </a:r>
          </a:p>
          <a:p>
            <a:pPr algn="ctr" fontAlgn="base">
              <a:spcBef>
                <a:spcPct val="0"/>
              </a:spcBef>
              <a:spcAft>
                <a:spcPct val="0"/>
              </a:spcAft>
            </a:pPr>
            <a:r>
              <a:rPr lang="en-US" sz="2800" b="1" smtClean="0">
                <a:solidFill>
                  <a:srgbClr val="FF0000"/>
                </a:solidFill>
              </a:rPr>
              <a:t>GLICOPEPTIDI</a:t>
            </a:r>
          </a:p>
        </p:txBody>
      </p:sp>
      <p:pic>
        <p:nvPicPr>
          <p:cNvPr id="189443" name="Picture 3" descr="Clinical Laboratory and Standards Institut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38275"/>
            <a:ext cx="3340100" cy="1485900"/>
          </a:xfrm>
          <a:prstGeom prst="rect">
            <a:avLst/>
          </a:prstGeom>
          <a:noFill/>
          <a:extLst>
            <a:ext uri="{909E8E84-426E-40DD-AFC4-6F175D3DCCD1}">
              <a14:hiddenFill xmlns:a14="http://schemas.microsoft.com/office/drawing/2010/main">
                <a:solidFill>
                  <a:srgbClr val="FFFFFF"/>
                </a:solidFill>
              </a14:hiddenFill>
            </a:ext>
          </a:extLst>
        </p:spPr>
      </p:pic>
      <p:sp>
        <p:nvSpPr>
          <p:cNvPr id="189444" name="Text Box 4"/>
          <p:cNvSpPr txBox="1">
            <a:spLocks noChangeArrowheads="1"/>
          </p:cNvSpPr>
          <p:nvPr/>
        </p:nvSpPr>
        <p:spPr bwMode="auto">
          <a:xfrm>
            <a:off x="677863" y="3878263"/>
            <a:ext cx="87788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Symbol" pitchFamily="18" charset="2"/>
              <a:buNone/>
            </a:pPr>
            <a:r>
              <a:rPr lang="en-US" sz="2400" smtClean="0">
                <a:solidFill>
                  <a:srgbClr val="000000"/>
                </a:solidFill>
              </a:rPr>
              <a:t>&lt;= 2 </a:t>
            </a:r>
          </a:p>
          <a:p>
            <a:pPr algn="ctr" fontAlgn="base">
              <a:lnSpc>
                <a:spcPct val="125000"/>
              </a:lnSpc>
              <a:spcBef>
                <a:spcPct val="0"/>
              </a:spcBef>
              <a:spcAft>
                <a:spcPct val="0"/>
              </a:spcAft>
              <a:buFont typeface="Symbol" pitchFamily="18" charset="2"/>
              <a:buNone/>
            </a:pPr>
            <a:endParaRPr lang="en-US" sz="2400" smtClean="0">
              <a:solidFill>
                <a:srgbClr val="000000"/>
              </a:solidFill>
            </a:endParaRPr>
          </a:p>
          <a:p>
            <a:pPr algn="ctr" fontAlgn="base">
              <a:spcBef>
                <a:spcPct val="0"/>
              </a:spcBef>
              <a:spcAft>
                <a:spcPct val="0"/>
              </a:spcAft>
            </a:pPr>
            <a:r>
              <a:rPr lang="en-US" sz="2400" smtClean="0">
                <a:solidFill>
                  <a:srgbClr val="000000"/>
                </a:solidFill>
                <a:sym typeface="Symbol" pitchFamily="18" charset="2"/>
              </a:rPr>
              <a:t>&lt;= 8</a:t>
            </a:r>
          </a:p>
        </p:txBody>
      </p:sp>
      <p:pic>
        <p:nvPicPr>
          <p:cNvPr id="189445" name="Picture 5" descr="EUC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844675"/>
            <a:ext cx="3905250" cy="857250"/>
          </a:xfrm>
          <a:prstGeom prst="rect">
            <a:avLst/>
          </a:prstGeom>
          <a:noFill/>
          <a:extLst>
            <a:ext uri="{909E8E84-426E-40DD-AFC4-6F175D3DCCD1}">
              <a14:hiddenFill xmlns:a14="http://schemas.microsoft.com/office/drawing/2010/main">
                <a:solidFill>
                  <a:srgbClr val="FFFFFF"/>
                </a:solidFill>
              </a14:hiddenFill>
            </a:ext>
          </a:extLst>
        </p:spPr>
      </p:pic>
      <p:sp>
        <p:nvSpPr>
          <p:cNvPr id="189446" name="Text Box 6"/>
          <p:cNvSpPr txBox="1">
            <a:spLocks noChangeArrowheads="1"/>
          </p:cNvSpPr>
          <p:nvPr/>
        </p:nvSpPr>
        <p:spPr bwMode="auto">
          <a:xfrm>
            <a:off x="107950" y="2997200"/>
            <a:ext cx="189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9900"/>
                </a:solidFill>
              </a:rPr>
              <a:t>Susceptible</a:t>
            </a:r>
          </a:p>
        </p:txBody>
      </p:sp>
      <p:sp>
        <p:nvSpPr>
          <p:cNvPr id="189447" name="Text Box 7"/>
          <p:cNvSpPr txBox="1">
            <a:spLocks noChangeArrowheads="1"/>
          </p:cNvSpPr>
          <p:nvPr/>
        </p:nvSpPr>
        <p:spPr bwMode="auto">
          <a:xfrm>
            <a:off x="1908175" y="2971800"/>
            <a:ext cx="1557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FF0000"/>
                </a:solidFill>
              </a:rPr>
              <a:t>Resistant</a:t>
            </a:r>
          </a:p>
        </p:txBody>
      </p:sp>
      <p:sp>
        <p:nvSpPr>
          <p:cNvPr id="189448" name="Text Box 8"/>
          <p:cNvSpPr txBox="1">
            <a:spLocks noChangeArrowheads="1"/>
          </p:cNvSpPr>
          <p:nvPr/>
        </p:nvSpPr>
        <p:spPr bwMode="auto">
          <a:xfrm>
            <a:off x="3370263" y="3794125"/>
            <a:ext cx="2405062"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smtClean="0">
                <a:solidFill>
                  <a:srgbClr val="FF0000"/>
                </a:solidFill>
              </a:rPr>
              <a:t>Vancomicin MIC</a:t>
            </a:r>
          </a:p>
          <a:p>
            <a:pPr algn="ctr" fontAlgn="base">
              <a:spcBef>
                <a:spcPct val="0"/>
              </a:spcBef>
              <a:spcAft>
                <a:spcPct val="0"/>
              </a:spcAft>
            </a:pPr>
            <a:r>
              <a:rPr lang="en-US" smtClean="0">
                <a:solidFill>
                  <a:srgbClr val="FF0000"/>
                </a:solidFill>
              </a:rPr>
              <a:t>(</a:t>
            </a:r>
            <a:r>
              <a:rPr lang="en-US" smtClean="0">
                <a:solidFill>
                  <a:srgbClr val="FF0000"/>
                </a:solidFill>
                <a:latin typeface="Symbol" pitchFamily="18" charset="2"/>
              </a:rPr>
              <a:t>m</a:t>
            </a:r>
            <a:r>
              <a:rPr lang="en-US" smtClean="0">
                <a:solidFill>
                  <a:srgbClr val="FF0000"/>
                </a:solidFill>
              </a:rPr>
              <a:t>g/ml)</a:t>
            </a:r>
          </a:p>
          <a:p>
            <a:pPr algn="ctr" fontAlgn="base">
              <a:spcBef>
                <a:spcPct val="0"/>
              </a:spcBef>
              <a:spcAft>
                <a:spcPct val="0"/>
              </a:spcAft>
            </a:pPr>
            <a:endParaRPr lang="en-US" smtClean="0">
              <a:solidFill>
                <a:srgbClr val="FF0000"/>
              </a:solidFill>
            </a:endParaRPr>
          </a:p>
          <a:p>
            <a:pPr algn="ctr" fontAlgn="base">
              <a:spcBef>
                <a:spcPct val="0"/>
              </a:spcBef>
              <a:spcAft>
                <a:spcPct val="0"/>
              </a:spcAft>
            </a:pPr>
            <a:r>
              <a:rPr lang="en-US" sz="2400" smtClean="0">
                <a:solidFill>
                  <a:srgbClr val="FF0000"/>
                </a:solidFill>
              </a:rPr>
              <a:t>Teicoplanin MIC</a:t>
            </a:r>
          </a:p>
          <a:p>
            <a:pPr algn="ctr" fontAlgn="base">
              <a:spcBef>
                <a:spcPct val="0"/>
              </a:spcBef>
              <a:spcAft>
                <a:spcPct val="0"/>
              </a:spcAft>
            </a:pPr>
            <a:r>
              <a:rPr lang="en-US" smtClean="0">
                <a:solidFill>
                  <a:srgbClr val="FF0000"/>
                </a:solidFill>
              </a:rPr>
              <a:t>(</a:t>
            </a:r>
            <a:r>
              <a:rPr lang="en-US" smtClean="0">
                <a:solidFill>
                  <a:srgbClr val="FF0000"/>
                </a:solidFill>
                <a:latin typeface="Symbol" pitchFamily="18" charset="2"/>
              </a:rPr>
              <a:t>m</a:t>
            </a:r>
            <a:r>
              <a:rPr lang="en-US" smtClean="0">
                <a:solidFill>
                  <a:srgbClr val="FF0000"/>
                </a:solidFill>
              </a:rPr>
              <a:t>g/ml)</a:t>
            </a:r>
          </a:p>
          <a:p>
            <a:pPr algn="ctr" fontAlgn="base">
              <a:spcBef>
                <a:spcPct val="0"/>
              </a:spcBef>
              <a:spcAft>
                <a:spcPct val="0"/>
              </a:spcAft>
            </a:pPr>
            <a:endParaRPr lang="en-US" sz="2400" smtClean="0">
              <a:solidFill>
                <a:srgbClr val="FF0000"/>
              </a:solidFill>
            </a:endParaRPr>
          </a:p>
        </p:txBody>
      </p:sp>
      <p:sp>
        <p:nvSpPr>
          <p:cNvPr id="189449" name="Rectangle 9"/>
          <p:cNvSpPr>
            <a:spLocks noChangeArrowheads="1"/>
          </p:cNvSpPr>
          <p:nvPr/>
        </p:nvSpPr>
        <p:spPr bwMode="auto">
          <a:xfrm>
            <a:off x="539750" y="3429000"/>
            <a:ext cx="1152525" cy="2087563"/>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9900"/>
              </a:solidFill>
            </a:endParaRPr>
          </a:p>
        </p:txBody>
      </p:sp>
      <p:sp>
        <p:nvSpPr>
          <p:cNvPr id="189450" name="Text Box 10"/>
          <p:cNvSpPr txBox="1">
            <a:spLocks noChangeArrowheads="1"/>
          </p:cNvSpPr>
          <p:nvPr/>
        </p:nvSpPr>
        <p:spPr bwMode="auto">
          <a:xfrm>
            <a:off x="5608638" y="2997200"/>
            <a:ext cx="1893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9900"/>
                </a:solidFill>
              </a:rPr>
              <a:t>Susceptible</a:t>
            </a:r>
          </a:p>
        </p:txBody>
      </p:sp>
      <p:sp>
        <p:nvSpPr>
          <p:cNvPr id="189451" name="Text Box 11"/>
          <p:cNvSpPr txBox="1">
            <a:spLocks noChangeArrowheads="1"/>
          </p:cNvSpPr>
          <p:nvPr/>
        </p:nvSpPr>
        <p:spPr bwMode="auto">
          <a:xfrm>
            <a:off x="7551738" y="2971800"/>
            <a:ext cx="1557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FF0000"/>
                </a:solidFill>
              </a:rPr>
              <a:t>Resistant</a:t>
            </a:r>
          </a:p>
        </p:txBody>
      </p:sp>
      <p:sp>
        <p:nvSpPr>
          <p:cNvPr id="189452" name="Text Box 12"/>
          <p:cNvSpPr txBox="1">
            <a:spLocks noChangeArrowheads="1"/>
          </p:cNvSpPr>
          <p:nvPr/>
        </p:nvSpPr>
        <p:spPr bwMode="auto">
          <a:xfrm>
            <a:off x="2214563" y="3776663"/>
            <a:ext cx="96361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25000"/>
              </a:lnSpc>
              <a:spcBef>
                <a:spcPct val="0"/>
              </a:spcBef>
              <a:spcAft>
                <a:spcPct val="0"/>
              </a:spcAft>
              <a:buFont typeface="Symbol" pitchFamily="18" charset="2"/>
              <a:buNone/>
            </a:pPr>
            <a:r>
              <a:rPr lang="en-US" sz="2400" smtClean="0">
                <a:solidFill>
                  <a:srgbClr val="000000"/>
                </a:solidFill>
              </a:rPr>
              <a:t>&gt;= 16</a:t>
            </a:r>
          </a:p>
          <a:p>
            <a:pPr algn="ctr" fontAlgn="base">
              <a:lnSpc>
                <a:spcPct val="125000"/>
              </a:lnSpc>
              <a:spcBef>
                <a:spcPct val="0"/>
              </a:spcBef>
              <a:spcAft>
                <a:spcPct val="0"/>
              </a:spcAft>
              <a:buFont typeface="Symbol" pitchFamily="18" charset="2"/>
              <a:buNone/>
            </a:pPr>
            <a:endParaRPr lang="en-US" sz="2400" smtClean="0">
              <a:solidFill>
                <a:srgbClr val="000000"/>
              </a:solidFill>
            </a:endParaRPr>
          </a:p>
          <a:p>
            <a:pPr algn="ctr" fontAlgn="base">
              <a:spcBef>
                <a:spcPct val="0"/>
              </a:spcBef>
              <a:spcAft>
                <a:spcPct val="0"/>
              </a:spcAft>
            </a:pPr>
            <a:r>
              <a:rPr lang="en-US" sz="2400" smtClean="0">
                <a:solidFill>
                  <a:srgbClr val="000000"/>
                </a:solidFill>
                <a:sym typeface="Symbol" pitchFamily="18" charset="2"/>
              </a:rPr>
              <a:t>&gt; 32</a:t>
            </a:r>
            <a:r>
              <a:rPr lang="en-US" sz="2400" smtClean="0">
                <a:solidFill>
                  <a:srgbClr val="000000"/>
                </a:solidFill>
              </a:rPr>
              <a:t> </a:t>
            </a:r>
            <a:endParaRPr lang="en-US" sz="2400" smtClean="0">
              <a:solidFill>
                <a:srgbClr val="000000"/>
              </a:solidFill>
              <a:sym typeface="Symbol" pitchFamily="18" charset="2"/>
            </a:endParaRPr>
          </a:p>
        </p:txBody>
      </p:sp>
      <p:sp>
        <p:nvSpPr>
          <p:cNvPr id="189453" name="Text Box 13"/>
          <p:cNvSpPr txBox="1">
            <a:spLocks noChangeArrowheads="1"/>
          </p:cNvSpPr>
          <p:nvPr/>
        </p:nvSpPr>
        <p:spPr bwMode="auto">
          <a:xfrm>
            <a:off x="6262688" y="3829050"/>
            <a:ext cx="7937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Symbol" pitchFamily="18" charset="2"/>
              <a:buNone/>
            </a:pPr>
            <a:r>
              <a:rPr lang="en-US" sz="2400" smtClean="0">
                <a:solidFill>
                  <a:srgbClr val="000000"/>
                </a:solidFill>
              </a:rPr>
              <a:t>&lt;= 2</a:t>
            </a:r>
          </a:p>
          <a:p>
            <a:pPr algn="ctr" fontAlgn="base">
              <a:lnSpc>
                <a:spcPct val="125000"/>
              </a:lnSpc>
              <a:spcBef>
                <a:spcPct val="0"/>
              </a:spcBef>
              <a:spcAft>
                <a:spcPct val="0"/>
              </a:spcAft>
              <a:buFont typeface="Symbol" pitchFamily="18" charset="2"/>
              <a:buNone/>
            </a:pPr>
            <a:endParaRPr lang="en-US" sz="2400" smtClean="0">
              <a:solidFill>
                <a:srgbClr val="000000"/>
              </a:solidFill>
              <a:sym typeface="Symbol" pitchFamily="18" charset="2"/>
            </a:endParaRPr>
          </a:p>
          <a:p>
            <a:pPr algn="ctr" fontAlgn="base">
              <a:lnSpc>
                <a:spcPct val="125000"/>
              </a:lnSpc>
              <a:spcBef>
                <a:spcPct val="0"/>
              </a:spcBef>
              <a:spcAft>
                <a:spcPct val="0"/>
              </a:spcAft>
              <a:buFont typeface="Symbol" pitchFamily="18" charset="2"/>
              <a:buNone/>
            </a:pPr>
            <a:r>
              <a:rPr lang="en-US" sz="2400" smtClean="0">
                <a:solidFill>
                  <a:srgbClr val="000000"/>
                </a:solidFill>
                <a:sym typeface="Symbol" pitchFamily="18" charset="2"/>
              </a:rPr>
              <a:t>&lt;= 2</a:t>
            </a:r>
          </a:p>
        </p:txBody>
      </p:sp>
      <p:sp>
        <p:nvSpPr>
          <p:cNvPr id="189454" name="Text Box 14"/>
          <p:cNvSpPr txBox="1">
            <a:spLocks noChangeArrowheads="1"/>
          </p:cNvSpPr>
          <p:nvPr/>
        </p:nvSpPr>
        <p:spPr bwMode="auto">
          <a:xfrm>
            <a:off x="8027988" y="3860800"/>
            <a:ext cx="61595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Symbol" pitchFamily="18" charset="2"/>
              <a:buNone/>
            </a:pPr>
            <a:r>
              <a:rPr lang="en-US" sz="2400" smtClean="0">
                <a:solidFill>
                  <a:srgbClr val="000000"/>
                </a:solidFill>
              </a:rPr>
              <a:t>&gt; 2</a:t>
            </a:r>
          </a:p>
          <a:p>
            <a:pPr algn="ctr" fontAlgn="base">
              <a:lnSpc>
                <a:spcPct val="125000"/>
              </a:lnSpc>
              <a:spcBef>
                <a:spcPct val="0"/>
              </a:spcBef>
              <a:spcAft>
                <a:spcPct val="0"/>
              </a:spcAft>
              <a:buFont typeface="Symbol" pitchFamily="18" charset="2"/>
              <a:buNone/>
            </a:pPr>
            <a:endParaRPr lang="en-US" sz="2400" smtClean="0">
              <a:solidFill>
                <a:srgbClr val="000000"/>
              </a:solidFill>
            </a:endParaRPr>
          </a:p>
          <a:p>
            <a:pPr algn="ctr" fontAlgn="base">
              <a:spcBef>
                <a:spcPct val="0"/>
              </a:spcBef>
              <a:spcAft>
                <a:spcPct val="0"/>
              </a:spcAft>
            </a:pPr>
            <a:r>
              <a:rPr lang="en-US" sz="2400" smtClean="0">
                <a:solidFill>
                  <a:srgbClr val="000000"/>
                </a:solidFill>
                <a:sym typeface="Symbol" pitchFamily="18" charset="2"/>
              </a:rPr>
              <a:t>&gt; 2</a:t>
            </a:r>
          </a:p>
        </p:txBody>
      </p:sp>
      <p:sp>
        <p:nvSpPr>
          <p:cNvPr id="189455" name="Rectangle 15"/>
          <p:cNvSpPr>
            <a:spLocks noChangeArrowheads="1"/>
          </p:cNvSpPr>
          <p:nvPr/>
        </p:nvSpPr>
        <p:spPr bwMode="auto">
          <a:xfrm>
            <a:off x="6084888" y="3429000"/>
            <a:ext cx="1152525" cy="2087563"/>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9900"/>
              </a:solidFill>
            </a:endParaRPr>
          </a:p>
        </p:txBody>
      </p:sp>
      <p:sp>
        <p:nvSpPr>
          <p:cNvPr id="189456" name="Rectangle 16"/>
          <p:cNvSpPr>
            <a:spLocks noChangeArrowheads="1"/>
          </p:cNvSpPr>
          <p:nvPr/>
        </p:nvSpPr>
        <p:spPr bwMode="auto">
          <a:xfrm>
            <a:off x="2124075" y="3429000"/>
            <a:ext cx="1152525" cy="20875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9900"/>
              </a:solidFill>
            </a:endParaRPr>
          </a:p>
        </p:txBody>
      </p:sp>
      <p:sp>
        <p:nvSpPr>
          <p:cNvPr id="189457" name="Rectangle 17"/>
          <p:cNvSpPr>
            <a:spLocks noChangeArrowheads="1"/>
          </p:cNvSpPr>
          <p:nvPr/>
        </p:nvSpPr>
        <p:spPr bwMode="auto">
          <a:xfrm>
            <a:off x="7740650" y="3429000"/>
            <a:ext cx="1152525" cy="20875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009900"/>
              </a:solidFill>
            </a:endParaRPr>
          </a:p>
        </p:txBody>
      </p:sp>
    </p:spTree>
    <p:extLst>
      <p:ext uri="{BB962C8B-B14F-4D97-AF65-F5344CB8AC3E}">
        <p14:creationId xmlns:p14="http://schemas.microsoft.com/office/powerpoint/2010/main" val="2945371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247650" y="404813"/>
            <a:ext cx="8645525" cy="46166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dirty="0" smtClean="0">
                <a:solidFill>
                  <a:srgbClr val="FF0000"/>
                </a:solidFill>
              </a:rPr>
              <a:t>TRASMISSIONE</a:t>
            </a:r>
            <a:endParaRPr lang="en-US" sz="2400" b="1" dirty="0" smtClean="0">
              <a:solidFill>
                <a:srgbClr val="333399"/>
              </a:solidFill>
            </a:endParaRPr>
          </a:p>
        </p:txBody>
      </p:sp>
      <p:sp>
        <p:nvSpPr>
          <p:cNvPr id="149507" name="Text Box 3"/>
          <p:cNvSpPr txBox="1">
            <a:spLocks noChangeArrowheads="1"/>
          </p:cNvSpPr>
          <p:nvPr/>
        </p:nvSpPr>
        <p:spPr bwMode="auto">
          <a:xfrm>
            <a:off x="230188" y="2681288"/>
            <a:ext cx="8645525" cy="310854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3200" dirty="0" smtClean="0">
                <a:solidFill>
                  <a:srgbClr val="333399"/>
                </a:solidFill>
                <a:cs typeface="Arial" pitchFamily="34" charset="0"/>
              </a:rPr>
              <a:t>→</a:t>
            </a:r>
            <a:r>
              <a:rPr lang="en-US" sz="3200" dirty="0" smtClean="0">
                <a:solidFill>
                  <a:srgbClr val="000000"/>
                </a:solidFill>
                <a:cs typeface="Arial" pitchFamily="34" charset="0"/>
              </a:rPr>
              <a:t> </a:t>
            </a:r>
            <a:r>
              <a:rPr lang="en-US" sz="2400" dirty="0" smtClean="0">
                <a:solidFill>
                  <a:srgbClr val="000000"/>
                </a:solidFill>
              </a:rPr>
              <a:t>La </a:t>
            </a:r>
            <a:r>
              <a:rPr lang="en-US" sz="2400" dirty="0" err="1" smtClean="0">
                <a:solidFill>
                  <a:srgbClr val="000000"/>
                </a:solidFill>
              </a:rPr>
              <a:t>presenza</a:t>
            </a:r>
            <a:r>
              <a:rPr lang="en-US" sz="2400" dirty="0" smtClean="0">
                <a:solidFill>
                  <a:srgbClr val="000000"/>
                </a:solidFill>
              </a:rPr>
              <a:t> di </a:t>
            </a:r>
            <a:r>
              <a:rPr lang="en-US" sz="2400" dirty="0" err="1" smtClean="0">
                <a:solidFill>
                  <a:srgbClr val="000000"/>
                </a:solidFill>
              </a:rPr>
              <a:t>ceppi</a:t>
            </a:r>
            <a:r>
              <a:rPr lang="en-US" sz="2400" dirty="0" smtClean="0">
                <a:solidFill>
                  <a:srgbClr val="000000"/>
                </a:solidFill>
              </a:rPr>
              <a:t> MRSA </a:t>
            </a:r>
            <a:r>
              <a:rPr lang="en-US" sz="2400" dirty="0" err="1" smtClean="0">
                <a:solidFill>
                  <a:srgbClr val="000000"/>
                </a:solidFill>
              </a:rPr>
              <a:t>nel</a:t>
            </a:r>
            <a:r>
              <a:rPr lang="en-US" sz="2400" dirty="0" smtClean="0">
                <a:solidFill>
                  <a:srgbClr val="000000"/>
                </a:solidFill>
              </a:rPr>
              <a:t> </a:t>
            </a:r>
            <a:r>
              <a:rPr lang="en-US" sz="2400" dirty="0" err="1" smtClean="0">
                <a:solidFill>
                  <a:srgbClr val="000000"/>
                </a:solidFill>
              </a:rPr>
              <a:t>mondo</a:t>
            </a:r>
            <a:r>
              <a:rPr lang="en-US" sz="2400" dirty="0" smtClean="0">
                <a:solidFill>
                  <a:srgbClr val="000000"/>
                </a:solidFill>
              </a:rPr>
              <a:t> è </a:t>
            </a:r>
            <a:r>
              <a:rPr lang="en-US" sz="2400" dirty="0" err="1" smtClean="0">
                <a:solidFill>
                  <a:srgbClr val="000000"/>
                </a:solidFill>
              </a:rPr>
              <a:t>dovuta</a:t>
            </a:r>
            <a:r>
              <a:rPr lang="en-US" sz="2400" dirty="0" smtClean="0">
                <a:solidFill>
                  <a:srgbClr val="000000"/>
                </a:solidFill>
              </a:rPr>
              <a:t> </a:t>
            </a:r>
            <a:r>
              <a:rPr lang="en-US" sz="2400" dirty="0" err="1" smtClean="0">
                <a:solidFill>
                  <a:srgbClr val="000000"/>
                </a:solidFill>
              </a:rPr>
              <a:t>alla</a:t>
            </a:r>
            <a:r>
              <a:rPr lang="en-US" sz="2400" dirty="0" smtClean="0">
                <a:solidFill>
                  <a:srgbClr val="000000"/>
                </a:solidFill>
              </a:rPr>
              <a:t> </a:t>
            </a:r>
            <a:r>
              <a:rPr lang="en-US" sz="2400" dirty="0" err="1" smtClean="0">
                <a:solidFill>
                  <a:srgbClr val="000000"/>
                </a:solidFill>
              </a:rPr>
              <a:t>diffusione</a:t>
            </a:r>
            <a:r>
              <a:rPr lang="en-US" sz="2400" dirty="0" smtClean="0">
                <a:solidFill>
                  <a:srgbClr val="000000"/>
                </a:solidFill>
              </a:rPr>
              <a:t> di </a:t>
            </a:r>
            <a:r>
              <a:rPr lang="en-US" sz="2400" dirty="0" err="1" smtClean="0">
                <a:solidFill>
                  <a:srgbClr val="000000"/>
                </a:solidFill>
              </a:rPr>
              <a:t>pochi</a:t>
            </a:r>
            <a:r>
              <a:rPr lang="en-US" sz="2400" dirty="0" smtClean="0">
                <a:solidFill>
                  <a:srgbClr val="000000"/>
                </a:solidFill>
              </a:rPr>
              <a:t> </a:t>
            </a:r>
            <a:r>
              <a:rPr lang="en-US" sz="2400" dirty="0" err="1" smtClean="0">
                <a:solidFill>
                  <a:srgbClr val="000000"/>
                </a:solidFill>
              </a:rPr>
              <a:t>cloni</a:t>
            </a:r>
            <a:r>
              <a:rPr lang="en-US" sz="2400" dirty="0" smtClean="0">
                <a:solidFill>
                  <a:srgbClr val="000000"/>
                </a:solidFill>
              </a:rPr>
              <a:t> </a:t>
            </a:r>
            <a:r>
              <a:rPr lang="en-US" sz="2400" dirty="0" err="1" smtClean="0">
                <a:solidFill>
                  <a:srgbClr val="000000"/>
                </a:solidFill>
              </a:rPr>
              <a:t>piuttosto</a:t>
            </a:r>
            <a:r>
              <a:rPr lang="en-US" sz="2400" dirty="0" smtClean="0">
                <a:solidFill>
                  <a:srgbClr val="000000"/>
                </a:solidFill>
              </a:rPr>
              <a:t> </a:t>
            </a:r>
            <a:r>
              <a:rPr lang="en-US" sz="2400" dirty="0" err="1" smtClean="0">
                <a:solidFill>
                  <a:srgbClr val="000000"/>
                </a:solidFill>
              </a:rPr>
              <a:t>che</a:t>
            </a:r>
            <a:r>
              <a:rPr lang="en-US" sz="2400" dirty="0" smtClean="0">
                <a:solidFill>
                  <a:srgbClr val="000000"/>
                </a:solidFill>
              </a:rPr>
              <a:t> </a:t>
            </a:r>
            <a:r>
              <a:rPr lang="en-US" sz="2400" dirty="0" err="1" smtClean="0">
                <a:solidFill>
                  <a:srgbClr val="000000"/>
                </a:solidFill>
              </a:rPr>
              <a:t>alla</a:t>
            </a:r>
            <a:r>
              <a:rPr lang="en-US" sz="2400" dirty="0" smtClean="0">
                <a:solidFill>
                  <a:srgbClr val="000000"/>
                </a:solidFill>
              </a:rPr>
              <a:t> </a:t>
            </a:r>
            <a:r>
              <a:rPr lang="en-US" sz="2400" dirty="0" err="1" smtClean="0">
                <a:solidFill>
                  <a:srgbClr val="000000"/>
                </a:solidFill>
              </a:rPr>
              <a:t>comparsa</a:t>
            </a:r>
            <a:r>
              <a:rPr lang="en-US" sz="2400" dirty="0" smtClean="0">
                <a:solidFill>
                  <a:srgbClr val="000000"/>
                </a:solidFill>
              </a:rPr>
              <a:t> di </a:t>
            </a:r>
            <a:r>
              <a:rPr lang="en-US" sz="2400" dirty="0" err="1" smtClean="0">
                <a:solidFill>
                  <a:srgbClr val="000000"/>
                </a:solidFill>
              </a:rPr>
              <a:t>nuovi</a:t>
            </a:r>
            <a:r>
              <a:rPr lang="en-US" sz="2400" dirty="0" smtClean="0">
                <a:solidFill>
                  <a:srgbClr val="000000"/>
                </a:solidFill>
              </a:rPr>
              <a:t> </a:t>
            </a:r>
            <a:r>
              <a:rPr lang="en-US" sz="2400" dirty="0" err="1" smtClean="0">
                <a:solidFill>
                  <a:srgbClr val="000000"/>
                </a:solidFill>
              </a:rPr>
              <a:t>cloni</a:t>
            </a:r>
            <a:endParaRPr lang="en-US" sz="2400" dirty="0" smtClean="0">
              <a:solidFill>
                <a:srgbClr val="000000"/>
              </a:solidFill>
            </a:endParaRPr>
          </a:p>
          <a:p>
            <a:pPr fontAlgn="base">
              <a:spcBef>
                <a:spcPct val="0"/>
              </a:spcBef>
              <a:spcAft>
                <a:spcPct val="0"/>
              </a:spcAft>
            </a:pPr>
            <a:r>
              <a:rPr lang="en-US" sz="3200" b="1" dirty="0" smtClean="0">
                <a:solidFill>
                  <a:srgbClr val="333399"/>
                </a:solidFill>
              </a:rPr>
              <a:t>→</a:t>
            </a:r>
            <a:r>
              <a:rPr lang="en-US" sz="2400" dirty="0" smtClean="0">
                <a:solidFill>
                  <a:srgbClr val="333399"/>
                </a:solidFill>
              </a:rPr>
              <a:t> </a:t>
            </a:r>
            <a:r>
              <a:rPr lang="en-US" sz="2400" dirty="0" err="1" smtClean="0">
                <a:solidFill>
                  <a:srgbClr val="000000"/>
                </a:solidFill>
              </a:rPr>
              <a:t>Trasmissione</a:t>
            </a:r>
            <a:r>
              <a:rPr lang="en-US" sz="2400" dirty="0" smtClean="0">
                <a:solidFill>
                  <a:srgbClr val="000000"/>
                </a:solidFill>
              </a:rPr>
              <a:t> di MRSA (</a:t>
            </a:r>
            <a:r>
              <a:rPr lang="en-US" sz="2400" u="sng" dirty="0" smtClean="0">
                <a:solidFill>
                  <a:srgbClr val="FF0000"/>
                </a:solidFill>
              </a:rPr>
              <a:t>CONTATTO DIRETTO</a:t>
            </a:r>
            <a:r>
              <a:rPr lang="en-US" sz="2400" dirty="0" smtClean="0">
                <a:solidFill>
                  <a:srgbClr val="000000"/>
                </a:solidFill>
              </a:rPr>
              <a:t>) è </a:t>
            </a:r>
            <a:r>
              <a:rPr lang="en-US" sz="2400" dirty="0" err="1" smtClean="0">
                <a:solidFill>
                  <a:srgbClr val="000000"/>
                </a:solidFill>
              </a:rPr>
              <a:t>il</a:t>
            </a:r>
            <a:r>
              <a:rPr lang="en-US" sz="2400" dirty="0" smtClean="0">
                <a:solidFill>
                  <a:srgbClr val="000000"/>
                </a:solidFill>
              </a:rPr>
              <a:t> </a:t>
            </a:r>
            <a:r>
              <a:rPr lang="en-US" sz="2400" dirty="0" err="1" smtClean="0">
                <a:solidFill>
                  <a:srgbClr val="000000"/>
                </a:solidFill>
              </a:rPr>
              <a:t>fattore</a:t>
            </a:r>
            <a:r>
              <a:rPr lang="en-US" sz="2400" dirty="0" smtClean="0">
                <a:solidFill>
                  <a:srgbClr val="000000"/>
                </a:solidFill>
              </a:rPr>
              <a:t> </a:t>
            </a:r>
            <a:r>
              <a:rPr lang="en-US" sz="2400" dirty="0" err="1" smtClean="0">
                <a:solidFill>
                  <a:srgbClr val="000000"/>
                </a:solidFill>
              </a:rPr>
              <a:t>chiave</a:t>
            </a:r>
            <a:r>
              <a:rPr lang="en-US" sz="2400" dirty="0" smtClean="0">
                <a:solidFill>
                  <a:srgbClr val="000000"/>
                </a:solidFill>
              </a:rPr>
              <a:t> per </a:t>
            </a:r>
            <a:r>
              <a:rPr lang="en-US" sz="2400" dirty="0" err="1" smtClean="0">
                <a:solidFill>
                  <a:srgbClr val="000000"/>
                </a:solidFill>
              </a:rPr>
              <a:t>l’aumento</a:t>
            </a:r>
            <a:r>
              <a:rPr lang="en-US" sz="2400" dirty="0" smtClean="0">
                <a:solidFill>
                  <a:srgbClr val="000000"/>
                </a:solidFill>
              </a:rPr>
              <a:t> </a:t>
            </a:r>
            <a:r>
              <a:rPr lang="en-US" sz="2400" dirty="0" err="1" smtClean="0">
                <a:solidFill>
                  <a:srgbClr val="000000"/>
                </a:solidFill>
              </a:rPr>
              <a:t>della</a:t>
            </a:r>
            <a:r>
              <a:rPr lang="en-US" sz="2400" dirty="0" smtClean="0">
                <a:solidFill>
                  <a:srgbClr val="000000"/>
                </a:solidFill>
              </a:rPr>
              <a:t> </a:t>
            </a:r>
            <a:r>
              <a:rPr lang="en-US" sz="2400" dirty="0" err="1" smtClean="0">
                <a:solidFill>
                  <a:srgbClr val="000000"/>
                </a:solidFill>
              </a:rPr>
              <a:t>loro</a:t>
            </a:r>
            <a:r>
              <a:rPr lang="en-US" sz="2400" dirty="0" smtClean="0">
                <a:solidFill>
                  <a:srgbClr val="000000"/>
                </a:solidFill>
              </a:rPr>
              <a:t> </a:t>
            </a:r>
            <a:r>
              <a:rPr lang="en-US" sz="2400" dirty="0" err="1" smtClean="0">
                <a:solidFill>
                  <a:srgbClr val="000000"/>
                </a:solidFill>
              </a:rPr>
              <a:t>prevalenza</a:t>
            </a:r>
            <a:endParaRPr lang="en-US" sz="2400" dirty="0" smtClean="0">
              <a:solidFill>
                <a:srgbClr val="000000"/>
              </a:solidFill>
            </a:endParaRPr>
          </a:p>
          <a:p>
            <a:pPr fontAlgn="base">
              <a:spcBef>
                <a:spcPct val="0"/>
              </a:spcBef>
              <a:spcAft>
                <a:spcPct val="0"/>
              </a:spcAft>
            </a:pPr>
            <a:endParaRPr lang="en-US" sz="2000" i="1" dirty="0" smtClean="0">
              <a:solidFill>
                <a:srgbClr val="000000"/>
              </a:solidFill>
            </a:endParaRPr>
          </a:p>
          <a:p>
            <a:pPr fontAlgn="base">
              <a:spcBef>
                <a:spcPct val="0"/>
              </a:spcBef>
              <a:spcAft>
                <a:spcPct val="0"/>
              </a:spcAft>
            </a:pPr>
            <a:r>
              <a:rPr lang="en-US" sz="2000" i="1" dirty="0" smtClean="0">
                <a:solidFill>
                  <a:srgbClr val="000000"/>
                </a:solidFill>
              </a:rPr>
              <a:t>(Muto et al, Infect Control </a:t>
            </a:r>
            <a:r>
              <a:rPr lang="en-US" sz="2000" i="1" dirty="0" err="1" smtClean="0">
                <a:solidFill>
                  <a:srgbClr val="000000"/>
                </a:solidFill>
              </a:rPr>
              <a:t>Hosp</a:t>
            </a:r>
            <a:r>
              <a:rPr lang="en-US" sz="2000" i="1" dirty="0" smtClean="0">
                <a:solidFill>
                  <a:srgbClr val="000000"/>
                </a:solidFill>
              </a:rPr>
              <a:t> </a:t>
            </a:r>
            <a:r>
              <a:rPr lang="en-US" sz="2000" i="1" dirty="0" err="1" smtClean="0">
                <a:solidFill>
                  <a:srgbClr val="000000"/>
                </a:solidFill>
              </a:rPr>
              <a:t>Epidemiol</a:t>
            </a:r>
            <a:r>
              <a:rPr lang="en-US" sz="2000" i="1" dirty="0" smtClean="0">
                <a:solidFill>
                  <a:srgbClr val="000000"/>
                </a:solidFill>
              </a:rPr>
              <a:t>, 2003, 24:362-386)</a:t>
            </a:r>
          </a:p>
          <a:p>
            <a:pPr fontAlgn="base">
              <a:spcBef>
                <a:spcPct val="0"/>
              </a:spcBef>
              <a:spcAft>
                <a:spcPct val="0"/>
              </a:spcAft>
            </a:pPr>
            <a:endParaRPr lang="en-US" sz="2000" b="1" i="1" dirty="0" smtClean="0">
              <a:solidFill>
                <a:srgbClr val="000000"/>
              </a:solidFill>
            </a:endParaRPr>
          </a:p>
        </p:txBody>
      </p:sp>
      <p:sp>
        <p:nvSpPr>
          <p:cNvPr id="149508" name="Text Box 4"/>
          <p:cNvSpPr txBox="1">
            <a:spLocks noChangeArrowheads="1"/>
          </p:cNvSpPr>
          <p:nvPr/>
        </p:nvSpPr>
        <p:spPr bwMode="auto">
          <a:xfrm>
            <a:off x="371475" y="2133600"/>
            <a:ext cx="8266113" cy="4572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smtClean="0">
                <a:solidFill>
                  <a:srgbClr val="000000"/>
                </a:solidFill>
              </a:rPr>
              <a:t>Trasferimento di SCC</a:t>
            </a:r>
            <a:r>
              <a:rPr lang="en-US" sz="2400" i="1" smtClean="0">
                <a:solidFill>
                  <a:srgbClr val="000000"/>
                </a:solidFill>
              </a:rPr>
              <a:t>mec </a:t>
            </a:r>
            <a:r>
              <a:rPr lang="en-US" sz="2400" smtClean="0">
                <a:solidFill>
                  <a:srgbClr val="000000"/>
                </a:solidFill>
              </a:rPr>
              <a:t>da un MRSA ad un MSSA è raro.</a:t>
            </a:r>
          </a:p>
        </p:txBody>
      </p:sp>
    </p:spTree>
    <p:extLst>
      <p:ext uri="{BB962C8B-B14F-4D97-AF65-F5344CB8AC3E}">
        <p14:creationId xmlns:p14="http://schemas.microsoft.com/office/powerpoint/2010/main" val="1421376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Text Box 3"/>
          <p:cNvSpPr txBox="1">
            <a:spLocks noChangeArrowheads="1"/>
          </p:cNvSpPr>
          <p:nvPr/>
        </p:nvSpPr>
        <p:spPr bwMode="auto">
          <a:xfrm>
            <a:off x="144463" y="1773238"/>
            <a:ext cx="8999537"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indent="1066800">
              <a:defRPr>
                <a:solidFill>
                  <a:schemeClr val="tx1"/>
                </a:solidFill>
                <a:latin typeface="Arial" pitchFamily="34" charset="0"/>
              </a:defRPr>
            </a:lvl2pPr>
            <a:lvl3pPr marL="1703388">
              <a:defRPr>
                <a:solidFill>
                  <a:schemeClr val="tx1"/>
                </a:solidFill>
                <a:latin typeface="Arial" pitchFamily="34" charset="0"/>
              </a:defRPr>
            </a:lvl3pPr>
            <a:lvl4pPr marL="1882775">
              <a:defRPr>
                <a:solidFill>
                  <a:schemeClr val="tx1"/>
                </a:solidFill>
                <a:latin typeface="Arial" pitchFamily="34" charset="0"/>
              </a:defRPr>
            </a:lvl4pPr>
            <a:lvl5pPr marL="2062163">
              <a:defRPr>
                <a:solidFill>
                  <a:schemeClr val="tx1"/>
                </a:solidFill>
                <a:latin typeface="Arial" pitchFamily="34" charset="0"/>
              </a:defRPr>
            </a:lvl5pPr>
            <a:lvl6pPr marL="2519363" fontAlgn="base">
              <a:spcBef>
                <a:spcPct val="0"/>
              </a:spcBef>
              <a:spcAft>
                <a:spcPct val="0"/>
              </a:spcAft>
              <a:defRPr>
                <a:solidFill>
                  <a:schemeClr val="tx1"/>
                </a:solidFill>
                <a:latin typeface="Arial" pitchFamily="34" charset="0"/>
              </a:defRPr>
            </a:lvl6pPr>
            <a:lvl7pPr marL="2976563" fontAlgn="base">
              <a:spcBef>
                <a:spcPct val="0"/>
              </a:spcBef>
              <a:spcAft>
                <a:spcPct val="0"/>
              </a:spcAft>
              <a:defRPr>
                <a:solidFill>
                  <a:schemeClr val="tx1"/>
                </a:solidFill>
                <a:latin typeface="Arial" pitchFamily="34" charset="0"/>
              </a:defRPr>
            </a:lvl7pPr>
            <a:lvl8pPr marL="3433763" fontAlgn="base">
              <a:spcBef>
                <a:spcPct val="0"/>
              </a:spcBef>
              <a:spcAft>
                <a:spcPct val="0"/>
              </a:spcAft>
              <a:defRPr>
                <a:solidFill>
                  <a:schemeClr val="tx1"/>
                </a:solidFill>
                <a:latin typeface="Arial" pitchFamily="34" charset="0"/>
              </a:defRPr>
            </a:lvl8pPr>
            <a:lvl9pPr marL="3890963"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333399"/>
              </a:buClr>
              <a:buFont typeface="Wingdings" pitchFamily="2" charset="2"/>
              <a:buChar char="Ø"/>
            </a:pPr>
            <a:r>
              <a:rPr lang="en-US" sz="2400" smtClean="0">
                <a:solidFill>
                  <a:srgbClr val="000000"/>
                </a:solidFill>
              </a:rPr>
              <a:t>In molteplici siti corporei, dei pazienti o dello staff:</a:t>
            </a:r>
          </a:p>
          <a:p>
            <a:pPr fontAlgn="base">
              <a:spcBef>
                <a:spcPct val="0"/>
              </a:spcBef>
              <a:spcAft>
                <a:spcPct val="0"/>
              </a:spcAft>
              <a:buClr>
                <a:srgbClr val="333399"/>
              </a:buClr>
              <a:buFont typeface="Wingdings" pitchFamily="2" charset="2"/>
              <a:buNone/>
            </a:pPr>
            <a:r>
              <a:rPr lang="en-US" sz="2400" smtClean="0">
                <a:solidFill>
                  <a:srgbClr val="000000"/>
                </a:solidFill>
              </a:rPr>
              <a:t>	narici anteriori, volto, mani, ascelle, inguine.</a:t>
            </a:r>
          </a:p>
          <a:p>
            <a:pPr fontAlgn="base">
              <a:spcBef>
                <a:spcPct val="0"/>
              </a:spcBef>
              <a:spcAft>
                <a:spcPct val="0"/>
              </a:spcAft>
              <a:buClr>
                <a:srgbClr val="333399"/>
              </a:buClr>
              <a:buFont typeface="Wingdings" pitchFamily="2" charset="2"/>
              <a:buNone/>
            </a:pPr>
            <a:r>
              <a:rPr lang="en-US" sz="2400" smtClean="0">
                <a:solidFill>
                  <a:srgbClr val="000000"/>
                </a:solidFill>
              </a:rPr>
              <a:t>	Carriers: soggetti cronicamente colonizzati a livello di: 	</a:t>
            </a:r>
            <a:r>
              <a:rPr lang="en-US" sz="2400" smtClean="0">
                <a:solidFill>
                  <a:srgbClr val="CC3300"/>
                </a:solidFill>
              </a:rPr>
              <a:t>HA-MRSA = narici</a:t>
            </a:r>
          </a:p>
          <a:p>
            <a:pPr fontAlgn="base">
              <a:spcBef>
                <a:spcPct val="0"/>
              </a:spcBef>
              <a:spcAft>
                <a:spcPct val="0"/>
              </a:spcAft>
              <a:buClr>
                <a:srgbClr val="333399"/>
              </a:buClr>
              <a:buFont typeface="Wingdings" pitchFamily="2" charset="2"/>
              <a:buNone/>
            </a:pPr>
            <a:r>
              <a:rPr lang="en-US" sz="2400" smtClean="0">
                <a:solidFill>
                  <a:srgbClr val="CC3300"/>
                </a:solidFill>
              </a:rPr>
              <a:t>	CA-MRSA = cute</a:t>
            </a:r>
          </a:p>
          <a:p>
            <a:pPr fontAlgn="base">
              <a:spcBef>
                <a:spcPct val="0"/>
              </a:spcBef>
              <a:spcAft>
                <a:spcPct val="0"/>
              </a:spcAft>
              <a:buClr>
                <a:srgbClr val="333399"/>
              </a:buClr>
              <a:buFont typeface="Wingdings" pitchFamily="2" charset="2"/>
              <a:buChar char="Ø"/>
            </a:pPr>
            <a:endParaRPr lang="en-US" sz="2400" smtClean="0">
              <a:solidFill>
                <a:srgbClr val="CC3300"/>
              </a:solidFill>
            </a:endParaRPr>
          </a:p>
          <a:p>
            <a:pPr fontAlgn="base">
              <a:spcBef>
                <a:spcPct val="0"/>
              </a:spcBef>
              <a:spcAft>
                <a:spcPct val="0"/>
              </a:spcAft>
              <a:buClr>
                <a:srgbClr val="333399"/>
              </a:buClr>
              <a:buFont typeface="Wingdings" pitchFamily="2" charset="2"/>
              <a:buChar char="Ø"/>
            </a:pPr>
            <a:r>
              <a:rPr lang="en-US" sz="2400" smtClean="0">
                <a:solidFill>
                  <a:srgbClr val="000000"/>
                </a:solidFill>
              </a:rPr>
              <a:t>Su oggetti inanimati e nell’ambiente</a:t>
            </a:r>
          </a:p>
          <a:p>
            <a:pPr fontAlgn="base">
              <a:spcBef>
                <a:spcPct val="0"/>
              </a:spcBef>
              <a:spcAft>
                <a:spcPct val="0"/>
              </a:spcAft>
              <a:buClr>
                <a:srgbClr val="333399"/>
              </a:buClr>
              <a:buFont typeface="Wingdings" pitchFamily="2" charset="2"/>
              <a:buChar char="Ø"/>
            </a:pPr>
            <a:endParaRPr lang="en-US" sz="2400" i="1" smtClean="0">
              <a:solidFill>
                <a:srgbClr val="000000"/>
              </a:solidFill>
            </a:endParaRPr>
          </a:p>
          <a:p>
            <a:pPr fontAlgn="base">
              <a:spcBef>
                <a:spcPct val="0"/>
              </a:spcBef>
              <a:spcAft>
                <a:spcPct val="0"/>
              </a:spcAft>
              <a:buClr>
                <a:srgbClr val="333399"/>
              </a:buClr>
              <a:buFont typeface="Wingdings" pitchFamily="2" charset="2"/>
              <a:buChar char="Ø"/>
            </a:pPr>
            <a:r>
              <a:rPr lang="en-US" sz="2400" smtClean="0">
                <a:solidFill>
                  <a:srgbClr val="000000"/>
                </a:solidFill>
              </a:rPr>
              <a:t>La via principale di trasmissione è quella da paziente a paziente attraverso le </a:t>
            </a:r>
            <a:r>
              <a:rPr lang="en-US" sz="2400" b="1" smtClean="0">
                <a:solidFill>
                  <a:srgbClr val="CC3300"/>
                </a:solidFill>
              </a:rPr>
              <a:t>mani </a:t>
            </a:r>
            <a:r>
              <a:rPr lang="en-US" sz="2400" smtClean="0">
                <a:solidFill>
                  <a:srgbClr val="000000"/>
                </a:solidFill>
              </a:rPr>
              <a:t>del personale sanitario, che lo acquisisce dai pazienti direttamente o tramite l’ambiente.	</a:t>
            </a:r>
          </a:p>
        </p:txBody>
      </p:sp>
      <p:sp>
        <p:nvSpPr>
          <p:cNvPr id="156674" name="Text Box 2"/>
          <p:cNvSpPr txBox="1">
            <a:spLocks noChangeArrowheads="1"/>
          </p:cNvSpPr>
          <p:nvPr/>
        </p:nvSpPr>
        <p:spPr bwMode="auto">
          <a:xfrm>
            <a:off x="1970088" y="260350"/>
            <a:ext cx="5226050" cy="83185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smtClean="0">
                <a:solidFill>
                  <a:srgbClr val="333399"/>
                </a:solidFill>
              </a:rPr>
              <a:t>MRSA</a:t>
            </a:r>
          </a:p>
          <a:p>
            <a:pPr algn="ctr" fontAlgn="base">
              <a:spcBef>
                <a:spcPct val="0"/>
              </a:spcBef>
              <a:spcAft>
                <a:spcPct val="0"/>
              </a:spcAft>
            </a:pPr>
            <a:r>
              <a:rPr lang="en-US" sz="2400" b="1" smtClean="0">
                <a:solidFill>
                  <a:srgbClr val="333399"/>
                </a:solidFill>
              </a:rPr>
              <a:t>Dove si trova e come si trasmette?</a:t>
            </a:r>
          </a:p>
        </p:txBody>
      </p:sp>
      <p:pic>
        <p:nvPicPr>
          <p:cNvPr id="156676" name="Picture 4" descr="050526"/>
          <p:cNvPicPr>
            <a:picLocks noChangeAspect="1" noChangeArrowheads="1"/>
          </p:cNvPicPr>
          <p:nvPr/>
        </p:nvPicPr>
        <p:blipFill>
          <a:blip r:embed="rId2" cstate="print">
            <a:extLst>
              <a:ext uri="{28A0092B-C50C-407E-A947-70E740481C1C}">
                <a14:useLocalDpi xmlns:a14="http://schemas.microsoft.com/office/drawing/2010/main" val="0"/>
              </a:ext>
            </a:extLst>
          </a:blip>
          <a:srcRect b="10583"/>
          <a:stretch>
            <a:fillRect/>
          </a:stretch>
        </p:blipFill>
        <p:spPr bwMode="auto">
          <a:xfrm>
            <a:off x="7019925" y="3213100"/>
            <a:ext cx="1225550" cy="154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9009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1427163" y="141288"/>
            <a:ext cx="626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smtClean="0">
                <a:solidFill>
                  <a:srgbClr val="333399"/>
                </a:solidFill>
              </a:rPr>
              <a:t>MRSA: come si controlla la trasmissione?</a:t>
            </a:r>
          </a:p>
        </p:txBody>
      </p:sp>
      <p:sp>
        <p:nvSpPr>
          <p:cNvPr id="197635" name="Text Box 3"/>
          <p:cNvSpPr txBox="1">
            <a:spLocks noChangeArrowheads="1"/>
          </p:cNvSpPr>
          <p:nvPr/>
        </p:nvSpPr>
        <p:spPr bwMode="auto">
          <a:xfrm>
            <a:off x="34925" y="2687638"/>
            <a:ext cx="8999538"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Clr>
                <a:srgbClr val="CC3300"/>
              </a:buClr>
              <a:buFont typeface="Wingdings" pitchFamily="2" charset="2"/>
              <a:buChar char="Ø"/>
            </a:pPr>
            <a:r>
              <a:rPr lang="en-US" sz="2000" smtClean="0">
                <a:solidFill>
                  <a:srgbClr val="000000"/>
                </a:solidFill>
              </a:rPr>
              <a:t>Isolamento (da contatto) del paziente colonizzato/infetto o del quale non si conosca lo stato.</a:t>
            </a:r>
          </a:p>
          <a:p>
            <a:pPr fontAlgn="base">
              <a:spcBef>
                <a:spcPct val="0"/>
              </a:spcBef>
              <a:spcAft>
                <a:spcPct val="0"/>
              </a:spcAft>
              <a:buClr>
                <a:srgbClr val="CC3300"/>
              </a:buClr>
              <a:buFont typeface="Wingdings" pitchFamily="2" charset="2"/>
              <a:buChar char="Ø"/>
            </a:pPr>
            <a:endParaRPr lang="en-US" sz="2000" smtClean="0">
              <a:solidFill>
                <a:srgbClr val="000000"/>
              </a:solidFill>
            </a:endParaRPr>
          </a:p>
          <a:p>
            <a:pPr fontAlgn="base">
              <a:spcBef>
                <a:spcPct val="0"/>
              </a:spcBef>
              <a:spcAft>
                <a:spcPct val="0"/>
              </a:spcAft>
              <a:buClr>
                <a:srgbClr val="CC3300"/>
              </a:buClr>
              <a:buFont typeface="Wingdings" pitchFamily="2" charset="2"/>
              <a:buChar char="Ø"/>
            </a:pPr>
            <a:r>
              <a:rPr lang="en-US" sz="2000" smtClean="0">
                <a:solidFill>
                  <a:srgbClr val="000000"/>
                </a:solidFill>
              </a:rPr>
              <a:t>Precauzioni di barriera per i pazienti colonizzati/infetti </a:t>
            </a:r>
          </a:p>
          <a:p>
            <a:pPr fontAlgn="base">
              <a:spcBef>
                <a:spcPct val="0"/>
              </a:spcBef>
              <a:spcAft>
                <a:spcPct val="0"/>
              </a:spcAft>
              <a:buClr>
                <a:srgbClr val="CC3300"/>
              </a:buClr>
              <a:buFont typeface="Wingdings" pitchFamily="2" charset="2"/>
              <a:buNone/>
            </a:pPr>
            <a:r>
              <a:rPr lang="en-US" sz="2000" smtClean="0">
                <a:solidFill>
                  <a:srgbClr val="000000"/>
                </a:solidFill>
              </a:rPr>
              <a:t>(guanti, camici, mascherine), lavaggio delle mani.</a:t>
            </a:r>
          </a:p>
          <a:p>
            <a:pPr fontAlgn="base">
              <a:spcBef>
                <a:spcPct val="0"/>
              </a:spcBef>
              <a:spcAft>
                <a:spcPct val="0"/>
              </a:spcAft>
              <a:buClr>
                <a:srgbClr val="CC3300"/>
              </a:buClr>
              <a:buFont typeface="Wingdings" pitchFamily="2" charset="2"/>
              <a:buChar char="Ø"/>
            </a:pPr>
            <a:endParaRPr lang="en-US" sz="2000" smtClean="0">
              <a:solidFill>
                <a:srgbClr val="000000"/>
              </a:solidFill>
            </a:endParaRPr>
          </a:p>
          <a:p>
            <a:pPr fontAlgn="base">
              <a:spcBef>
                <a:spcPct val="0"/>
              </a:spcBef>
              <a:spcAft>
                <a:spcPct val="0"/>
              </a:spcAft>
              <a:buClr>
                <a:srgbClr val="CC3300"/>
              </a:buClr>
              <a:buFont typeface="Wingdings" pitchFamily="2" charset="2"/>
              <a:buChar char="Ø"/>
            </a:pPr>
            <a:r>
              <a:rPr lang="en-US" sz="2000" smtClean="0">
                <a:solidFill>
                  <a:srgbClr val="000000"/>
                </a:solidFill>
              </a:rPr>
              <a:t>Controllo dell’uso di antibiotici: pochi studi dimostrano che la diffusione di MRSA si può controllare soltanto attraverso programmi di controllo dell’uso di antibiotici </a:t>
            </a:r>
          </a:p>
          <a:p>
            <a:pPr fontAlgn="base">
              <a:spcBef>
                <a:spcPct val="0"/>
              </a:spcBef>
              <a:spcAft>
                <a:spcPct val="0"/>
              </a:spcAft>
              <a:buClr>
                <a:srgbClr val="CC3300"/>
              </a:buClr>
              <a:buFont typeface="Wingdings" pitchFamily="2" charset="2"/>
              <a:buNone/>
            </a:pPr>
            <a:r>
              <a:rPr lang="en-US" sz="2000" i="1" smtClean="0">
                <a:solidFill>
                  <a:srgbClr val="000000"/>
                </a:solidFill>
              </a:rPr>
              <a:t>(Frank et a, Clinical Performance and Quality Healthcare, 1997, 5:180-188) </a:t>
            </a:r>
          </a:p>
          <a:p>
            <a:pPr fontAlgn="base">
              <a:spcBef>
                <a:spcPct val="0"/>
              </a:spcBef>
              <a:spcAft>
                <a:spcPct val="0"/>
              </a:spcAft>
              <a:buClr>
                <a:srgbClr val="CC3300"/>
              </a:buClr>
              <a:buFont typeface="Wingdings" pitchFamily="2" charset="2"/>
              <a:buChar char="Ø"/>
            </a:pPr>
            <a:endParaRPr lang="en-US" sz="2000" i="1" smtClean="0">
              <a:solidFill>
                <a:srgbClr val="000000"/>
              </a:solidFill>
            </a:endParaRPr>
          </a:p>
          <a:p>
            <a:pPr fontAlgn="base">
              <a:spcBef>
                <a:spcPct val="0"/>
              </a:spcBef>
              <a:spcAft>
                <a:spcPct val="0"/>
              </a:spcAft>
              <a:buClr>
                <a:srgbClr val="CC3300"/>
              </a:buClr>
              <a:buFont typeface="Wingdings" pitchFamily="2" charset="2"/>
              <a:buChar char="Ø"/>
            </a:pPr>
            <a:r>
              <a:rPr lang="en-US" sz="2000" smtClean="0">
                <a:solidFill>
                  <a:srgbClr val="000000"/>
                </a:solidFill>
              </a:rPr>
              <a:t>Colture di sorveglianza = Tampone nasale:  attualmente controverso </a:t>
            </a:r>
          </a:p>
          <a:p>
            <a:pPr fontAlgn="base">
              <a:spcBef>
                <a:spcPct val="0"/>
              </a:spcBef>
              <a:spcAft>
                <a:spcPct val="0"/>
              </a:spcAft>
              <a:buClr>
                <a:srgbClr val="CC3300"/>
              </a:buClr>
              <a:buFont typeface="Wingdings" pitchFamily="2" charset="2"/>
              <a:buChar char="Ø"/>
            </a:pPr>
            <a:endParaRPr lang="en-US" sz="2000" i="1" smtClean="0">
              <a:solidFill>
                <a:srgbClr val="000000"/>
              </a:solidFill>
            </a:endParaRPr>
          </a:p>
        </p:txBody>
      </p:sp>
      <p:sp>
        <p:nvSpPr>
          <p:cNvPr id="197638" name="Rectangle 6"/>
          <p:cNvSpPr>
            <a:spLocks noChangeArrowheads="1"/>
          </p:cNvSpPr>
          <p:nvPr/>
        </p:nvSpPr>
        <p:spPr bwMode="auto">
          <a:xfrm>
            <a:off x="250825" y="981075"/>
            <a:ext cx="8569325" cy="1106488"/>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buClr>
                <a:srgbClr val="FF0000"/>
              </a:buClr>
              <a:buFont typeface="Wingdings" pitchFamily="2" charset="2"/>
              <a:buNone/>
            </a:pPr>
            <a:r>
              <a:rPr lang="en-US" sz="2400" smtClean="0">
                <a:solidFill>
                  <a:srgbClr val="000000"/>
                </a:solidFill>
              </a:rPr>
              <a:t>Managing methicillin-resistant staphylococci: a paradigm for preventing nosocomial transmission od resistant organisms</a:t>
            </a:r>
          </a:p>
          <a:p>
            <a:pPr algn="ctr" fontAlgn="base">
              <a:spcBef>
                <a:spcPct val="0"/>
              </a:spcBef>
              <a:spcAft>
                <a:spcPct val="0"/>
              </a:spcAft>
              <a:buClr>
                <a:srgbClr val="FF0000"/>
              </a:buClr>
              <a:buFont typeface="Wingdings" pitchFamily="2" charset="2"/>
              <a:buNone/>
            </a:pPr>
            <a:r>
              <a:rPr lang="en-US" i="1" smtClean="0">
                <a:solidFill>
                  <a:srgbClr val="000000"/>
                </a:solidFill>
              </a:rPr>
              <a:t>Henderson et al, J infect Control. 2006, 34:46-54</a:t>
            </a:r>
          </a:p>
        </p:txBody>
      </p:sp>
    </p:spTree>
    <p:extLst>
      <p:ext uri="{BB962C8B-B14F-4D97-AF65-F5344CB8AC3E}">
        <p14:creationId xmlns:p14="http://schemas.microsoft.com/office/powerpoint/2010/main" val="41782514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p:cNvPicPr>
            <a:picLocks noChangeAspect="1" noChangeArrowheads="1"/>
          </p:cNvPicPr>
          <p:nvPr/>
        </p:nvPicPr>
        <p:blipFill>
          <a:blip r:embed="rId2">
            <a:extLst>
              <a:ext uri="{28A0092B-C50C-407E-A947-70E740481C1C}">
                <a14:useLocalDpi xmlns:a14="http://schemas.microsoft.com/office/drawing/2010/main" val="0"/>
              </a:ext>
            </a:extLst>
          </a:blip>
          <a:srcRect b="67056"/>
          <a:stretch>
            <a:fillRect/>
          </a:stretch>
        </p:blipFill>
        <p:spPr bwMode="auto">
          <a:xfrm>
            <a:off x="382588" y="549275"/>
            <a:ext cx="83788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2" name="Text Box 6"/>
          <p:cNvSpPr txBox="1">
            <a:spLocks noChangeArrowheads="1"/>
          </p:cNvSpPr>
          <p:nvPr/>
        </p:nvSpPr>
        <p:spPr bwMode="auto">
          <a:xfrm>
            <a:off x="395288" y="4437063"/>
            <a:ext cx="828198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800" smtClean="0">
                <a:solidFill>
                  <a:srgbClr val="333399"/>
                </a:solidFill>
              </a:rPr>
              <a:t>Eradicare la colonizzazione nasale da MRSA può prevenire la polmonite da </a:t>
            </a:r>
            <a:r>
              <a:rPr lang="en-US" sz="2800" i="1" smtClean="0">
                <a:solidFill>
                  <a:srgbClr val="333399"/>
                </a:solidFill>
              </a:rPr>
              <a:t>S. aureus</a:t>
            </a:r>
            <a:r>
              <a:rPr lang="en-US" sz="2800" smtClean="0">
                <a:solidFill>
                  <a:srgbClr val="333399"/>
                </a:solidFill>
              </a:rPr>
              <a:t> e diminuire i tempi di ospedalizzazione in una Unità di Terapia Intensiva Chirurgica</a:t>
            </a:r>
          </a:p>
        </p:txBody>
      </p:sp>
      <p:pic>
        <p:nvPicPr>
          <p:cNvPr id="198663" name="Picture 7"/>
          <p:cNvPicPr>
            <a:picLocks noChangeAspect="1" noChangeArrowheads="1"/>
          </p:cNvPicPr>
          <p:nvPr/>
        </p:nvPicPr>
        <p:blipFill>
          <a:blip r:embed="rId2">
            <a:extLst>
              <a:ext uri="{28A0092B-C50C-407E-A947-70E740481C1C}">
                <a14:useLocalDpi xmlns:a14="http://schemas.microsoft.com/office/drawing/2010/main" val="0"/>
              </a:ext>
            </a:extLst>
          </a:blip>
          <a:srcRect t="53128"/>
          <a:stretch>
            <a:fillRect/>
          </a:stretch>
        </p:blipFill>
        <p:spPr bwMode="auto">
          <a:xfrm>
            <a:off x="468313" y="1773238"/>
            <a:ext cx="8378825" cy="18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4" name="Rectangle 8"/>
          <p:cNvSpPr>
            <a:spLocks noChangeArrowheads="1"/>
          </p:cNvSpPr>
          <p:nvPr/>
        </p:nvSpPr>
        <p:spPr bwMode="auto">
          <a:xfrm>
            <a:off x="468313" y="404813"/>
            <a:ext cx="8351837" cy="34559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650592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80975"/>
            <a:ext cx="8029575" cy="64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3"/>
          <p:cNvSpPr/>
          <p:nvPr/>
        </p:nvSpPr>
        <p:spPr>
          <a:xfrm>
            <a:off x="4572000" y="3212976"/>
            <a:ext cx="432048" cy="432048"/>
          </a:xfrm>
          <a:prstGeom prst="ellipse">
            <a:avLst/>
          </a:prstGeom>
          <a:no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5682100" y="3212976"/>
            <a:ext cx="432048" cy="432048"/>
          </a:xfrm>
          <a:prstGeom prst="ellipse">
            <a:avLst/>
          </a:prstGeom>
          <a:no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6747230" y="3732022"/>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p:cNvSpPr/>
          <p:nvPr/>
        </p:nvSpPr>
        <p:spPr>
          <a:xfrm>
            <a:off x="6732240" y="4509120"/>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6759278" y="5331188"/>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6747230" y="3212976"/>
            <a:ext cx="432048" cy="432048"/>
          </a:xfrm>
          <a:prstGeom prst="ellipse">
            <a:avLst/>
          </a:prstGeom>
          <a:no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e 13"/>
          <p:cNvSpPr/>
          <p:nvPr/>
        </p:nvSpPr>
        <p:spPr>
          <a:xfrm>
            <a:off x="5739118" y="3717032"/>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5724128" y="4494130"/>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e 15"/>
          <p:cNvSpPr/>
          <p:nvPr/>
        </p:nvSpPr>
        <p:spPr>
          <a:xfrm>
            <a:off x="5751166" y="5316198"/>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p:cNvSpPr/>
          <p:nvPr/>
        </p:nvSpPr>
        <p:spPr>
          <a:xfrm>
            <a:off x="4586990" y="3738425"/>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e 17"/>
          <p:cNvSpPr/>
          <p:nvPr/>
        </p:nvSpPr>
        <p:spPr>
          <a:xfrm>
            <a:off x="4572000" y="4515523"/>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4599038" y="5337591"/>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4599038" y="836712"/>
            <a:ext cx="405010"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19"/>
          <p:cNvSpPr/>
          <p:nvPr/>
        </p:nvSpPr>
        <p:spPr>
          <a:xfrm>
            <a:off x="5751166" y="836712"/>
            <a:ext cx="405010"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20"/>
          <p:cNvSpPr/>
          <p:nvPr/>
        </p:nvSpPr>
        <p:spPr>
          <a:xfrm>
            <a:off x="6759278" y="836712"/>
            <a:ext cx="405010"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216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3"/>
          <p:cNvPicPr>
            <a:picLocks noChangeAspect="1" noChangeArrowheads="1"/>
          </p:cNvPicPr>
          <p:nvPr/>
        </p:nvPicPr>
        <p:blipFill>
          <a:blip r:embed="rId2">
            <a:extLst>
              <a:ext uri="{28A0092B-C50C-407E-A947-70E740481C1C}">
                <a14:useLocalDpi xmlns:a14="http://schemas.microsoft.com/office/drawing/2010/main" val="0"/>
              </a:ext>
            </a:extLst>
          </a:blip>
          <a:srcRect t="51985"/>
          <a:stretch>
            <a:fillRect/>
          </a:stretch>
        </p:blipFill>
        <p:spPr bwMode="auto">
          <a:xfrm>
            <a:off x="728663" y="1628775"/>
            <a:ext cx="7947025"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870" name="Picture 6"/>
          <p:cNvPicPr>
            <a:picLocks noChangeAspect="1" noChangeArrowheads="1"/>
          </p:cNvPicPr>
          <p:nvPr/>
        </p:nvPicPr>
        <p:blipFill>
          <a:blip r:embed="rId2">
            <a:extLst>
              <a:ext uri="{28A0092B-C50C-407E-A947-70E740481C1C}">
                <a14:useLocalDpi xmlns:a14="http://schemas.microsoft.com/office/drawing/2010/main" val="0"/>
              </a:ext>
            </a:extLst>
          </a:blip>
          <a:srcRect b="60991"/>
          <a:stretch>
            <a:fillRect/>
          </a:stretch>
        </p:blipFill>
        <p:spPr bwMode="auto">
          <a:xfrm>
            <a:off x="598488" y="260350"/>
            <a:ext cx="7947025"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71" name="Rectangle 7"/>
          <p:cNvSpPr>
            <a:spLocks noChangeArrowheads="1"/>
          </p:cNvSpPr>
          <p:nvPr/>
        </p:nvSpPr>
        <p:spPr bwMode="auto">
          <a:xfrm>
            <a:off x="539750" y="188913"/>
            <a:ext cx="8135938" cy="3527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64872" name="Text Box 8"/>
          <p:cNvSpPr txBox="1">
            <a:spLocks noChangeArrowheads="1"/>
          </p:cNvSpPr>
          <p:nvPr/>
        </p:nvSpPr>
        <p:spPr bwMode="auto">
          <a:xfrm>
            <a:off x="395288" y="5735638"/>
            <a:ext cx="82819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smtClean="0">
                <a:solidFill>
                  <a:srgbClr val="333399"/>
                </a:solidFill>
              </a:rPr>
              <a:t>Colonizazione nasale da </a:t>
            </a:r>
            <a:r>
              <a:rPr lang="en-US" sz="2000" i="1" smtClean="0">
                <a:solidFill>
                  <a:srgbClr val="333399"/>
                </a:solidFill>
              </a:rPr>
              <a:t>S. aureus</a:t>
            </a:r>
            <a:r>
              <a:rPr lang="en-US" sz="2000" smtClean="0">
                <a:solidFill>
                  <a:srgbClr val="333399"/>
                </a:solidFill>
              </a:rPr>
              <a:t>:</a:t>
            </a:r>
          </a:p>
          <a:p>
            <a:pPr fontAlgn="base">
              <a:spcBef>
                <a:spcPct val="0"/>
              </a:spcBef>
              <a:spcAft>
                <a:spcPct val="0"/>
              </a:spcAft>
            </a:pPr>
            <a:r>
              <a:rPr lang="en-US" sz="2000" smtClean="0">
                <a:solidFill>
                  <a:srgbClr val="333399"/>
                </a:solidFill>
              </a:rPr>
              <a:t>lo screening di tutti i pazienti al momento del ricovero è superiore allo screening di gruppi selezionati di pazienti</a:t>
            </a:r>
          </a:p>
        </p:txBody>
      </p:sp>
      <p:sp>
        <p:nvSpPr>
          <p:cNvPr id="164873" name="Text Box 9"/>
          <p:cNvSpPr txBox="1">
            <a:spLocks noChangeArrowheads="1"/>
          </p:cNvSpPr>
          <p:nvPr/>
        </p:nvSpPr>
        <p:spPr bwMode="auto">
          <a:xfrm>
            <a:off x="179388" y="3933825"/>
            <a:ext cx="87137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smtClean="0">
                <a:solidFill>
                  <a:srgbClr val="000000"/>
                </a:solidFill>
              </a:rPr>
              <a:t>Studio su 7.800 ricoveri di 6.500 pazienti</a:t>
            </a:r>
          </a:p>
          <a:p>
            <a:pPr fontAlgn="base">
              <a:spcBef>
                <a:spcPct val="0"/>
              </a:spcBef>
              <a:spcAft>
                <a:spcPct val="0"/>
              </a:spcAft>
            </a:pPr>
            <a:r>
              <a:rPr lang="en-US" sz="2000" smtClean="0">
                <a:solidFill>
                  <a:srgbClr val="000000"/>
                </a:solidFill>
              </a:rPr>
              <a:t>Colonizzati (tampone nasale e ascella): 8,6% ricoveri ; 6.7% pazienti</a:t>
            </a:r>
          </a:p>
          <a:p>
            <a:pPr fontAlgn="base">
              <a:spcBef>
                <a:spcPct val="0"/>
              </a:spcBef>
              <a:spcAft>
                <a:spcPct val="0"/>
              </a:spcAft>
            </a:pPr>
            <a:endParaRPr lang="en-US" sz="2000" smtClean="0">
              <a:solidFill>
                <a:srgbClr val="000000"/>
              </a:solidFill>
            </a:endParaRPr>
          </a:p>
          <a:p>
            <a:pPr fontAlgn="base">
              <a:spcBef>
                <a:spcPct val="0"/>
              </a:spcBef>
              <a:spcAft>
                <a:spcPct val="0"/>
              </a:spcAft>
            </a:pPr>
            <a:r>
              <a:rPr lang="en-US" sz="2000" smtClean="0">
                <a:solidFill>
                  <a:srgbClr val="333399"/>
                </a:solidFill>
              </a:rPr>
              <a:t>Precedente ospedalizzazione = f</a:t>
            </a:r>
            <a:r>
              <a:rPr lang="en-US" sz="2000" smtClean="0">
                <a:solidFill>
                  <a:srgbClr val="000000"/>
                </a:solidFill>
              </a:rPr>
              <a:t>attore di rischio maggiormente associato alla colonizzazione:</a:t>
            </a:r>
          </a:p>
        </p:txBody>
      </p:sp>
    </p:spTree>
    <p:extLst>
      <p:ext uri="{BB962C8B-B14F-4D97-AF65-F5344CB8AC3E}">
        <p14:creationId xmlns:p14="http://schemas.microsoft.com/office/powerpoint/2010/main" val="806642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Text Box 2"/>
          <p:cNvSpPr txBox="1">
            <a:spLocks noChangeArrowheads="1"/>
          </p:cNvSpPr>
          <p:nvPr/>
        </p:nvSpPr>
        <p:spPr bwMode="auto">
          <a:xfrm>
            <a:off x="155575" y="260350"/>
            <a:ext cx="86248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smtClean="0">
                <a:solidFill>
                  <a:srgbClr val="000066"/>
                </a:solidFill>
                <a:latin typeface="Arial" pitchFamily="34" charset="0"/>
              </a:rPr>
              <a:t>TERAPIA: differisce per MSSA / CA-MRSA / HA-MRSA</a:t>
            </a:r>
          </a:p>
        </p:txBody>
      </p:sp>
      <p:sp>
        <p:nvSpPr>
          <p:cNvPr id="686083" name="Text Box 3"/>
          <p:cNvSpPr txBox="1">
            <a:spLocks noChangeArrowheads="1"/>
          </p:cNvSpPr>
          <p:nvPr/>
        </p:nvSpPr>
        <p:spPr bwMode="auto">
          <a:xfrm>
            <a:off x="4932363" y="2908300"/>
            <a:ext cx="3340979" cy="354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sz="2200" dirty="0" smtClean="0">
                <a:solidFill>
                  <a:srgbClr val="FF0000"/>
                </a:solidFill>
                <a:latin typeface="Arial" pitchFamily="34" charset="0"/>
              </a:rPr>
              <a:t>HA-MRSA o CA-MRSA </a:t>
            </a:r>
          </a:p>
          <a:p>
            <a:pPr fontAlgn="base">
              <a:lnSpc>
                <a:spcPct val="85000"/>
              </a:lnSpc>
              <a:spcBef>
                <a:spcPct val="0"/>
              </a:spcBef>
              <a:spcAft>
                <a:spcPct val="0"/>
              </a:spcAft>
            </a:pPr>
            <a:r>
              <a:rPr lang="en-US" sz="2200" dirty="0" smtClean="0">
                <a:solidFill>
                  <a:srgbClr val="FF0000"/>
                </a:solidFill>
                <a:latin typeface="Arial" pitchFamily="34" charset="0"/>
              </a:rPr>
              <a:t>infezioni da severe ( </a:t>
            </a:r>
            <a:r>
              <a:rPr lang="en-US" sz="2200" dirty="0" err="1" smtClean="0">
                <a:solidFill>
                  <a:srgbClr val="FF0000"/>
                </a:solidFill>
                <a:latin typeface="Arial" pitchFamily="34" charset="0"/>
              </a:rPr>
              <a:t>sì</a:t>
            </a:r>
            <a:r>
              <a:rPr lang="en-US" sz="2200" dirty="0" smtClean="0">
                <a:solidFill>
                  <a:srgbClr val="FF0000"/>
                </a:solidFill>
                <a:latin typeface="Arial" pitchFamily="34" charset="0"/>
              </a:rPr>
              <a:t> !</a:t>
            </a:r>
            <a:r>
              <a:rPr lang="en-US" sz="2200" b="1" dirty="0" smtClean="0">
                <a:solidFill>
                  <a:srgbClr val="FF0000"/>
                </a:solidFill>
                <a:latin typeface="Arial" pitchFamily="34" charset="0"/>
              </a:rPr>
              <a:t> )</a:t>
            </a:r>
          </a:p>
          <a:p>
            <a:pPr fontAlgn="base">
              <a:lnSpc>
                <a:spcPct val="85000"/>
              </a:lnSpc>
              <a:spcBef>
                <a:spcPct val="0"/>
              </a:spcBef>
              <a:spcAft>
                <a:spcPct val="0"/>
              </a:spcAft>
            </a:pPr>
            <a:endParaRPr lang="en-US" sz="2200" b="1" dirty="0" smtClean="0">
              <a:solidFill>
                <a:srgbClr val="FF0000"/>
              </a:solidFill>
              <a:latin typeface="Arial" pitchFamily="34" charset="0"/>
            </a:endParaRPr>
          </a:p>
          <a:p>
            <a:pPr fontAlgn="base">
              <a:lnSpc>
                <a:spcPct val="85000"/>
              </a:lnSpc>
              <a:spcBef>
                <a:spcPct val="0"/>
              </a:spcBef>
              <a:spcAft>
                <a:spcPct val="0"/>
              </a:spcAft>
            </a:pPr>
            <a:r>
              <a:rPr lang="en-US" sz="2200" dirty="0" err="1" smtClean="0">
                <a:solidFill>
                  <a:srgbClr val="000000"/>
                </a:solidFill>
                <a:latin typeface="Arial" pitchFamily="34" charset="0"/>
              </a:rPr>
              <a:t>Vancomicina</a:t>
            </a:r>
            <a:endParaRPr lang="en-US" sz="2200" dirty="0" smtClean="0">
              <a:solidFill>
                <a:srgbClr val="000000"/>
              </a:solidFill>
              <a:latin typeface="Arial" pitchFamily="34" charset="0"/>
            </a:endParaRPr>
          </a:p>
          <a:p>
            <a:pPr fontAlgn="base">
              <a:lnSpc>
                <a:spcPct val="85000"/>
              </a:lnSpc>
              <a:spcBef>
                <a:spcPct val="0"/>
              </a:spcBef>
              <a:spcAft>
                <a:spcPct val="0"/>
              </a:spcAft>
            </a:pPr>
            <a:endParaRPr lang="en-US" sz="2200" dirty="0" smtClean="0">
              <a:solidFill>
                <a:srgbClr val="000000"/>
              </a:solidFill>
              <a:latin typeface="Arial" pitchFamily="34" charset="0"/>
            </a:endParaRPr>
          </a:p>
          <a:p>
            <a:pPr fontAlgn="base">
              <a:lnSpc>
                <a:spcPct val="85000"/>
              </a:lnSpc>
              <a:spcBef>
                <a:spcPct val="0"/>
              </a:spcBef>
              <a:spcAft>
                <a:spcPct val="0"/>
              </a:spcAft>
            </a:pPr>
            <a:r>
              <a:rPr lang="en-US" sz="2200" dirty="0" smtClean="0">
                <a:solidFill>
                  <a:srgbClr val="000000"/>
                </a:solidFill>
                <a:latin typeface="Arial" pitchFamily="34" charset="0"/>
              </a:rPr>
              <a:t>Linezolid</a:t>
            </a:r>
          </a:p>
          <a:p>
            <a:pPr fontAlgn="base">
              <a:lnSpc>
                <a:spcPct val="85000"/>
              </a:lnSpc>
              <a:spcBef>
                <a:spcPct val="0"/>
              </a:spcBef>
              <a:spcAft>
                <a:spcPct val="0"/>
              </a:spcAft>
            </a:pPr>
            <a:endParaRPr lang="en-US" sz="2200" dirty="0" smtClean="0">
              <a:solidFill>
                <a:srgbClr val="000000"/>
              </a:solidFill>
              <a:latin typeface="Arial" pitchFamily="34" charset="0"/>
            </a:endParaRPr>
          </a:p>
          <a:p>
            <a:pPr fontAlgn="base">
              <a:lnSpc>
                <a:spcPct val="85000"/>
              </a:lnSpc>
              <a:spcBef>
                <a:spcPct val="0"/>
              </a:spcBef>
              <a:spcAft>
                <a:spcPct val="0"/>
              </a:spcAft>
            </a:pPr>
            <a:r>
              <a:rPr lang="en-US" sz="2200" dirty="0" err="1" smtClean="0">
                <a:solidFill>
                  <a:srgbClr val="000000"/>
                </a:solidFill>
                <a:latin typeface="Arial" pitchFamily="34" charset="0"/>
              </a:rPr>
              <a:t>Daptomicina</a:t>
            </a:r>
            <a:endParaRPr lang="en-US" sz="2200" dirty="0" smtClean="0">
              <a:solidFill>
                <a:srgbClr val="000000"/>
              </a:solidFill>
              <a:latin typeface="Arial" pitchFamily="34" charset="0"/>
            </a:endParaRPr>
          </a:p>
          <a:p>
            <a:pPr fontAlgn="base">
              <a:lnSpc>
                <a:spcPct val="85000"/>
              </a:lnSpc>
              <a:spcBef>
                <a:spcPct val="0"/>
              </a:spcBef>
              <a:spcAft>
                <a:spcPct val="0"/>
              </a:spcAft>
            </a:pPr>
            <a:endParaRPr lang="en-US" sz="2200" dirty="0" smtClean="0">
              <a:solidFill>
                <a:srgbClr val="000000"/>
              </a:solidFill>
              <a:latin typeface="Arial" pitchFamily="34" charset="0"/>
            </a:endParaRPr>
          </a:p>
          <a:p>
            <a:pPr fontAlgn="base">
              <a:lnSpc>
                <a:spcPct val="85000"/>
              </a:lnSpc>
              <a:spcBef>
                <a:spcPct val="0"/>
              </a:spcBef>
              <a:spcAft>
                <a:spcPct val="0"/>
              </a:spcAft>
            </a:pPr>
            <a:r>
              <a:rPr lang="en-US" sz="2200" dirty="0" err="1" smtClean="0">
                <a:solidFill>
                  <a:srgbClr val="000000"/>
                </a:solidFill>
                <a:latin typeface="Arial" pitchFamily="34" charset="0"/>
              </a:rPr>
              <a:t>Tigeciclina</a:t>
            </a:r>
            <a:endParaRPr lang="en-US" sz="2200" dirty="0" smtClean="0">
              <a:solidFill>
                <a:srgbClr val="000000"/>
              </a:solidFill>
              <a:latin typeface="Arial" pitchFamily="34" charset="0"/>
            </a:endParaRPr>
          </a:p>
          <a:p>
            <a:pPr fontAlgn="base">
              <a:lnSpc>
                <a:spcPct val="85000"/>
              </a:lnSpc>
              <a:spcBef>
                <a:spcPct val="0"/>
              </a:spcBef>
              <a:spcAft>
                <a:spcPct val="0"/>
              </a:spcAft>
            </a:pPr>
            <a:endParaRPr lang="en-US" sz="2200" dirty="0">
              <a:solidFill>
                <a:srgbClr val="000000"/>
              </a:solidFill>
              <a:latin typeface="Arial" pitchFamily="34" charset="0"/>
            </a:endParaRPr>
          </a:p>
          <a:p>
            <a:pPr fontAlgn="base">
              <a:lnSpc>
                <a:spcPct val="85000"/>
              </a:lnSpc>
              <a:spcBef>
                <a:spcPct val="0"/>
              </a:spcBef>
              <a:spcAft>
                <a:spcPct val="0"/>
              </a:spcAft>
            </a:pPr>
            <a:r>
              <a:rPr lang="en-US" sz="2200" dirty="0" err="1" smtClean="0">
                <a:solidFill>
                  <a:srgbClr val="000000"/>
                </a:solidFill>
                <a:latin typeface="Arial" pitchFamily="34" charset="0"/>
              </a:rPr>
              <a:t>Ceftarolina</a:t>
            </a:r>
            <a:r>
              <a:rPr lang="en-US" sz="2200" dirty="0" smtClean="0">
                <a:solidFill>
                  <a:srgbClr val="000000"/>
                </a:solidFill>
                <a:latin typeface="Arial" pitchFamily="34" charset="0"/>
              </a:rPr>
              <a:t>/</a:t>
            </a:r>
            <a:r>
              <a:rPr lang="en-US" sz="2200" dirty="0" err="1" smtClean="0">
                <a:solidFill>
                  <a:srgbClr val="000000"/>
                </a:solidFill>
                <a:latin typeface="Arial" pitchFamily="34" charset="0"/>
              </a:rPr>
              <a:t>Ceftobiprolo</a:t>
            </a:r>
            <a:endParaRPr lang="en-US" sz="2200" dirty="0" smtClean="0">
              <a:solidFill>
                <a:srgbClr val="000000"/>
              </a:solidFill>
              <a:latin typeface="Arial" pitchFamily="34" charset="0"/>
            </a:endParaRPr>
          </a:p>
        </p:txBody>
      </p:sp>
      <p:sp>
        <p:nvSpPr>
          <p:cNvPr id="686084" name="Text Box 4"/>
          <p:cNvSpPr txBox="1">
            <a:spLocks noChangeArrowheads="1"/>
          </p:cNvSpPr>
          <p:nvPr/>
        </p:nvSpPr>
        <p:spPr bwMode="auto">
          <a:xfrm>
            <a:off x="323850" y="1162050"/>
            <a:ext cx="8820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90600" algn="l"/>
              </a:tabLst>
              <a:defRPr>
                <a:solidFill>
                  <a:schemeClr val="tx1"/>
                </a:solidFill>
                <a:latin typeface="Arial" pitchFamily="34" charset="0"/>
              </a:defRPr>
            </a:lvl1pPr>
            <a:lvl2pPr>
              <a:tabLst>
                <a:tab pos="990600" algn="l"/>
              </a:tabLst>
              <a:defRPr>
                <a:solidFill>
                  <a:schemeClr val="tx1"/>
                </a:solidFill>
                <a:latin typeface="Arial" pitchFamily="34" charset="0"/>
              </a:defRPr>
            </a:lvl2pPr>
            <a:lvl3pPr>
              <a:tabLst>
                <a:tab pos="990600" algn="l"/>
              </a:tabLst>
              <a:defRPr>
                <a:solidFill>
                  <a:schemeClr val="tx1"/>
                </a:solidFill>
                <a:latin typeface="Arial" pitchFamily="34" charset="0"/>
              </a:defRPr>
            </a:lvl3pPr>
            <a:lvl4pPr>
              <a:tabLst>
                <a:tab pos="990600" algn="l"/>
              </a:tabLst>
              <a:defRPr>
                <a:solidFill>
                  <a:schemeClr val="tx1"/>
                </a:solidFill>
                <a:latin typeface="Arial" pitchFamily="34" charset="0"/>
              </a:defRPr>
            </a:lvl4pPr>
            <a:lvl5pPr>
              <a:tabLst>
                <a:tab pos="990600" algn="l"/>
              </a:tabLst>
              <a:defRPr>
                <a:solidFill>
                  <a:schemeClr val="tx1"/>
                </a:solidFill>
                <a:latin typeface="Arial" pitchFamily="34" charset="0"/>
              </a:defRPr>
            </a:lvl5pPr>
            <a:lvl6pPr fontAlgn="base">
              <a:spcBef>
                <a:spcPct val="0"/>
              </a:spcBef>
              <a:spcAft>
                <a:spcPct val="0"/>
              </a:spcAft>
              <a:tabLst>
                <a:tab pos="990600" algn="l"/>
              </a:tabLst>
              <a:defRPr>
                <a:solidFill>
                  <a:schemeClr val="tx1"/>
                </a:solidFill>
                <a:latin typeface="Arial" pitchFamily="34" charset="0"/>
              </a:defRPr>
            </a:lvl6pPr>
            <a:lvl7pPr fontAlgn="base">
              <a:spcBef>
                <a:spcPct val="0"/>
              </a:spcBef>
              <a:spcAft>
                <a:spcPct val="0"/>
              </a:spcAft>
              <a:tabLst>
                <a:tab pos="990600" algn="l"/>
              </a:tabLst>
              <a:defRPr>
                <a:solidFill>
                  <a:schemeClr val="tx1"/>
                </a:solidFill>
                <a:latin typeface="Arial" pitchFamily="34" charset="0"/>
              </a:defRPr>
            </a:lvl7pPr>
            <a:lvl8pPr fontAlgn="base">
              <a:spcBef>
                <a:spcPct val="0"/>
              </a:spcBef>
              <a:spcAft>
                <a:spcPct val="0"/>
              </a:spcAft>
              <a:tabLst>
                <a:tab pos="990600" algn="l"/>
              </a:tabLst>
              <a:defRPr>
                <a:solidFill>
                  <a:schemeClr val="tx1"/>
                </a:solidFill>
                <a:latin typeface="Arial" pitchFamily="34" charset="0"/>
              </a:defRPr>
            </a:lvl8pPr>
            <a:lvl9pPr fontAlgn="base">
              <a:spcBef>
                <a:spcPct val="0"/>
              </a:spcBef>
              <a:spcAft>
                <a:spcPct val="0"/>
              </a:spcAft>
              <a:tabLst>
                <a:tab pos="990600" algn="l"/>
              </a:tabLst>
              <a:defRPr>
                <a:solidFill>
                  <a:schemeClr val="tx1"/>
                </a:solidFill>
                <a:latin typeface="Arial" pitchFamily="34" charset="0"/>
              </a:defRPr>
            </a:lvl9pPr>
          </a:lstStyle>
          <a:p>
            <a:pPr fontAlgn="base">
              <a:spcBef>
                <a:spcPct val="0"/>
              </a:spcBef>
              <a:spcAft>
                <a:spcPct val="0"/>
              </a:spcAft>
            </a:pPr>
            <a:r>
              <a:rPr lang="en-US" sz="2400" b="1" dirty="0" smtClean="0">
                <a:solidFill>
                  <a:srgbClr val="FF0000"/>
                </a:solidFill>
              </a:rPr>
              <a:t>MRSA: </a:t>
            </a:r>
            <a:r>
              <a:rPr lang="en-US" sz="2400" b="1" dirty="0" err="1" smtClean="0">
                <a:solidFill>
                  <a:srgbClr val="FF0000"/>
                </a:solidFill>
              </a:rPr>
              <a:t>Incisione</a:t>
            </a:r>
            <a:r>
              <a:rPr lang="en-US" sz="2400" b="1" dirty="0" smtClean="0">
                <a:solidFill>
                  <a:srgbClr val="FF0000"/>
                </a:solidFill>
              </a:rPr>
              <a:t> </a:t>
            </a:r>
            <a:r>
              <a:rPr lang="en-US" sz="2400" b="1" dirty="0" err="1" smtClean="0">
                <a:solidFill>
                  <a:srgbClr val="FF0000"/>
                </a:solidFill>
              </a:rPr>
              <a:t>chirurgica</a:t>
            </a:r>
            <a:r>
              <a:rPr lang="en-US" sz="2400" b="1" dirty="0" smtClean="0">
                <a:solidFill>
                  <a:srgbClr val="FF0000"/>
                </a:solidFill>
              </a:rPr>
              <a:t> e </a:t>
            </a:r>
            <a:r>
              <a:rPr lang="en-US" sz="2400" b="1" dirty="0" err="1" smtClean="0">
                <a:solidFill>
                  <a:srgbClr val="FF0000"/>
                </a:solidFill>
              </a:rPr>
              <a:t>drenaggio</a:t>
            </a:r>
            <a:r>
              <a:rPr lang="en-US" sz="2400" dirty="0" smtClean="0">
                <a:solidFill>
                  <a:srgbClr val="000000"/>
                </a:solidFill>
              </a:rPr>
              <a:t> </a:t>
            </a:r>
            <a:r>
              <a:rPr lang="en-US" dirty="0" smtClean="0">
                <a:solidFill>
                  <a:srgbClr val="FF0000"/>
                </a:solidFill>
              </a:rPr>
              <a:t>(</a:t>
            </a:r>
            <a:r>
              <a:rPr lang="en-US" i="1" dirty="0" smtClean="0">
                <a:solidFill>
                  <a:srgbClr val="FF0000"/>
                </a:solidFill>
              </a:rPr>
              <a:t>Stevens et al, CID 2005</a:t>
            </a:r>
            <a:r>
              <a:rPr lang="en-US" dirty="0" smtClean="0">
                <a:solidFill>
                  <a:srgbClr val="FF0000"/>
                </a:solidFill>
              </a:rPr>
              <a:t>)</a:t>
            </a:r>
          </a:p>
          <a:p>
            <a:pPr fontAlgn="base">
              <a:spcBef>
                <a:spcPct val="0"/>
              </a:spcBef>
              <a:spcAft>
                <a:spcPct val="0"/>
              </a:spcAft>
            </a:pPr>
            <a:r>
              <a:rPr lang="en-US" sz="2400" dirty="0" smtClean="0">
                <a:solidFill>
                  <a:srgbClr val="000000"/>
                </a:solidFill>
              </a:rPr>
              <a:t>	</a:t>
            </a:r>
          </a:p>
          <a:p>
            <a:pPr fontAlgn="base">
              <a:spcBef>
                <a:spcPct val="0"/>
              </a:spcBef>
              <a:spcAft>
                <a:spcPct val="0"/>
              </a:spcAft>
            </a:pPr>
            <a:r>
              <a:rPr lang="en-US" sz="2400" dirty="0" smtClean="0">
                <a:solidFill>
                  <a:srgbClr val="000000"/>
                </a:solidFill>
              </a:rPr>
              <a:t>+ </a:t>
            </a:r>
            <a:r>
              <a:rPr lang="en-US" sz="2400" dirty="0" err="1" smtClean="0">
                <a:solidFill>
                  <a:srgbClr val="000000"/>
                </a:solidFill>
              </a:rPr>
              <a:t>terapia</a:t>
            </a:r>
            <a:r>
              <a:rPr lang="en-US" sz="2400" dirty="0" smtClean="0">
                <a:solidFill>
                  <a:srgbClr val="000000"/>
                </a:solidFill>
              </a:rPr>
              <a:t> </a:t>
            </a:r>
            <a:r>
              <a:rPr lang="en-US" sz="2400" dirty="0" err="1" smtClean="0">
                <a:solidFill>
                  <a:srgbClr val="000000"/>
                </a:solidFill>
              </a:rPr>
              <a:t>antibiotica</a:t>
            </a:r>
            <a:r>
              <a:rPr lang="en-US" sz="2400" dirty="0" smtClean="0">
                <a:solidFill>
                  <a:srgbClr val="000000"/>
                </a:solidFill>
              </a:rPr>
              <a:t> (no beta-</a:t>
            </a:r>
            <a:r>
              <a:rPr lang="en-US" sz="2400" dirty="0" err="1" smtClean="0">
                <a:solidFill>
                  <a:srgbClr val="000000"/>
                </a:solidFill>
              </a:rPr>
              <a:t>lattamici</a:t>
            </a:r>
            <a:r>
              <a:rPr lang="en-US" sz="2400" dirty="0" smtClean="0">
                <a:solidFill>
                  <a:srgbClr val="000000"/>
                </a:solidFill>
              </a:rPr>
              <a:t> !) </a:t>
            </a:r>
          </a:p>
        </p:txBody>
      </p:sp>
      <p:sp>
        <p:nvSpPr>
          <p:cNvPr id="686085" name="Text Box 5"/>
          <p:cNvSpPr txBox="1">
            <a:spLocks noChangeArrowheads="1"/>
          </p:cNvSpPr>
          <p:nvPr/>
        </p:nvSpPr>
        <p:spPr bwMode="auto">
          <a:xfrm>
            <a:off x="107950" y="2843213"/>
            <a:ext cx="4537075" cy="354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5000"/>
              </a:lnSpc>
              <a:spcBef>
                <a:spcPct val="0"/>
              </a:spcBef>
              <a:spcAft>
                <a:spcPct val="0"/>
              </a:spcAft>
            </a:pPr>
            <a:r>
              <a:rPr lang="en-US" sz="2200" dirty="0" smtClean="0">
                <a:solidFill>
                  <a:srgbClr val="FF0000"/>
                </a:solidFill>
                <a:latin typeface="Arial" pitchFamily="34" charset="0"/>
              </a:rPr>
              <a:t>CA-MRSA</a:t>
            </a:r>
          </a:p>
          <a:p>
            <a:pPr fontAlgn="base">
              <a:lnSpc>
                <a:spcPct val="85000"/>
              </a:lnSpc>
              <a:spcBef>
                <a:spcPct val="0"/>
              </a:spcBef>
              <a:spcAft>
                <a:spcPct val="0"/>
              </a:spcAft>
            </a:pPr>
            <a:r>
              <a:rPr lang="en-US" sz="2200" dirty="0" smtClean="0">
                <a:solidFill>
                  <a:srgbClr val="FF0000"/>
                </a:solidFill>
                <a:latin typeface="Arial" pitchFamily="34" charset="0"/>
              </a:rPr>
              <a:t>infezioni non complicate ( ? )</a:t>
            </a:r>
          </a:p>
          <a:p>
            <a:pPr fontAlgn="base">
              <a:lnSpc>
                <a:spcPct val="85000"/>
              </a:lnSpc>
              <a:spcBef>
                <a:spcPct val="0"/>
              </a:spcBef>
              <a:spcAft>
                <a:spcPct val="0"/>
              </a:spcAft>
            </a:pPr>
            <a:endParaRPr lang="en-US" sz="2200" dirty="0" smtClean="0">
              <a:solidFill>
                <a:srgbClr val="FF0000"/>
              </a:solidFill>
              <a:latin typeface="Arial" pitchFamily="34" charset="0"/>
            </a:endParaRPr>
          </a:p>
          <a:p>
            <a:pPr fontAlgn="base">
              <a:lnSpc>
                <a:spcPct val="85000"/>
              </a:lnSpc>
              <a:spcBef>
                <a:spcPct val="0"/>
              </a:spcBef>
              <a:spcAft>
                <a:spcPct val="0"/>
              </a:spcAft>
            </a:pPr>
            <a:r>
              <a:rPr lang="en-US" sz="2200" dirty="0" err="1" smtClean="0">
                <a:solidFill>
                  <a:srgbClr val="000000"/>
                </a:solidFill>
                <a:latin typeface="Arial" pitchFamily="34" charset="0"/>
              </a:rPr>
              <a:t>Sulfametossazolo-trimetoprim</a:t>
            </a:r>
            <a:r>
              <a:rPr lang="en-US" sz="2200" dirty="0" smtClean="0">
                <a:solidFill>
                  <a:srgbClr val="000000"/>
                </a:solidFill>
                <a:latin typeface="Arial" pitchFamily="34" charset="0"/>
              </a:rPr>
              <a:t> </a:t>
            </a:r>
          </a:p>
          <a:p>
            <a:pPr fontAlgn="base">
              <a:lnSpc>
                <a:spcPct val="85000"/>
              </a:lnSpc>
              <a:spcBef>
                <a:spcPct val="0"/>
              </a:spcBef>
              <a:spcAft>
                <a:spcPct val="0"/>
              </a:spcAft>
            </a:pPr>
            <a:r>
              <a:rPr lang="en-US" sz="2200" dirty="0" smtClean="0">
                <a:solidFill>
                  <a:srgbClr val="000000"/>
                </a:solidFill>
                <a:latin typeface="Arial" pitchFamily="34" charset="0"/>
              </a:rPr>
              <a:t>+/- </a:t>
            </a:r>
            <a:r>
              <a:rPr lang="en-US" sz="2200" dirty="0" err="1" smtClean="0">
                <a:solidFill>
                  <a:srgbClr val="000000"/>
                </a:solidFill>
                <a:latin typeface="Arial" pitchFamily="34" charset="0"/>
              </a:rPr>
              <a:t>Rifampicina</a:t>
            </a:r>
            <a:endParaRPr lang="en-US" sz="2200" dirty="0" smtClean="0">
              <a:solidFill>
                <a:srgbClr val="000000"/>
              </a:solidFill>
              <a:latin typeface="Arial" pitchFamily="34" charset="0"/>
            </a:endParaRPr>
          </a:p>
          <a:p>
            <a:pPr fontAlgn="base">
              <a:lnSpc>
                <a:spcPct val="85000"/>
              </a:lnSpc>
              <a:spcBef>
                <a:spcPct val="0"/>
              </a:spcBef>
              <a:spcAft>
                <a:spcPct val="0"/>
              </a:spcAft>
            </a:pPr>
            <a:endParaRPr lang="en-US" sz="2200" dirty="0" smtClean="0">
              <a:solidFill>
                <a:srgbClr val="000000"/>
              </a:solidFill>
              <a:latin typeface="Arial" pitchFamily="34" charset="0"/>
            </a:endParaRPr>
          </a:p>
          <a:p>
            <a:pPr fontAlgn="base">
              <a:lnSpc>
                <a:spcPct val="85000"/>
              </a:lnSpc>
              <a:spcBef>
                <a:spcPct val="0"/>
              </a:spcBef>
              <a:spcAft>
                <a:spcPct val="0"/>
              </a:spcAft>
            </a:pPr>
            <a:r>
              <a:rPr lang="en-US" sz="2200" dirty="0" err="1" smtClean="0">
                <a:solidFill>
                  <a:srgbClr val="000000"/>
                </a:solidFill>
                <a:latin typeface="Arial" pitchFamily="34" charset="0"/>
              </a:rPr>
              <a:t>Tetracicline</a:t>
            </a:r>
            <a:r>
              <a:rPr lang="en-US" sz="2200" dirty="0" smtClean="0">
                <a:solidFill>
                  <a:srgbClr val="000000"/>
                </a:solidFill>
                <a:latin typeface="Arial" pitchFamily="34" charset="0"/>
              </a:rPr>
              <a:t> (</a:t>
            </a:r>
            <a:r>
              <a:rPr lang="en-US" sz="2200" dirty="0" err="1" smtClean="0">
                <a:solidFill>
                  <a:srgbClr val="000000"/>
                </a:solidFill>
                <a:latin typeface="Arial" pitchFamily="34" charset="0"/>
              </a:rPr>
              <a:t>Doxiciclina</a:t>
            </a:r>
            <a:r>
              <a:rPr lang="en-US" sz="2200" dirty="0" smtClean="0">
                <a:solidFill>
                  <a:srgbClr val="000000"/>
                </a:solidFill>
                <a:latin typeface="Arial" pitchFamily="34" charset="0"/>
              </a:rPr>
              <a:t>, </a:t>
            </a:r>
            <a:r>
              <a:rPr lang="en-US" sz="2200" dirty="0" err="1" smtClean="0">
                <a:solidFill>
                  <a:srgbClr val="000000"/>
                </a:solidFill>
                <a:latin typeface="Arial" pitchFamily="34" charset="0"/>
              </a:rPr>
              <a:t>Minociclina</a:t>
            </a:r>
            <a:r>
              <a:rPr lang="en-US" sz="2200" dirty="0" smtClean="0">
                <a:solidFill>
                  <a:srgbClr val="000000"/>
                </a:solidFill>
                <a:latin typeface="Arial" pitchFamily="34" charset="0"/>
              </a:rPr>
              <a:t>)</a:t>
            </a:r>
          </a:p>
          <a:p>
            <a:pPr fontAlgn="base">
              <a:lnSpc>
                <a:spcPct val="85000"/>
              </a:lnSpc>
              <a:spcBef>
                <a:spcPct val="0"/>
              </a:spcBef>
              <a:spcAft>
                <a:spcPct val="0"/>
              </a:spcAft>
            </a:pPr>
            <a:endParaRPr lang="en-US" sz="2200" dirty="0" smtClean="0">
              <a:solidFill>
                <a:srgbClr val="000000"/>
              </a:solidFill>
              <a:latin typeface="Arial" pitchFamily="34" charset="0"/>
            </a:endParaRPr>
          </a:p>
          <a:p>
            <a:pPr fontAlgn="base">
              <a:lnSpc>
                <a:spcPct val="85000"/>
              </a:lnSpc>
              <a:spcBef>
                <a:spcPct val="0"/>
              </a:spcBef>
              <a:spcAft>
                <a:spcPct val="0"/>
              </a:spcAft>
            </a:pPr>
            <a:r>
              <a:rPr lang="en-US" sz="2200" dirty="0" err="1" smtClean="0">
                <a:solidFill>
                  <a:srgbClr val="000000"/>
                </a:solidFill>
                <a:latin typeface="Arial" pitchFamily="34" charset="0"/>
              </a:rPr>
              <a:t>Clindamicina</a:t>
            </a:r>
            <a:r>
              <a:rPr lang="en-US" sz="2200" dirty="0" smtClean="0">
                <a:solidFill>
                  <a:srgbClr val="000000"/>
                </a:solidFill>
                <a:latin typeface="Arial" pitchFamily="34" charset="0"/>
              </a:rPr>
              <a:t> +/- </a:t>
            </a:r>
            <a:r>
              <a:rPr lang="en-US" sz="2200" dirty="0" err="1" smtClean="0">
                <a:solidFill>
                  <a:srgbClr val="000000"/>
                </a:solidFill>
                <a:latin typeface="Arial" pitchFamily="34" charset="0"/>
              </a:rPr>
              <a:t>Rifampicina</a:t>
            </a:r>
            <a:endParaRPr lang="en-US" sz="2200" dirty="0" smtClean="0">
              <a:solidFill>
                <a:srgbClr val="000000"/>
              </a:solidFill>
              <a:latin typeface="Arial" pitchFamily="34" charset="0"/>
            </a:endParaRPr>
          </a:p>
          <a:p>
            <a:pPr fontAlgn="base">
              <a:lnSpc>
                <a:spcPct val="85000"/>
              </a:lnSpc>
              <a:spcBef>
                <a:spcPct val="0"/>
              </a:spcBef>
              <a:spcAft>
                <a:spcPct val="0"/>
              </a:spcAft>
            </a:pPr>
            <a:endParaRPr lang="en-US" sz="2200" dirty="0" smtClean="0">
              <a:solidFill>
                <a:srgbClr val="000000"/>
              </a:solidFill>
              <a:latin typeface="Arial" pitchFamily="34" charset="0"/>
            </a:endParaRPr>
          </a:p>
          <a:p>
            <a:pPr fontAlgn="base">
              <a:lnSpc>
                <a:spcPct val="85000"/>
              </a:lnSpc>
              <a:spcBef>
                <a:spcPct val="0"/>
              </a:spcBef>
              <a:spcAft>
                <a:spcPct val="0"/>
              </a:spcAft>
            </a:pPr>
            <a:r>
              <a:rPr lang="en-US" sz="2200" dirty="0" err="1" smtClean="0">
                <a:solidFill>
                  <a:srgbClr val="000000"/>
                </a:solidFill>
                <a:latin typeface="Arial" pitchFamily="34" charset="0"/>
              </a:rPr>
              <a:t>Fluorchinoloni</a:t>
            </a:r>
            <a:r>
              <a:rPr lang="en-US" sz="2200" dirty="0" smtClean="0">
                <a:solidFill>
                  <a:srgbClr val="000000"/>
                </a:solidFill>
                <a:latin typeface="Arial" pitchFamily="34" charset="0"/>
              </a:rPr>
              <a:t> </a:t>
            </a:r>
          </a:p>
        </p:txBody>
      </p:sp>
      <p:sp>
        <p:nvSpPr>
          <p:cNvPr id="686089" name="Line 9"/>
          <p:cNvSpPr>
            <a:spLocks noChangeShapeType="1"/>
          </p:cNvSpPr>
          <p:nvPr/>
        </p:nvSpPr>
        <p:spPr bwMode="auto">
          <a:xfrm>
            <a:off x="0" y="3644900"/>
            <a:ext cx="8964613" cy="0"/>
          </a:xfrm>
          <a:prstGeom prst="line">
            <a:avLst/>
          </a:prstGeom>
          <a:noFill/>
          <a:ln w="28575">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FFFFFF"/>
              </a:solidFill>
              <a:latin typeface="Arial" pitchFamily="34" charset="0"/>
            </a:endParaRPr>
          </a:p>
        </p:txBody>
      </p:sp>
    </p:spTree>
    <p:extLst>
      <p:ext uri="{BB962C8B-B14F-4D97-AF65-F5344CB8AC3E}">
        <p14:creationId xmlns:p14="http://schemas.microsoft.com/office/powerpoint/2010/main" val="731054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79263" y="2780928"/>
            <a:ext cx="87852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it-IT" sz="4800" b="1" i="1" dirty="0" err="1" smtClean="0">
                <a:solidFill>
                  <a:srgbClr val="000000"/>
                </a:solidFill>
                <a:latin typeface="Arial" pitchFamily="34" charset="0"/>
                <a:cs typeface="Arial" pitchFamily="34" charset="0"/>
              </a:rPr>
              <a:t>Enterobacteriaceae</a:t>
            </a:r>
            <a:endParaRPr lang="it-IT" sz="4800" b="1"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835857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ChangeArrowheads="1"/>
          </p:cNvSpPr>
          <p:nvPr/>
        </p:nvSpPr>
        <p:spPr bwMode="auto">
          <a:xfrm>
            <a:off x="683568" y="3252429"/>
            <a:ext cx="6480720" cy="360363"/>
          </a:xfrm>
          <a:prstGeom prst="rect">
            <a:avLst/>
          </a:prstGeom>
          <a:solidFill>
            <a:srgbClr val="FFFF97"/>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FFFF00"/>
              </a:solidFill>
            </a:endParaRPr>
          </a:p>
        </p:txBody>
      </p:sp>
      <p:sp>
        <p:nvSpPr>
          <p:cNvPr id="30724" name="Rectangle 4"/>
          <p:cNvSpPr>
            <a:spLocks noChangeArrowheads="1"/>
          </p:cNvSpPr>
          <p:nvPr/>
        </p:nvSpPr>
        <p:spPr bwMode="auto">
          <a:xfrm>
            <a:off x="709678" y="4293096"/>
            <a:ext cx="2206138" cy="360362"/>
          </a:xfrm>
          <a:prstGeom prst="rect">
            <a:avLst/>
          </a:prstGeom>
          <a:solidFill>
            <a:srgbClr val="FFFF97"/>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it-IT" smtClean="0">
              <a:solidFill>
                <a:srgbClr val="FFFF00"/>
              </a:solidFill>
            </a:endParaRPr>
          </a:p>
        </p:txBody>
      </p:sp>
      <p:sp>
        <p:nvSpPr>
          <p:cNvPr id="30722" name="Text Box 2"/>
          <p:cNvSpPr txBox="1">
            <a:spLocks noChangeArrowheads="1"/>
          </p:cNvSpPr>
          <p:nvPr/>
        </p:nvSpPr>
        <p:spPr bwMode="auto">
          <a:xfrm>
            <a:off x="179388" y="115888"/>
            <a:ext cx="87852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it-IT" sz="2800" b="1" i="1" dirty="0" err="1" smtClean="0">
                <a:solidFill>
                  <a:srgbClr val="CC3300"/>
                </a:solidFill>
                <a:cs typeface="Arial" charset="0"/>
              </a:rPr>
              <a:t>Enterobacteriaceae</a:t>
            </a:r>
            <a:r>
              <a:rPr lang="it-IT" sz="2800" b="1" dirty="0" smtClean="0">
                <a:solidFill>
                  <a:srgbClr val="CC3300"/>
                </a:solidFill>
                <a:cs typeface="Arial" charset="0"/>
              </a:rPr>
              <a:t>: problematiche</a:t>
            </a:r>
          </a:p>
        </p:txBody>
      </p:sp>
      <p:sp>
        <p:nvSpPr>
          <p:cNvPr id="30723" name="Text Box 3"/>
          <p:cNvSpPr txBox="1">
            <a:spLocks noChangeArrowheads="1"/>
          </p:cNvSpPr>
          <p:nvPr/>
        </p:nvSpPr>
        <p:spPr bwMode="auto">
          <a:xfrm>
            <a:off x="215900" y="2204864"/>
            <a:ext cx="8928100" cy="2800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fontAlgn="base">
              <a:spcBef>
                <a:spcPct val="0"/>
              </a:spcBef>
              <a:spcAft>
                <a:spcPct val="0"/>
              </a:spcAft>
              <a:buFontTx/>
              <a:buAutoNum type="arabicParenR"/>
            </a:pPr>
            <a:r>
              <a:rPr lang="it-IT" sz="2200" dirty="0" smtClean="0">
                <a:solidFill>
                  <a:srgbClr val="000000"/>
                </a:solidFill>
                <a:cs typeface="Times New Roman" pitchFamily="18" charset="0"/>
              </a:rPr>
              <a:t>Resistenza ai </a:t>
            </a:r>
            <a:r>
              <a:rPr lang="it-IT" sz="2200" dirty="0" err="1" smtClean="0">
                <a:solidFill>
                  <a:srgbClr val="000000"/>
                </a:solidFill>
                <a:cs typeface="Times New Roman" pitchFamily="18" charset="0"/>
              </a:rPr>
              <a:t>chinolonici</a:t>
            </a:r>
            <a:endParaRPr lang="it-IT" sz="2200" dirty="0">
              <a:solidFill>
                <a:srgbClr val="000000"/>
              </a:solidFill>
              <a:cs typeface="Times New Roman" pitchFamily="18" charset="0"/>
            </a:endParaRPr>
          </a:p>
          <a:p>
            <a:pPr fontAlgn="base">
              <a:spcBef>
                <a:spcPct val="0"/>
              </a:spcBef>
              <a:spcAft>
                <a:spcPct val="0"/>
              </a:spcAft>
              <a:buFontTx/>
              <a:buAutoNum type="arabicParenR"/>
            </a:pPr>
            <a:endParaRPr lang="it-IT" sz="2200" dirty="0" smtClean="0">
              <a:solidFill>
                <a:srgbClr val="000000"/>
              </a:solidFill>
              <a:cs typeface="Times New Roman" pitchFamily="18" charset="0"/>
            </a:endParaRPr>
          </a:p>
          <a:p>
            <a:pPr fontAlgn="base">
              <a:spcBef>
                <a:spcPct val="0"/>
              </a:spcBef>
              <a:spcAft>
                <a:spcPct val="0"/>
              </a:spcAft>
              <a:buFontTx/>
              <a:buAutoNum type="arabicParenR"/>
            </a:pPr>
            <a:endParaRPr lang="it-IT" sz="2200" dirty="0">
              <a:solidFill>
                <a:srgbClr val="000000"/>
              </a:solidFill>
              <a:cs typeface="Times New Roman" pitchFamily="18" charset="0"/>
            </a:endParaRPr>
          </a:p>
          <a:p>
            <a:pPr fontAlgn="base">
              <a:spcBef>
                <a:spcPct val="0"/>
              </a:spcBef>
              <a:spcAft>
                <a:spcPct val="0"/>
              </a:spcAft>
              <a:buFontTx/>
              <a:buAutoNum type="arabicParenR"/>
            </a:pPr>
            <a:r>
              <a:rPr lang="it-IT" sz="2200" dirty="0" smtClean="0">
                <a:solidFill>
                  <a:srgbClr val="000000"/>
                </a:solidFill>
                <a:cs typeface="Times New Roman" pitchFamily="18" charset="0"/>
              </a:rPr>
              <a:t>ESBL: resistenza a beta-lattamici ad ampio spettro</a:t>
            </a:r>
          </a:p>
          <a:p>
            <a:pPr marL="0" indent="0" fontAlgn="base">
              <a:spcBef>
                <a:spcPct val="0"/>
              </a:spcBef>
              <a:spcAft>
                <a:spcPct val="0"/>
              </a:spcAft>
            </a:pPr>
            <a:endParaRPr lang="it-IT" sz="2200" dirty="0" smtClean="0">
              <a:solidFill>
                <a:srgbClr val="000000"/>
              </a:solidFill>
              <a:cs typeface="Times New Roman" pitchFamily="18" charset="0"/>
            </a:endParaRPr>
          </a:p>
          <a:p>
            <a:pPr fontAlgn="base">
              <a:spcBef>
                <a:spcPct val="0"/>
              </a:spcBef>
              <a:spcAft>
                <a:spcPct val="0"/>
              </a:spcAft>
            </a:pPr>
            <a:endParaRPr lang="it-IT" sz="2200" dirty="0" smtClean="0">
              <a:solidFill>
                <a:srgbClr val="000000"/>
              </a:solidFill>
              <a:cs typeface="Times New Roman" pitchFamily="18" charset="0"/>
            </a:endParaRPr>
          </a:p>
          <a:p>
            <a:pPr fontAlgn="base">
              <a:spcBef>
                <a:spcPct val="0"/>
              </a:spcBef>
              <a:spcAft>
                <a:spcPct val="0"/>
              </a:spcAft>
            </a:pPr>
            <a:r>
              <a:rPr lang="it-IT" sz="2200" dirty="0" smtClean="0">
                <a:solidFill>
                  <a:srgbClr val="000000"/>
                </a:solidFill>
                <a:cs typeface="Times New Roman" pitchFamily="18" charset="0"/>
              </a:rPr>
              <a:t>3) 	</a:t>
            </a:r>
            <a:r>
              <a:rPr lang="it-IT" sz="2200" dirty="0" err="1" smtClean="0">
                <a:solidFill>
                  <a:srgbClr val="000000"/>
                </a:solidFill>
                <a:cs typeface="Times New Roman" pitchFamily="18" charset="0"/>
              </a:rPr>
              <a:t>Carbapenemasi</a:t>
            </a:r>
            <a:r>
              <a:rPr lang="it-IT" sz="2200" dirty="0" smtClean="0">
                <a:solidFill>
                  <a:srgbClr val="000000"/>
                </a:solidFill>
                <a:cs typeface="Times New Roman" pitchFamily="18" charset="0"/>
              </a:rPr>
              <a:t>: resistenza/ridotta suscettibilità ai </a:t>
            </a:r>
            <a:r>
              <a:rPr lang="it-IT" sz="2200" dirty="0" err="1" smtClean="0">
                <a:solidFill>
                  <a:srgbClr val="000000"/>
                </a:solidFill>
                <a:cs typeface="Times New Roman" pitchFamily="18" charset="0"/>
              </a:rPr>
              <a:t>carbapenemici</a:t>
            </a:r>
            <a:endParaRPr lang="it-IT" sz="2200" dirty="0" smtClean="0">
              <a:solidFill>
                <a:srgbClr val="000000"/>
              </a:solidFill>
              <a:cs typeface="Times New Roman" pitchFamily="18" charset="0"/>
            </a:endParaRPr>
          </a:p>
          <a:p>
            <a:pPr fontAlgn="base">
              <a:spcBef>
                <a:spcPct val="0"/>
              </a:spcBef>
              <a:spcAft>
                <a:spcPct val="0"/>
              </a:spcAft>
            </a:pPr>
            <a:endParaRPr lang="it-IT" sz="2200" dirty="0" smtClean="0">
              <a:solidFill>
                <a:srgbClr val="000000"/>
              </a:solidFill>
              <a:cs typeface="Times New Roman" pitchFamily="18" charset="0"/>
            </a:endParaRPr>
          </a:p>
        </p:txBody>
      </p:sp>
    </p:spTree>
    <p:extLst>
      <p:ext uri="{BB962C8B-B14F-4D97-AF65-F5344CB8AC3E}">
        <p14:creationId xmlns:p14="http://schemas.microsoft.com/office/powerpoint/2010/main" val="2539494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74897" y="2708920"/>
            <a:ext cx="4623382" cy="1077218"/>
          </a:xfrm>
          <a:prstGeom prst="rect">
            <a:avLst/>
          </a:prstGeom>
          <a:noFill/>
        </p:spPr>
        <p:txBody>
          <a:bodyPr wrap="none" rtlCol="0">
            <a:spAutoFit/>
          </a:bodyPr>
          <a:lstStyle/>
          <a:p>
            <a:pPr algn="ctr" fontAlgn="base">
              <a:spcBef>
                <a:spcPct val="0"/>
              </a:spcBef>
              <a:spcAft>
                <a:spcPct val="0"/>
              </a:spcAft>
            </a:pPr>
            <a:r>
              <a:rPr lang="it-IT" sz="3200" b="1" i="1" dirty="0" err="1" smtClean="0">
                <a:solidFill>
                  <a:srgbClr val="FF0000"/>
                </a:solidFill>
              </a:rPr>
              <a:t>Esherichia</a:t>
            </a:r>
            <a:r>
              <a:rPr lang="it-IT" sz="3200" b="1" i="1" dirty="0" smtClean="0">
                <a:solidFill>
                  <a:srgbClr val="FF0000"/>
                </a:solidFill>
              </a:rPr>
              <a:t> coli</a:t>
            </a:r>
          </a:p>
          <a:p>
            <a:pPr algn="ctr" fontAlgn="base">
              <a:spcBef>
                <a:spcPct val="0"/>
              </a:spcBef>
              <a:spcAft>
                <a:spcPct val="0"/>
              </a:spcAft>
            </a:pPr>
            <a:r>
              <a:rPr lang="it-IT" sz="3200" b="1" i="1" dirty="0" err="1" smtClean="0">
                <a:solidFill>
                  <a:srgbClr val="FF0000"/>
                </a:solidFill>
              </a:rPr>
              <a:t>Klebsiella</a:t>
            </a:r>
            <a:r>
              <a:rPr lang="it-IT" sz="3200" b="1" i="1" dirty="0" smtClean="0">
                <a:solidFill>
                  <a:srgbClr val="FF0000"/>
                </a:solidFill>
              </a:rPr>
              <a:t> </a:t>
            </a:r>
            <a:r>
              <a:rPr lang="it-IT" sz="3200" b="1" i="1" dirty="0" err="1" smtClean="0">
                <a:solidFill>
                  <a:srgbClr val="FF0000"/>
                </a:solidFill>
              </a:rPr>
              <a:t>pneumoniae</a:t>
            </a:r>
            <a:endParaRPr lang="it-IT" sz="3200" b="1" i="1" dirty="0">
              <a:solidFill>
                <a:srgbClr val="FF0000"/>
              </a:solidFill>
            </a:endParaRPr>
          </a:p>
        </p:txBody>
      </p:sp>
      <p:sp>
        <p:nvSpPr>
          <p:cNvPr id="3" name="CasellaDiTesto 2"/>
          <p:cNvSpPr txBox="1"/>
          <p:nvPr/>
        </p:nvSpPr>
        <p:spPr>
          <a:xfrm>
            <a:off x="165533" y="663076"/>
            <a:ext cx="3233578" cy="1569660"/>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smtClean="0">
                <a:solidFill>
                  <a:srgbClr val="444547"/>
                </a:solidFill>
              </a:rPr>
              <a:t>Ampicillina</a:t>
            </a:r>
          </a:p>
          <a:p>
            <a:pPr fontAlgn="base">
              <a:spcBef>
                <a:spcPct val="0"/>
              </a:spcBef>
              <a:spcAft>
                <a:spcPct val="0"/>
              </a:spcAft>
            </a:pPr>
            <a:r>
              <a:rPr lang="it-IT" sz="2400" b="1" dirty="0" err="1" smtClean="0">
                <a:solidFill>
                  <a:srgbClr val="444547"/>
                </a:solidFill>
              </a:rPr>
              <a:t>Piperacillina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Amoxicillina</a:t>
            </a:r>
            <a:r>
              <a:rPr lang="it-IT" sz="2400" b="1" dirty="0" smtClean="0">
                <a:solidFill>
                  <a:srgbClr val="444547"/>
                </a:solidFill>
              </a:rPr>
              <a:t> + </a:t>
            </a:r>
            <a:r>
              <a:rPr lang="it-IT" sz="2400" b="1" dirty="0" err="1" smtClean="0">
                <a:solidFill>
                  <a:srgbClr val="444547"/>
                </a:solidFill>
              </a:rPr>
              <a:t>clav</a:t>
            </a:r>
            <a:r>
              <a:rPr lang="it-IT" sz="2400" b="1" dirty="0" smtClean="0">
                <a:solidFill>
                  <a:srgbClr val="444547"/>
                </a:solidFill>
              </a:rPr>
              <a:t>.</a:t>
            </a:r>
          </a:p>
          <a:p>
            <a:pPr fontAlgn="base">
              <a:spcBef>
                <a:spcPct val="0"/>
              </a:spcBef>
              <a:spcAft>
                <a:spcPct val="0"/>
              </a:spcAft>
            </a:pPr>
            <a:r>
              <a:rPr lang="it-IT" sz="2400" b="1" dirty="0" err="1" smtClean="0">
                <a:solidFill>
                  <a:srgbClr val="444547"/>
                </a:solidFill>
              </a:rPr>
              <a:t>Piperacillina</a:t>
            </a:r>
            <a:r>
              <a:rPr lang="it-IT" sz="2400" b="1" dirty="0" smtClean="0">
                <a:solidFill>
                  <a:srgbClr val="444547"/>
                </a:solidFill>
              </a:rPr>
              <a:t> + </a:t>
            </a:r>
            <a:r>
              <a:rPr lang="it-IT" sz="2400" b="1" dirty="0" err="1" smtClean="0">
                <a:solidFill>
                  <a:srgbClr val="444547"/>
                </a:solidFill>
              </a:rPr>
              <a:t>tazob</a:t>
            </a:r>
            <a:r>
              <a:rPr lang="it-IT" sz="2400" b="1" dirty="0" smtClean="0">
                <a:solidFill>
                  <a:srgbClr val="444547"/>
                </a:solidFill>
              </a:rPr>
              <a:t>.</a:t>
            </a:r>
            <a:endParaRPr lang="it-IT" sz="2400" b="1" dirty="0">
              <a:solidFill>
                <a:srgbClr val="444547"/>
              </a:solidFill>
            </a:endParaRPr>
          </a:p>
        </p:txBody>
      </p:sp>
      <p:sp>
        <p:nvSpPr>
          <p:cNvPr id="4" name="CasellaDiTesto 3"/>
          <p:cNvSpPr txBox="1"/>
          <p:nvPr/>
        </p:nvSpPr>
        <p:spPr>
          <a:xfrm>
            <a:off x="247784" y="4526576"/>
            <a:ext cx="2321469" cy="1200329"/>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Ciprofloxacina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Levofloxacina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Moxifloxacina</a:t>
            </a:r>
            <a:endParaRPr lang="it-IT" sz="2400" b="1" dirty="0">
              <a:solidFill>
                <a:srgbClr val="444547"/>
              </a:solidFill>
            </a:endParaRPr>
          </a:p>
        </p:txBody>
      </p:sp>
      <p:sp>
        <p:nvSpPr>
          <p:cNvPr id="5" name="CasellaDiTesto 4"/>
          <p:cNvSpPr txBox="1"/>
          <p:nvPr/>
        </p:nvSpPr>
        <p:spPr>
          <a:xfrm>
            <a:off x="3483879" y="979235"/>
            <a:ext cx="2236510" cy="461665"/>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a:solidFill>
                  <a:srgbClr val="444547"/>
                </a:solidFill>
              </a:rPr>
              <a:t>C</a:t>
            </a:r>
            <a:r>
              <a:rPr lang="it-IT" sz="2400" b="1" dirty="0" smtClean="0">
                <a:solidFill>
                  <a:srgbClr val="444547"/>
                </a:solidFill>
              </a:rPr>
              <a:t>efalosporine</a:t>
            </a:r>
            <a:endParaRPr lang="it-IT" sz="2400" b="1" dirty="0">
              <a:solidFill>
                <a:srgbClr val="444547"/>
              </a:solidFill>
            </a:endParaRPr>
          </a:p>
        </p:txBody>
      </p:sp>
      <p:sp>
        <p:nvSpPr>
          <p:cNvPr id="6" name="CasellaDiTesto 5"/>
          <p:cNvSpPr txBox="1"/>
          <p:nvPr/>
        </p:nvSpPr>
        <p:spPr>
          <a:xfrm>
            <a:off x="7275685" y="2924950"/>
            <a:ext cx="1912703" cy="1200329"/>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Imipenem</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Meropenem</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Ertapenem</a:t>
            </a:r>
            <a:endParaRPr lang="it-IT" sz="2400" b="1" dirty="0">
              <a:solidFill>
                <a:srgbClr val="444547"/>
              </a:solidFill>
            </a:endParaRPr>
          </a:p>
        </p:txBody>
      </p:sp>
      <p:sp>
        <p:nvSpPr>
          <p:cNvPr id="7" name="CasellaDiTesto 6"/>
          <p:cNvSpPr txBox="1"/>
          <p:nvPr/>
        </p:nvSpPr>
        <p:spPr>
          <a:xfrm>
            <a:off x="3428351" y="4859492"/>
            <a:ext cx="3389711" cy="461665"/>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Trimetoprim</a:t>
            </a:r>
            <a:r>
              <a:rPr lang="it-IT" sz="2400" b="1" dirty="0" smtClean="0">
                <a:solidFill>
                  <a:srgbClr val="444547"/>
                </a:solidFill>
              </a:rPr>
              <a:t> + </a:t>
            </a:r>
            <a:r>
              <a:rPr lang="it-IT" sz="2400" b="1" dirty="0" err="1" smtClean="0">
                <a:solidFill>
                  <a:srgbClr val="444547"/>
                </a:solidFill>
              </a:rPr>
              <a:t>sulfam</a:t>
            </a:r>
            <a:r>
              <a:rPr lang="it-IT" sz="2400" b="1" dirty="0" smtClean="0">
                <a:solidFill>
                  <a:srgbClr val="444547"/>
                </a:solidFill>
              </a:rPr>
              <a:t>.</a:t>
            </a:r>
            <a:endParaRPr lang="it-IT" sz="2400" b="1" dirty="0">
              <a:solidFill>
                <a:srgbClr val="444547"/>
              </a:solidFill>
            </a:endParaRPr>
          </a:p>
        </p:txBody>
      </p:sp>
      <p:grpSp>
        <p:nvGrpSpPr>
          <p:cNvPr id="15" name="Gruppo 14"/>
          <p:cNvGrpSpPr/>
          <p:nvPr/>
        </p:nvGrpSpPr>
        <p:grpSpPr>
          <a:xfrm>
            <a:off x="73118" y="571572"/>
            <a:ext cx="3090725" cy="1661164"/>
            <a:chOff x="293489" y="2406372"/>
            <a:chExt cx="1720756" cy="1238652"/>
          </a:xfrm>
        </p:grpSpPr>
        <p:cxnSp>
          <p:nvCxnSpPr>
            <p:cNvPr id="16" name="Connettore 1 15"/>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7" name="Connettore 1 16"/>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sp>
        <p:nvSpPr>
          <p:cNvPr id="18" name="CasellaDiTesto 17"/>
          <p:cNvSpPr txBox="1"/>
          <p:nvPr/>
        </p:nvSpPr>
        <p:spPr>
          <a:xfrm>
            <a:off x="6754346" y="609902"/>
            <a:ext cx="2031325" cy="1200329"/>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Amicacina</a:t>
            </a:r>
            <a:endParaRPr lang="it-IT" sz="2400" b="1" dirty="0" smtClean="0">
              <a:solidFill>
                <a:srgbClr val="444547"/>
              </a:solidFill>
            </a:endParaRPr>
          </a:p>
          <a:p>
            <a:pPr fontAlgn="base">
              <a:spcBef>
                <a:spcPct val="0"/>
              </a:spcBef>
              <a:spcAft>
                <a:spcPct val="0"/>
              </a:spcAft>
            </a:pPr>
            <a:r>
              <a:rPr lang="it-IT" sz="2400" b="1" dirty="0" smtClean="0">
                <a:solidFill>
                  <a:srgbClr val="444547"/>
                </a:solidFill>
              </a:rPr>
              <a:t>Gentamicina</a:t>
            </a:r>
          </a:p>
          <a:p>
            <a:pPr fontAlgn="base">
              <a:spcBef>
                <a:spcPct val="0"/>
              </a:spcBef>
              <a:spcAft>
                <a:spcPct val="0"/>
              </a:spcAft>
            </a:pPr>
            <a:r>
              <a:rPr lang="it-IT" sz="2400" b="1" dirty="0" err="1" smtClean="0">
                <a:solidFill>
                  <a:srgbClr val="444547"/>
                </a:solidFill>
              </a:rPr>
              <a:t>Tobramicina</a:t>
            </a:r>
            <a:endParaRPr lang="it-IT" sz="2400" b="1" dirty="0">
              <a:solidFill>
                <a:srgbClr val="444547"/>
              </a:solidFill>
            </a:endParaRPr>
          </a:p>
        </p:txBody>
      </p:sp>
      <p:grpSp>
        <p:nvGrpSpPr>
          <p:cNvPr id="20" name="Gruppo 19"/>
          <p:cNvGrpSpPr/>
          <p:nvPr/>
        </p:nvGrpSpPr>
        <p:grpSpPr>
          <a:xfrm>
            <a:off x="208586" y="4437112"/>
            <a:ext cx="2102724" cy="1368152"/>
            <a:chOff x="293489" y="2406372"/>
            <a:chExt cx="1720756" cy="1238652"/>
          </a:xfrm>
        </p:grpSpPr>
        <p:cxnSp>
          <p:nvCxnSpPr>
            <p:cNvPr id="21" name="Connettore 1 20"/>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Connettore 1 21"/>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23" name="Gruppo 22"/>
          <p:cNvGrpSpPr/>
          <p:nvPr/>
        </p:nvGrpSpPr>
        <p:grpSpPr>
          <a:xfrm>
            <a:off x="3337481" y="723972"/>
            <a:ext cx="2322640" cy="936886"/>
            <a:chOff x="293489" y="2406372"/>
            <a:chExt cx="1720756" cy="1238652"/>
          </a:xfrm>
        </p:grpSpPr>
        <p:cxnSp>
          <p:nvCxnSpPr>
            <p:cNvPr id="24" name="Connettore 1 23"/>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5" name="Connettore 1 24"/>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26" name="Gruppo 25"/>
          <p:cNvGrpSpPr/>
          <p:nvPr/>
        </p:nvGrpSpPr>
        <p:grpSpPr>
          <a:xfrm>
            <a:off x="3593510" y="4526575"/>
            <a:ext cx="2514661" cy="1350703"/>
            <a:chOff x="293489" y="2406372"/>
            <a:chExt cx="1720756" cy="1238652"/>
          </a:xfrm>
        </p:grpSpPr>
        <p:cxnSp>
          <p:nvCxnSpPr>
            <p:cNvPr id="27" name="Connettore 1 26"/>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8" name="Connettore 1 27"/>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29" name="Gruppo 28"/>
          <p:cNvGrpSpPr/>
          <p:nvPr/>
        </p:nvGrpSpPr>
        <p:grpSpPr>
          <a:xfrm>
            <a:off x="6620230" y="379483"/>
            <a:ext cx="2019306" cy="1853259"/>
            <a:chOff x="293489" y="2406372"/>
            <a:chExt cx="1720756" cy="1238652"/>
          </a:xfrm>
        </p:grpSpPr>
        <p:cxnSp>
          <p:nvCxnSpPr>
            <p:cNvPr id="30" name="Connettore 1 29"/>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1" name="Connettore 1 30"/>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32" name="Gruppo 31"/>
          <p:cNvGrpSpPr/>
          <p:nvPr/>
        </p:nvGrpSpPr>
        <p:grpSpPr>
          <a:xfrm>
            <a:off x="7068280" y="2656347"/>
            <a:ext cx="1907585" cy="1468926"/>
            <a:chOff x="293489" y="2406372"/>
            <a:chExt cx="1720756" cy="1238652"/>
          </a:xfrm>
        </p:grpSpPr>
        <p:cxnSp>
          <p:nvCxnSpPr>
            <p:cNvPr id="33" name="Connettore 1 32"/>
            <p:cNvCxnSpPr/>
            <p:nvPr/>
          </p:nvCxnSpPr>
          <p:spPr bwMode="auto">
            <a:xfrm flipH="1">
              <a:off x="293489" y="2564904"/>
              <a:ext cx="1720756" cy="1080120"/>
            </a:xfrm>
            <a:prstGeom prst="line">
              <a:avLst/>
            </a:prstGeom>
            <a:ln w="571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4" name="Connettore 1 33"/>
            <p:cNvCxnSpPr/>
            <p:nvPr/>
          </p:nvCxnSpPr>
          <p:spPr bwMode="auto">
            <a:xfrm>
              <a:off x="534988" y="2406372"/>
              <a:ext cx="1312799" cy="1238652"/>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sp>
        <p:nvSpPr>
          <p:cNvPr id="19" name="CasellaDiTesto 18"/>
          <p:cNvSpPr txBox="1"/>
          <p:nvPr/>
        </p:nvSpPr>
        <p:spPr>
          <a:xfrm>
            <a:off x="7068281" y="4892974"/>
            <a:ext cx="1767663" cy="830997"/>
          </a:xfrm>
          <a:prstGeom prst="rect">
            <a:avLst/>
          </a:prstGeom>
          <a:noFill/>
          <a:ln>
            <a:solidFill>
              <a:srgbClr val="000000"/>
            </a:solidFill>
          </a:ln>
        </p:spPr>
        <p:txBody>
          <a:bodyPr wrap="none" rtlCol="0">
            <a:spAutoFit/>
          </a:bodyPr>
          <a:lstStyle/>
          <a:p>
            <a:pPr fontAlgn="base">
              <a:spcBef>
                <a:spcPct val="0"/>
              </a:spcBef>
              <a:spcAft>
                <a:spcPct val="0"/>
              </a:spcAft>
            </a:pPr>
            <a:r>
              <a:rPr lang="it-IT" sz="2400" b="1" dirty="0" err="1" smtClean="0">
                <a:solidFill>
                  <a:srgbClr val="444547"/>
                </a:solidFill>
              </a:rPr>
              <a:t>Tigeciclina</a:t>
            </a:r>
            <a:endParaRPr lang="it-IT" sz="2400" b="1" dirty="0" smtClean="0">
              <a:solidFill>
                <a:srgbClr val="444547"/>
              </a:solidFill>
            </a:endParaRPr>
          </a:p>
          <a:p>
            <a:pPr fontAlgn="base">
              <a:spcBef>
                <a:spcPct val="0"/>
              </a:spcBef>
              <a:spcAft>
                <a:spcPct val="0"/>
              </a:spcAft>
            </a:pPr>
            <a:r>
              <a:rPr lang="it-IT" sz="2400" b="1" dirty="0" err="1" smtClean="0">
                <a:solidFill>
                  <a:srgbClr val="444547"/>
                </a:solidFill>
              </a:rPr>
              <a:t>Colistina</a:t>
            </a:r>
            <a:endParaRPr lang="it-IT" sz="2400" b="1" dirty="0">
              <a:solidFill>
                <a:srgbClr val="444547"/>
              </a:solidFill>
            </a:endParaRPr>
          </a:p>
        </p:txBody>
      </p:sp>
      <p:grpSp>
        <p:nvGrpSpPr>
          <p:cNvPr id="9" name="Gruppo 8"/>
          <p:cNvGrpSpPr/>
          <p:nvPr/>
        </p:nvGrpSpPr>
        <p:grpSpPr>
          <a:xfrm>
            <a:off x="6948264" y="4653136"/>
            <a:ext cx="1907585" cy="1468926"/>
            <a:chOff x="6948264" y="5416458"/>
            <a:chExt cx="1907585" cy="1468926"/>
          </a:xfrm>
        </p:grpSpPr>
        <p:cxnSp>
          <p:nvCxnSpPr>
            <p:cNvPr id="36" name="Connettore 1 35"/>
            <p:cNvCxnSpPr/>
            <p:nvPr/>
          </p:nvCxnSpPr>
          <p:spPr bwMode="auto">
            <a:xfrm flipH="1">
              <a:off x="6948264" y="5604462"/>
              <a:ext cx="1907585" cy="1280922"/>
            </a:xfrm>
            <a:prstGeom prst="line">
              <a:avLst/>
            </a:prstGeom>
            <a:ln w="57150">
              <a:solidFill>
                <a:srgbClr val="FF0000"/>
              </a:solidFill>
              <a:prstDash val="sys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7" name="Connettore 1 36"/>
            <p:cNvCxnSpPr/>
            <p:nvPr/>
          </p:nvCxnSpPr>
          <p:spPr bwMode="auto">
            <a:xfrm>
              <a:off x="7215983" y="5416458"/>
              <a:ext cx="1455335" cy="1468926"/>
            </a:xfrm>
            <a:prstGeom prst="line">
              <a:avLst/>
            </a:prstGeom>
            <a:solidFill>
              <a:schemeClr val="accent1"/>
            </a:solidFill>
            <a:ln w="57150" cap="flat" cmpd="sng" algn="ctr">
              <a:solidFill>
                <a:srgbClr val="FF0000"/>
              </a:solidFill>
              <a:prstDash val="sysDash"/>
              <a:round/>
              <a:headEnd type="none" w="med" len="med"/>
              <a:tailEnd type="none" w="med" len="med"/>
            </a:ln>
            <a:effectLst/>
          </p:spPr>
        </p:cxnSp>
      </p:grpSp>
    </p:spTree>
    <p:extLst>
      <p:ext uri="{BB962C8B-B14F-4D97-AF65-F5344CB8AC3E}">
        <p14:creationId xmlns:p14="http://schemas.microsoft.com/office/powerpoint/2010/main" val="2509551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395288"/>
            <a:ext cx="9491663" cy="6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0859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28" y="476672"/>
            <a:ext cx="8453345"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315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5" name="Text Box 3"/>
          <p:cNvSpPr txBox="1">
            <a:spLocks noChangeArrowheads="1"/>
          </p:cNvSpPr>
          <p:nvPr/>
        </p:nvSpPr>
        <p:spPr bwMode="auto">
          <a:xfrm>
            <a:off x="539750" y="911142"/>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dirty="0" err="1" smtClean="0">
                <a:solidFill>
                  <a:srgbClr val="000000"/>
                </a:solidFill>
              </a:rPr>
              <a:t>Utilizzando</a:t>
            </a:r>
            <a:r>
              <a:rPr lang="en-US" sz="2000" dirty="0" smtClean="0">
                <a:solidFill>
                  <a:srgbClr val="000000"/>
                </a:solidFill>
              </a:rPr>
              <a:t> </a:t>
            </a:r>
            <a:r>
              <a:rPr lang="en-US" sz="2000" dirty="0" err="1" smtClean="0">
                <a:solidFill>
                  <a:srgbClr val="000000"/>
                </a:solidFill>
              </a:rPr>
              <a:t>valori</a:t>
            </a:r>
            <a:r>
              <a:rPr lang="en-US" sz="2000" dirty="0" smtClean="0">
                <a:solidFill>
                  <a:srgbClr val="000000"/>
                </a:solidFill>
              </a:rPr>
              <a:t> </a:t>
            </a:r>
            <a:r>
              <a:rPr lang="en-US" sz="2000" dirty="0" err="1" smtClean="0">
                <a:solidFill>
                  <a:srgbClr val="000000"/>
                </a:solidFill>
              </a:rPr>
              <a:t>convenzionali</a:t>
            </a:r>
            <a:r>
              <a:rPr lang="en-US" sz="2000" dirty="0" smtClean="0">
                <a:solidFill>
                  <a:srgbClr val="000000"/>
                </a:solidFill>
              </a:rPr>
              <a:t> di breakpoints </a:t>
            </a:r>
            <a:r>
              <a:rPr lang="en-US" sz="2000" dirty="0" err="1" smtClean="0">
                <a:solidFill>
                  <a:srgbClr val="000000"/>
                </a:solidFill>
              </a:rPr>
              <a:t>della</a:t>
            </a:r>
            <a:r>
              <a:rPr lang="en-US" sz="2000" dirty="0" smtClean="0">
                <a:solidFill>
                  <a:srgbClr val="000000"/>
                </a:solidFill>
              </a:rPr>
              <a:t> MIC (o </a:t>
            </a:r>
            <a:r>
              <a:rPr lang="en-US" sz="2000" dirty="0" err="1" smtClean="0">
                <a:solidFill>
                  <a:srgbClr val="000000"/>
                </a:solidFill>
              </a:rPr>
              <a:t>dei</a:t>
            </a:r>
            <a:r>
              <a:rPr lang="en-US" sz="2000" dirty="0" smtClean="0">
                <a:solidFill>
                  <a:srgbClr val="000000"/>
                </a:solidFill>
              </a:rPr>
              <a:t> </a:t>
            </a:r>
            <a:r>
              <a:rPr lang="en-US" sz="2000" dirty="0" err="1" smtClean="0">
                <a:solidFill>
                  <a:srgbClr val="000000"/>
                </a:solidFill>
              </a:rPr>
              <a:t>diametri</a:t>
            </a:r>
            <a:r>
              <a:rPr lang="en-US" sz="2000" dirty="0" smtClean="0">
                <a:solidFill>
                  <a:srgbClr val="000000"/>
                </a:solidFill>
              </a:rPr>
              <a:t> di </a:t>
            </a:r>
            <a:r>
              <a:rPr lang="en-US" sz="2000" dirty="0" err="1" smtClean="0">
                <a:solidFill>
                  <a:srgbClr val="000000"/>
                </a:solidFill>
              </a:rPr>
              <a:t>inibizione</a:t>
            </a:r>
            <a:r>
              <a:rPr lang="en-US" sz="2000" dirty="0" smtClean="0">
                <a:solidFill>
                  <a:srgbClr val="000000"/>
                </a:solidFill>
              </a:rPr>
              <a:t>) </a:t>
            </a:r>
            <a:r>
              <a:rPr lang="en-US" sz="2000" dirty="0" err="1" smtClean="0">
                <a:solidFill>
                  <a:srgbClr val="000000"/>
                </a:solidFill>
              </a:rPr>
              <a:t>delle</a:t>
            </a:r>
            <a:r>
              <a:rPr lang="en-US" sz="2000" dirty="0" smtClean="0">
                <a:solidFill>
                  <a:srgbClr val="000000"/>
                </a:solidFill>
              </a:rPr>
              <a:t> </a:t>
            </a:r>
            <a:r>
              <a:rPr lang="en-US" sz="2000" dirty="0" err="1" smtClean="0">
                <a:solidFill>
                  <a:srgbClr val="000000"/>
                </a:solidFill>
              </a:rPr>
              <a:t>cefalosporine</a:t>
            </a:r>
            <a:r>
              <a:rPr lang="en-US" sz="2000" dirty="0" smtClean="0">
                <a:solidFill>
                  <a:srgbClr val="000000"/>
                </a:solidFill>
              </a:rPr>
              <a:t> di III gen, </a:t>
            </a:r>
            <a:r>
              <a:rPr lang="en-US" sz="2000" dirty="0" err="1" smtClean="0">
                <a:solidFill>
                  <a:srgbClr val="000000"/>
                </a:solidFill>
              </a:rPr>
              <a:t>i</a:t>
            </a:r>
            <a:r>
              <a:rPr lang="en-US" sz="2000" dirty="0" smtClean="0">
                <a:solidFill>
                  <a:srgbClr val="000000"/>
                </a:solidFill>
              </a:rPr>
              <a:t> </a:t>
            </a:r>
            <a:r>
              <a:rPr lang="en-US" sz="2000" dirty="0" err="1" smtClean="0">
                <a:solidFill>
                  <a:srgbClr val="000000"/>
                </a:solidFill>
              </a:rPr>
              <a:t>batteri</a:t>
            </a:r>
            <a:r>
              <a:rPr lang="en-US" sz="2000" dirty="0" smtClean="0">
                <a:solidFill>
                  <a:srgbClr val="000000"/>
                </a:solidFill>
              </a:rPr>
              <a:t> ESBL-</a:t>
            </a:r>
            <a:r>
              <a:rPr lang="en-US" sz="2000" dirty="0" err="1" smtClean="0">
                <a:solidFill>
                  <a:srgbClr val="000000"/>
                </a:solidFill>
              </a:rPr>
              <a:t>produttori</a:t>
            </a:r>
            <a:r>
              <a:rPr lang="en-US" sz="2000" dirty="0" smtClean="0">
                <a:solidFill>
                  <a:srgbClr val="000000"/>
                </a:solidFill>
              </a:rPr>
              <a:t> </a:t>
            </a:r>
            <a:r>
              <a:rPr lang="en-US" sz="2000" dirty="0" err="1" smtClean="0">
                <a:solidFill>
                  <a:srgbClr val="000000"/>
                </a:solidFill>
              </a:rPr>
              <a:t>possono</a:t>
            </a:r>
            <a:r>
              <a:rPr lang="en-US" sz="2000" dirty="0" smtClean="0">
                <a:solidFill>
                  <a:srgbClr val="000000"/>
                </a:solidFill>
              </a:rPr>
              <a:t> </a:t>
            </a:r>
            <a:r>
              <a:rPr lang="en-US" sz="2000" dirty="0" err="1" smtClean="0">
                <a:solidFill>
                  <a:srgbClr val="000000"/>
                </a:solidFill>
              </a:rPr>
              <a:t>risultare</a:t>
            </a:r>
            <a:r>
              <a:rPr lang="en-US" sz="2000" dirty="0" smtClean="0">
                <a:solidFill>
                  <a:srgbClr val="000000"/>
                </a:solidFill>
              </a:rPr>
              <a:t> </a:t>
            </a:r>
            <a:r>
              <a:rPr lang="en-US" sz="2000" dirty="0" err="1" smtClean="0">
                <a:solidFill>
                  <a:srgbClr val="D24702"/>
                </a:solidFill>
              </a:rPr>
              <a:t>falsamente</a:t>
            </a:r>
            <a:r>
              <a:rPr lang="en-US" sz="2000" dirty="0" smtClean="0">
                <a:solidFill>
                  <a:srgbClr val="D24702"/>
                </a:solidFill>
              </a:rPr>
              <a:t> </a:t>
            </a:r>
            <a:r>
              <a:rPr lang="en-US" sz="2000" dirty="0" err="1" smtClean="0">
                <a:solidFill>
                  <a:srgbClr val="D24702"/>
                </a:solidFill>
              </a:rPr>
              <a:t>sensibili</a:t>
            </a:r>
            <a:r>
              <a:rPr lang="en-US" sz="2000" dirty="0" smtClean="0">
                <a:solidFill>
                  <a:srgbClr val="000000"/>
                </a:solidFill>
              </a:rPr>
              <a:t>.</a:t>
            </a:r>
          </a:p>
        </p:txBody>
      </p:sp>
      <p:sp>
        <p:nvSpPr>
          <p:cNvPr id="602117" name="AutoShape 5"/>
          <p:cNvSpPr>
            <a:spLocks noChangeArrowheads="1"/>
          </p:cNvSpPr>
          <p:nvPr/>
        </p:nvSpPr>
        <p:spPr bwMode="auto">
          <a:xfrm>
            <a:off x="4356100" y="1992230"/>
            <a:ext cx="287338" cy="504825"/>
          </a:xfrm>
          <a:prstGeom prst="downArrow">
            <a:avLst>
              <a:gd name="adj1" fmla="val 40333"/>
              <a:gd name="adj2" fmla="val 77231"/>
            </a:avLst>
          </a:prstGeom>
          <a:solidFill>
            <a:srgbClr val="D24702"/>
          </a:solidFill>
          <a:ln>
            <a:noFill/>
          </a:ln>
          <a:effectLst/>
          <a:extLs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b="1" smtClean="0">
              <a:solidFill>
                <a:srgbClr val="0D0D0B"/>
              </a:solidFill>
            </a:endParaRPr>
          </a:p>
        </p:txBody>
      </p:sp>
      <p:sp>
        <p:nvSpPr>
          <p:cNvPr id="602119" name="Text Box 7"/>
          <p:cNvSpPr txBox="1">
            <a:spLocks noChangeArrowheads="1"/>
          </p:cNvSpPr>
          <p:nvPr/>
        </p:nvSpPr>
        <p:spPr bwMode="auto">
          <a:xfrm>
            <a:off x="71438" y="2639930"/>
            <a:ext cx="8964612"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dirty="0" smtClean="0">
                <a:solidFill>
                  <a:srgbClr val="D24702"/>
                </a:solidFill>
              </a:rPr>
              <a:t>USO DI TESTS SPECIFICI PER RILEVARE ESBL</a:t>
            </a:r>
          </a:p>
          <a:p>
            <a:pPr fontAlgn="base">
              <a:spcBef>
                <a:spcPct val="0"/>
              </a:spcBef>
              <a:spcAft>
                <a:spcPct val="0"/>
              </a:spcAft>
            </a:pPr>
            <a:endParaRPr lang="en-US" sz="2200" dirty="0" smtClean="0">
              <a:solidFill>
                <a:srgbClr val="D24702"/>
              </a:solidFill>
            </a:endParaRPr>
          </a:p>
          <a:p>
            <a:pPr fontAlgn="base">
              <a:spcBef>
                <a:spcPct val="0"/>
              </a:spcBef>
              <a:spcAft>
                <a:spcPct val="0"/>
              </a:spcAft>
            </a:pPr>
            <a:r>
              <a:rPr lang="en-US" sz="2200" dirty="0" err="1" smtClean="0">
                <a:solidFill>
                  <a:srgbClr val="000000"/>
                </a:solidFill>
              </a:rPr>
              <a:t>Metodo</a:t>
            </a:r>
            <a:r>
              <a:rPr lang="en-US" sz="2200" dirty="0" smtClean="0">
                <a:solidFill>
                  <a:srgbClr val="000000"/>
                </a:solidFill>
              </a:rPr>
              <a:t> per </a:t>
            </a:r>
            <a:r>
              <a:rPr lang="en-US" sz="2200" dirty="0" err="1" smtClean="0">
                <a:solidFill>
                  <a:srgbClr val="000000"/>
                </a:solidFill>
              </a:rPr>
              <a:t>diffusione</a:t>
            </a:r>
            <a:r>
              <a:rPr lang="en-US" sz="2200" dirty="0" smtClean="0">
                <a:solidFill>
                  <a:srgbClr val="000000"/>
                </a:solidFill>
              </a:rPr>
              <a:t>: </a:t>
            </a:r>
          </a:p>
          <a:p>
            <a:pPr fontAlgn="base">
              <a:spcBef>
                <a:spcPct val="0"/>
              </a:spcBef>
              <a:spcAft>
                <a:spcPct val="0"/>
              </a:spcAft>
            </a:pPr>
            <a:r>
              <a:rPr lang="en-US" sz="2200" dirty="0" smtClean="0">
                <a:solidFill>
                  <a:srgbClr val="000000"/>
                </a:solidFill>
              </a:rPr>
              <a:t>   CAZ       CAZ+CLA: </a:t>
            </a:r>
            <a:r>
              <a:rPr lang="en-US" sz="2200" dirty="0" err="1" smtClean="0">
                <a:solidFill>
                  <a:srgbClr val="000000"/>
                </a:solidFill>
              </a:rPr>
              <a:t>aumento</a:t>
            </a:r>
            <a:r>
              <a:rPr lang="en-US" sz="2200" dirty="0" smtClean="0">
                <a:solidFill>
                  <a:srgbClr val="000000"/>
                </a:solidFill>
              </a:rPr>
              <a:t> del </a:t>
            </a:r>
            <a:r>
              <a:rPr lang="en-US" sz="2200" dirty="0" err="1" smtClean="0">
                <a:solidFill>
                  <a:srgbClr val="000000"/>
                </a:solidFill>
              </a:rPr>
              <a:t>diametro</a:t>
            </a:r>
            <a:r>
              <a:rPr lang="en-US" sz="2200" dirty="0" smtClean="0">
                <a:solidFill>
                  <a:srgbClr val="000000"/>
                </a:solidFill>
              </a:rPr>
              <a:t> </a:t>
            </a:r>
            <a:r>
              <a:rPr lang="en-US" sz="2200" dirty="0" smtClean="0">
                <a:solidFill>
                  <a:srgbClr val="000000"/>
                </a:solidFill>
                <a:cs typeface="Arial" pitchFamily="34" charset="0"/>
              </a:rPr>
              <a:t>≥ 5 mm</a:t>
            </a:r>
          </a:p>
          <a:p>
            <a:pPr fontAlgn="base">
              <a:spcBef>
                <a:spcPct val="0"/>
              </a:spcBef>
              <a:spcAft>
                <a:spcPct val="0"/>
              </a:spcAft>
            </a:pPr>
            <a:r>
              <a:rPr lang="en-US" sz="2200" dirty="0" smtClean="0">
                <a:solidFill>
                  <a:srgbClr val="000000"/>
                </a:solidFill>
                <a:cs typeface="Arial" pitchFamily="34" charset="0"/>
              </a:rPr>
              <a:t>   CTX </a:t>
            </a:r>
            <a:r>
              <a:rPr lang="en-US" sz="2200" dirty="0" smtClean="0">
                <a:solidFill>
                  <a:srgbClr val="000000"/>
                </a:solidFill>
              </a:rPr>
              <a:t>      CTX+CLA: </a:t>
            </a:r>
            <a:r>
              <a:rPr lang="en-US" sz="2200" dirty="0" err="1" smtClean="0">
                <a:solidFill>
                  <a:srgbClr val="000000"/>
                </a:solidFill>
              </a:rPr>
              <a:t>aumento</a:t>
            </a:r>
            <a:r>
              <a:rPr lang="en-US" sz="2200" dirty="0" smtClean="0">
                <a:solidFill>
                  <a:srgbClr val="000000"/>
                </a:solidFill>
              </a:rPr>
              <a:t> del </a:t>
            </a:r>
            <a:r>
              <a:rPr lang="en-US" sz="2200" dirty="0" err="1" smtClean="0">
                <a:solidFill>
                  <a:srgbClr val="000000"/>
                </a:solidFill>
              </a:rPr>
              <a:t>diametro</a:t>
            </a:r>
            <a:r>
              <a:rPr lang="en-US" sz="2200" dirty="0" smtClean="0">
                <a:solidFill>
                  <a:srgbClr val="000000"/>
                </a:solidFill>
              </a:rPr>
              <a:t> </a:t>
            </a:r>
            <a:r>
              <a:rPr lang="en-US" sz="2200" dirty="0" smtClean="0">
                <a:solidFill>
                  <a:srgbClr val="000000"/>
                </a:solidFill>
                <a:cs typeface="Arial" pitchFamily="34" charset="0"/>
              </a:rPr>
              <a:t>≥ 5 mm</a:t>
            </a:r>
          </a:p>
          <a:p>
            <a:pPr fontAlgn="base">
              <a:spcBef>
                <a:spcPct val="0"/>
              </a:spcBef>
              <a:spcAft>
                <a:spcPct val="0"/>
              </a:spcAft>
            </a:pPr>
            <a:endParaRPr lang="en-US" sz="2200" dirty="0" smtClean="0">
              <a:solidFill>
                <a:srgbClr val="000000"/>
              </a:solidFill>
              <a:cs typeface="Arial" pitchFamily="34" charset="0"/>
            </a:endParaRPr>
          </a:p>
          <a:p>
            <a:pPr fontAlgn="base">
              <a:spcBef>
                <a:spcPct val="0"/>
              </a:spcBef>
              <a:spcAft>
                <a:spcPct val="0"/>
              </a:spcAft>
            </a:pPr>
            <a:endParaRPr lang="en-US" sz="2200" dirty="0" smtClean="0">
              <a:solidFill>
                <a:srgbClr val="000000"/>
              </a:solidFill>
              <a:cs typeface="Arial" pitchFamily="34" charset="0"/>
            </a:endParaRPr>
          </a:p>
        </p:txBody>
      </p:sp>
      <p:pic>
        <p:nvPicPr>
          <p:cNvPr id="602120" name="Picture 8"/>
          <p:cNvPicPr>
            <a:picLocks noChangeAspect="1" noChangeArrowheads="1"/>
          </p:cNvPicPr>
          <p:nvPr/>
        </p:nvPicPr>
        <p:blipFill>
          <a:blip r:embed="rId2" cstate="print">
            <a:lum bright="24000"/>
            <a:extLst>
              <a:ext uri="{28A0092B-C50C-407E-A947-70E740481C1C}">
                <a14:useLocalDpi xmlns:a14="http://schemas.microsoft.com/office/drawing/2010/main" val="0"/>
              </a:ext>
            </a:extLst>
          </a:blip>
          <a:srcRect l="33333" t="7414" r="26079" b="36516"/>
          <a:stretch>
            <a:fillRect/>
          </a:stretch>
        </p:blipFill>
        <p:spPr bwMode="auto">
          <a:xfrm>
            <a:off x="6843713" y="2495467"/>
            <a:ext cx="2084387"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2129" name="Oval 17"/>
          <p:cNvSpPr>
            <a:spLocks noChangeArrowheads="1"/>
          </p:cNvSpPr>
          <p:nvPr/>
        </p:nvSpPr>
        <p:spPr bwMode="auto">
          <a:xfrm>
            <a:off x="7199313" y="3760705"/>
            <a:ext cx="492125" cy="5032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b="1" smtClean="0">
              <a:solidFill>
                <a:srgbClr val="0D0D0B"/>
              </a:solidFill>
            </a:endParaRPr>
          </a:p>
        </p:txBody>
      </p:sp>
      <p:sp>
        <p:nvSpPr>
          <p:cNvPr id="602131" name="Oval 19"/>
          <p:cNvSpPr>
            <a:spLocks noChangeArrowheads="1"/>
          </p:cNvSpPr>
          <p:nvPr/>
        </p:nvSpPr>
        <p:spPr bwMode="auto">
          <a:xfrm>
            <a:off x="8194675" y="3816267"/>
            <a:ext cx="373063" cy="3603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b="1" smtClean="0">
              <a:solidFill>
                <a:srgbClr val="0D0D0B"/>
              </a:solidFill>
            </a:endParaRPr>
          </a:p>
        </p:txBody>
      </p:sp>
      <p:sp>
        <p:nvSpPr>
          <p:cNvPr id="602132" name="Oval 20"/>
          <p:cNvSpPr>
            <a:spLocks noChangeArrowheads="1"/>
          </p:cNvSpPr>
          <p:nvPr/>
        </p:nvSpPr>
        <p:spPr bwMode="auto">
          <a:xfrm>
            <a:off x="7199313" y="3052680"/>
            <a:ext cx="492125" cy="5032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b="1" smtClean="0">
              <a:solidFill>
                <a:srgbClr val="0D0D0B"/>
              </a:solidFill>
            </a:endParaRPr>
          </a:p>
        </p:txBody>
      </p:sp>
      <p:sp>
        <p:nvSpPr>
          <p:cNvPr id="602133" name="Oval 21"/>
          <p:cNvSpPr>
            <a:spLocks noChangeArrowheads="1"/>
          </p:cNvSpPr>
          <p:nvPr/>
        </p:nvSpPr>
        <p:spPr bwMode="auto">
          <a:xfrm>
            <a:off x="8135938" y="3071730"/>
            <a:ext cx="431800" cy="431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b="1" smtClean="0">
              <a:solidFill>
                <a:srgbClr val="0D0D0B"/>
              </a:solidFill>
            </a:endParaRPr>
          </a:p>
        </p:txBody>
      </p:sp>
      <p:sp>
        <p:nvSpPr>
          <p:cNvPr id="602134" name="Text Box 22"/>
          <p:cNvSpPr txBox="1">
            <a:spLocks noChangeArrowheads="1"/>
          </p:cNvSpPr>
          <p:nvPr/>
        </p:nvSpPr>
        <p:spPr bwMode="auto">
          <a:xfrm>
            <a:off x="107950" y="4800517"/>
            <a:ext cx="9144000" cy="20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30000"/>
              </a:lnSpc>
              <a:spcBef>
                <a:spcPct val="0"/>
              </a:spcBef>
              <a:spcAft>
                <a:spcPct val="0"/>
              </a:spcAft>
            </a:pPr>
            <a:r>
              <a:rPr lang="en-US" sz="2400" b="1" dirty="0" smtClean="0">
                <a:solidFill>
                  <a:srgbClr val="D24702"/>
                </a:solidFill>
              </a:rPr>
              <a:t>REGOLA</a:t>
            </a:r>
            <a:r>
              <a:rPr lang="en-US" sz="2400" dirty="0" smtClean="0">
                <a:solidFill>
                  <a:srgbClr val="D24702"/>
                </a:solidFill>
              </a:rPr>
              <a:t>:</a:t>
            </a:r>
            <a:r>
              <a:rPr lang="en-US" sz="2400" dirty="0" smtClean="0">
                <a:solidFill>
                  <a:srgbClr val="000000"/>
                </a:solidFill>
              </a:rPr>
              <a:t> </a:t>
            </a:r>
          </a:p>
          <a:p>
            <a:pPr fontAlgn="base">
              <a:lnSpc>
                <a:spcPct val="130000"/>
              </a:lnSpc>
              <a:spcBef>
                <a:spcPct val="0"/>
              </a:spcBef>
              <a:spcAft>
                <a:spcPct val="0"/>
              </a:spcAft>
            </a:pPr>
            <a:r>
              <a:rPr lang="en-US" sz="2400" dirty="0" err="1" smtClean="0">
                <a:solidFill>
                  <a:srgbClr val="000000"/>
                </a:solidFill>
              </a:rPr>
              <a:t>tutti</a:t>
            </a:r>
            <a:r>
              <a:rPr lang="en-US" sz="2400" dirty="0" smtClean="0">
                <a:solidFill>
                  <a:srgbClr val="000000"/>
                </a:solidFill>
              </a:rPr>
              <a:t> </a:t>
            </a:r>
            <a:r>
              <a:rPr lang="en-US" sz="2400" dirty="0" err="1" smtClean="0">
                <a:solidFill>
                  <a:srgbClr val="000000"/>
                </a:solidFill>
              </a:rPr>
              <a:t>i</a:t>
            </a:r>
            <a:r>
              <a:rPr lang="en-US" sz="2400" dirty="0" smtClean="0">
                <a:solidFill>
                  <a:srgbClr val="000000"/>
                </a:solidFill>
              </a:rPr>
              <a:t> </a:t>
            </a:r>
            <a:r>
              <a:rPr lang="en-US" sz="2400" dirty="0" err="1" smtClean="0">
                <a:solidFill>
                  <a:srgbClr val="000000"/>
                </a:solidFill>
              </a:rPr>
              <a:t>ceppi</a:t>
            </a:r>
            <a:r>
              <a:rPr lang="en-US" sz="2400" dirty="0" smtClean="0">
                <a:solidFill>
                  <a:srgbClr val="000000"/>
                </a:solidFill>
              </a:rPr>
              <a:t> </a:t>
            </a:r>
            <a:r>
              <a:rPr lang="en-US" sz="2400" dirty="0" err="1" smtClean="0">
                <a:solidFill>
                  <a:srgbClr val="000000"/>
                </a:solidFill>
              </a:rPr>
              <a:t>produttori</a:t>
            </a:r>
            <a:r>
              <a:rPr lang="en-US" sz="2400" dirty="0" smtClean="0">
                <a:solidFill>
                  <a:srgbClr val="000000"/>
                </a:solidFill>
              </a:rPr>
              <a:t> di ESBL, a </a:t>
            </a:r>
            <a:r>
              <a:rPr lang="en-US" sz="2400" dirty="0" err="1" smtClean="0">
                <a:solidFill>
                  <a:srgbClr val="000000"/>
                </a:solidFill>
              </a:rPr>
              <a:t>prescidendere</a:t>
            </a:r>
            <a:r>
              <a:rPr lang="en-US" sz="2400" dirty="0" smtClean="0">
                <a:solidFill>
                  <a:srgbClr val="000000"/>
                </a:solidFill>
              </a:rPr>
              <a:t> dal </a:t>
            </a:r>
            <a:r>
              <a:rPr lang="en-US" sz="2400" dirty="0" err="1" smtClean="0">
                <a:solidFill>
                  <a:srgbClr val="000000"/>
                </a:solidFill>
              </a:rPr>
              <a:t>valore</a:t>
            </a:r>
            <a:r>
              <a:rPr lang="en-US" sz="2400" dirty="0" smtClean="0">
                <a:solidFill>
                  <a:srgbClr val="000000"/>
                </a:solidFill>
              </a:rPr>
              <a:t> </a:t>
            </a:r>
            <a:r>
              <a:rPr lang="en-US" sz="2400" dirty="0" err="1" smtClean="0">
                <a:solidFill>
                  <a:srgbClr val="000000"/>
                </a:solidFill>
              </a:rPr>
              <a:t>della</a:t>
            </a:r>
            <a:r>
              <a:rPr lang="en-US" sz="2400" dirty="0" smtClean="0">
                <a:solidFill>
                  <a:srgbClr val="000000"/>
                </a:solidFill>
              </a:rPr>
              <a:t> MIC di </a:t>
            </a:r>
            <a:r>
              <a:rPr lang="en-US" sz="2400" dirty="0" err="1" smtClean="0">
                <a:solidFill>
                  <a:srgbClr val="000000"/>
                </a:solidFill>
              </a:rPr>
              <a:t>ogni</a:t>
            </a:r>
            <a:r>
              <a:rPr lang="en-US" sz="2400" dirty="0" smtClean="0">
                <a:solidFill>
                  <a:srgbClr val="000000"/>
                </a:solidFill>
              </a:rPr>
              <a:t> </a:t>
            </a:r>
            <a:r>
              <a:rPr lang="en-US" sz="2400" dirty="0" err="1" smtClean="0">
                <a:solidFill>
                  <a:srgbClr val="000000"/>
                </a:solidFill>
              </a:rPr>
              <a:t>singola</a:t>
            </a:r>
            <a:r>
              <a:rPr lang="en-US" sz="2400" dirty="0" smtClean="0">
                <a:solidFill>
                  <a:srgbClr val="000000"/>
                </a:solidFill>
              </a:rPr>
              <a:t> </a:t>
            </a:r>
            <a:r>
              <a:rPr lang="en-US" sz="2400" dirty="0" err="1" smtClean="0">
                <a:solidFill>
                  <a:srgbClr val="000000"/>
                </a:solidFill>
              </a:rPr>
              <a:t>cefalosporina</a:t>
            </a:r>
            <a:r>
              <a:rPr lang="en-US" sz="2400" dirty="0" smtClean="0">
                <a:solidFill>
                  <a:srgbClr val="000000"/>
                </a:solidFill>
              </a:rPr>
              <a:t>, </a:t>
            </a:r>
            <a:r>
              <a:rPr lang="en-US" sz="2400" dirty="0" err="1" smtClean="0">
                <a:solidFill>
                  <a:srgbClr val="000000"/>
                </a:solidFill>
              </a:rPr>
              <a:t>dovevano</a:t>
            </a:r>
            <a:r>
              <a:rPr lang="en-US" sz="2400" dirty="0" smtClean="0">
                <a:solidFill>
                  <a:srgbClr val="000000"/>
                </a:solidFill>
              </a:rPr>
              <a:t> </a:t>
            </a:r>
            <a:r>
              <a:rPr lang="en-US" sz="2400" dirty="0" err="1" smtClean="0">
                <a:solidFill>
                  <a:srgbClr val="000000"/>
                </a:solidFill>
              </a:rPr>
              <a:t>essere</a:t>
            </a:r>
            <a:r>
              <a:rPr lang="en-US" sz="2400" dirty="0" smtClean="0">
                <a:solidFill>
                  <a:srgbClr val="000000"/>
                </a:solidFill>
              </a:rPr>
              <a:t> </a:t>
            </a:r>
            <a:r>
              <a:rPr lang="en-US" sz="2400" dirty="0" err="1" smtClean="0">
                <a:solidFill>
                  <a:srgbClr val="000000"/>
                </a:solidFill>
              </a:rPr>
              <a:t>considerati</a:t>
            </a:r>
            <a:r>
              <a:rPr lang="en-US" sz="2400" dirty="0" smtClean="0">
                <a:solidFill>
                  <a:srgbClr val="000000"/>
                </a:solidFill>
              </a:rPr>
              <a:t> </a:t>
            </a:r>
            <a:r>
              <a:rPr lang="en-US" sz="2400" dirty="0" err="1" smtClean="0">
                <a:solidFill>
                  <a:srgbClr val="000000"/>
                </a:solidFill>
              </a:rPr>
              <a:t>resistenti</a:t>
            </a:r>
            <a:r>
              <a:rPr lang="en-US" sz="2400" dirty="0" smtClean="0">
                <a:solidFill>
                  <a:srgbClr val="000000"/>
                </a:solidFill>
              </a:rPr>
              <a:t> </a:t>
            </a:r>
            <a:r>
              <a:rPr lang="en-US" sz="2400" dirty="0" err="1" smtClean="0">
                <a:solidFill>
                  <a:srgbClr val="000000"/>
                </a:solidFill>
              </a:rPr>
              <a:t>tutte</a:t>
            </a:r>
            <a:r>
              <a:rPr lang="en-US" sz="2400" dirty="0" smtClean="0">
                <a:solidFill>
                  <a:srgbClr val="000000"/>
                </a:solidFill>
              </a:rPr>
              <a:t> le </a:t>
            </a:r>
            <a:r>
              <a:rPr lang="en-US" sz="2400" dirty="0" err="1" smtClean="0">
                <a:solidFill>
                  <a:srgbClr val="000000"/>
                </a:solidFill>
              </a:rPr>
              <a:t>cefalosporine</a:t>
            </a:r>
            <a:r>
              <a:rPr lang="en-US" sz="2400" dirty="0" smtClean="0">
                <a:solidFill>
                  <a:srgbClr val="000000"/>
                </a:solidFill>
              </a:rPr>
              <a:t> (</a:t>
            </a:r>
            <a:r>
              <a:rPr lang="en-US" sz="2400" dirty="0" err="1" smtClean="0">
                <a:solidFill>
                  <a:srgbClr val="000000"/>
                </a:solidFill>
              </a:rPr>
              <a:t>eccetto</a:t>
            </a:r>
            <a:r>
              <a:rPr lang="en-US" sz="2400" dirty="0" smtClean="0">
                <a:solidFill>
                  <a:srgbClr val="000000"/>
                </a:solidFill>
              </a:rPr>
              <a:t> </a:t>
            </a:r>
            <a:r>
              <a:rPr lang="en-US" sz="2400" dirty="0" err="1" smtClean="0">
                <a:solidFill>
                  <a:srgbClr val="000000"/>
                </a:solidFill>
              </a:rPr>
              <a:t>cefamicine</a:t>
            </a:r>
            <a:r>
              <a:rPr lang="en-US" sz="2400" dirty="0" smtClean="0">
                <a:solidFill>
                  <a:srgbClr val="000000"/>
                </a:solidFill>
              </a:rPr>
              <a:t>) e </a:t>
            </a:r>
            <a:r>
              <a:rPr lang="en-US" sz="2400" dirty="0" err="1" smtClean="0">
                <a:solidFill>
                  <a:srgbClr val="000000"/>
                </a:solidFill>
              </a:rPr>
              <a:t>aztreonam</a:t>
            </a:r>
            <a:r>
              <a:rPr lang="en-US" sz="2400" u="sng" dirty="0" smtClean="0">
                <a:solidFill>
                  <a:srgbClr val="000000"/>
                </a:solidFill>
              </a:rPr>
              <a:t>.</a:t>
            </a:r>
          </a:p>
        </p:txBody>
      </p:sp>
      <p:sp>
        <p:nvSpPr>
          <p:cNvPr id="2" name="CasellaDiTesto 1"/>
          <p:cNvSpPr txBox="1"/>
          <p:nvPr/>
        </p:nvSpPr>
        <p:spPr>
          <a:xfrm>
            <a:off x="1763688" y="452265"/>
            <a:ext cx="5668155"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ANTIBIOGRAMMA PRIMA DI EUCAST</a:t>
            </a:r>
            <a:endParaRPr lang="en-US" sz="2400" b="1" dirty="0">
              <a:solidFill>
                <a:srgbClr val="FF0000"/>
              </a:solidFill>
              <a:latin typeface="Arial" pitchFamily="34" charset="0"/>
              <a:cs typeface="Arial" pitchFamily="34" charset="0"/>
            </a:endParaRPr>
          </a:p>
        </p:txBody>
      </p:sp>
      <p:sp>
        <p:nvSpPr>
          <p:cNvPr id="12" name="CasellaDiTesto 11"/>
          <p:cNvSpPr txBox="1"/>
          <p:nvPr/>
        </p:nvSpPr>
        <p:spPr>
          <a:xfrm>
            <a:off x="6429712" y="1651794"/>
            <a:ext cx="2031325" cy="369332"/>
          </a:xfrm>
          <a:prstGeom prst="rect">
            <a:avLst/>
          </a:prstGeom>
          <a:noFill/>
          <a:ln>
            <a:solidFill>
              <a:srgbClr val="008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8000"/>
                </a:solidFill>
                <a:effectLst/>
                <a:uLnTx/>
                <a:uFillTx/>
              </a:rPr>
              <a:t>CONTROLLAA!!!</a:t>
            </a:r>
          </a:p>
        </p:txBody>
      </p:sp>
    </p:spTree>
    <p:extLst>
      <p:ext uri="{BB962C8B-B14F-4D97-AF65-F5344CB8AC3E}">
        <p14:creationId xmlns:p14="http://schemas.microsoft.com/office/powerpoint/2010/main" val="19662339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Text Box 2"/>
          <p:cNvSpPr txBox="1">
            <a:spLocks noChangeArrowheads="1"/>
          </p:cNvSpPr>
          <p:nvPr/>
        </p:nvSpPr>
        <p:spPr bwMode="auto">
          <a:xfrm>
            <a:off x="3046413" y="188913"/>
            <a:ext cx="28940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D0D0B"/>
                </a:solidFill>
              </a:rPr>
              <a:t>Escherichia coli</a:t>
            </a:r>
          </a:p>
        </p:txBody>
      </p:sp>
      <p:sp>
        <p:nvSpPr>
          <p:cNvPr id="666627" name="Text Box 3"/>
          <p:cNvSpPr txBox="1">
            <a:spLocks noChangeArrowheads="1"/>
          </p:cNvSpPr>
          <p:nvPr/>
        </p:nvSpPr>
        <p:spPr bwMode="auto">
          <a:xfrm>
            <a:off x="1196975" y="746125"/>
            <a:ext cx="1935163"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smtClean="0">
                <a:solidFill>
                  <a:srgbClr val="0D0D0B"/>
                </a:solidFill>
              </a:rPr>
              <a:t>Antibiotico</a:t>
            </a:r>
          </a:p>
          <a:p>
            <a:pPr fontAlgn="base">
              <a:spcBef>
                <a:spcPct val="0"/>
              </a:spcBef>
              <a:spcAft>
                <a:spcPct val="0"/>
              </a:spcAft>
            </a:pPr>
            <a:endParaRPr lang="en-US" sz="2000" smtClean="0">
              <a:solidFill>
                <a:srgbClr val="0D0D0B"/>
              </a:solidFill>
            </a:endParaRPr>
          </a:p>
          <a:p>
            <a:pPr fontAlgn="base">
              <a:spcBef>
                <a:spcPct val="0"/>
              </a:spcBef>
              <a:spcAft>
                <a:spcPct val="0"/>
              </a:spcAft>
            </a:pPr>
            <a:r>
              <a:rPr lang="en-US" sz="2000" smtClean="0">
                <a:solidFill>
                  <a:srgbClr val="0D0D0B"/>
                </a:solidFill>
              </a:rPr>
              <a:t>Amikacina</a:t>
            </a:r>
          </a:p>
          <a:p>
            <a:pPr fontAlgn="base">
              <a:spcBef>
                <a:spcPct val="0"/>
              </a:spcBef>
              <a:spcAft>
                <a:spcPct val="0"/>
              </a:spcAft>
            </a:pPr>
            <a:r>
              <a:rPr lang="en-US" sz="2000" smtClean="0">
                <a:solidFill>
                  <a:srgbClr val="0D0D0B"/>
                </a:solidFill>
              </a:rPr>
              <a:t>Ampicillina</a:t>
            </a:r>
          </a:p>
          <a:p>
            <a:pPr fontAlgn="base">
              <a:spcBef>
                <a:spcPct val="0"/>
              </a:spcBef>
              <a:spcAft>
                <a:spcPct val="0"/>
              </a:spcAft>
            </a:pPr>
            <a:r>
              <a:rPr lang="en-US" sz="2000" smtClean="0">
                <a:solidFill>
                  <a:srgbClr val="0D0D0B"/>
                </a:solidFill>
              </a:rPr>
              <a:t>Amoxi-cla</a:t>
            </a:r>
          </a:p>
          <a:p>
            <a:pPr fontAlgn="base">
              <a:spcBef>
                <a:spcPct val="0"/>
              </a:spcBef>
              <a:spcAft>
                <a:spcPct val="0"/>
              </a:spcAft>
            </a:pPr>
            <a:r>
              <a:rPr lang="en-US" sz="2000" smtClean="0">
                <a:solidFill>
                  <a:srgbClr val="0D0D0B"/>
                </a:solidFill>
              </a:rPr>
              <a:t>Aztreonam</a:t>
            </a:r>
          </a:p>
          <a:p>
            <a:pPr fontAlgn="base">
              <a:spcBef>
                <a:spcPct val="0"/>
              </a:spcBef>
              <a:spcAft>
                <a:spcPct val="0"/>
              </a:spcAft>
            </a:pPr>
            <a:r>
              <a:rPr lang="en-US" sz="2000" smtClean="0">
                <a:solidFill>
                  <a:srgbClr val="0D0D0B"/>
                </a:solidFill>
              </a:rPr>
              <a:t>Cefalotina</a:t>
            </a:r>
          </a:p>
          <a:p>
            <a:pPr fontAlgn="base">
              <a:spcBef>
                <a:spcPct val="0"/>
              </a:spcBef>
              <a:spcAft>
                <a:spcPct val="0"/>
              </a:spcAft>
            </a:pPr>
            <a:r>
              <a:rPr lang="en-US" sz="2000" smtClean="0">
                <a:solidFill>
                  <a:srgbClr val="0D0D0B"/>
                </a:solidFill>
              </a:rPr>
              <a:t>Cefotaxime</a:t>
            </a:r>
          </a:p>
          <a:p>
            <a:pPr fontAlgn="base">
              <a:spcBef>
                <a:spcPct val="0"/>
              </a:spcBef>
              <a:spcAft>
                <a:spcPct val="0"/>
              </a:spcAft>
            </a:pPr>
            <a:r>
              <a:rPr lang="en-US" sz="2000" smtClean="0">
                <a:solidFill>
                  <a:srgbClr val="0D0D0B"/>
                </a:solidFill>
              </a:rPr>
              <a:t>Cefriazone</a:t>
            </a:r>
          </a:p>
          <a:p>
            <a:pPr fontAlgn="base">
              <a:spcBef>
                <a:spcPct val="0"/>
              </a:spcBef>
              <a:spcAft>
                <a:spcPct val="0"/>
              </a:spcAft>
            </a:pPr>
            <a:r>
              <a:rPr lang="en-US" sz="2000" smtClean="0">
                <a:solidFill>
                  <a:srgbClr val="0D0D0B"/>
                </a:solidFill>
              </a:rPr>
              <a:t>Cefotetan</a:t>
            </a:r>
          </a:p>
          <a:p>
            <a:pPr fontAlgn="base">
              <a:spcBef>
                <a:spcPct val="0"/>
              </a:spcBef>
              <a:spcAft>
                <a:spcPct val="0"/>
              </a:spcAft>
            </a:pPr>
            <a:r>
              <a:rPr lang="en-US" sz="2000" smtClean="0">
                <a:solidFill>
                  <a:srgbClr val="0D0D0B"/>
                </a:solidFill>
              </a:rPr>
              <a:t>Cefoxitin</a:t>
            </a:r>
          </a:p>
          <a:p>
            <a:pPr fontAlgn="base">
              <a:spcBef>
                <a:spcPct val="0"/>
              </a:spcBef>
              <a:spcAft>
                <a:spcPct val="0"/>
              </a:spcAft>
            </a:pPr>
            <a:r>
              <a:rPr lang="en-US" sz="2000" smtClean="0">
                <a:solidFill>
                  <a:srgbClr val="0D0D0B"/>
                </a:solidFill>
              </a:rPr>
              <a:t>Ceftazidim</a:t>
            </a:r>
          </a:p>
          <a:p>
            <a:pPr fontAlgn="base">
              <a:spcBef>
                <a:spcPct val="0"/>
              </a:spcBef>
              <a:spcAft>
                <a:spcPct val="0"/>
              </a:spcAft>
            </a:pPr>
            <a:r>
              <a:rPr lang="en-US" sz="2000" smtClean="0">
                <a:solidFill>
                  <a:srgbClr val="0D0D0B"/>
                </a:solidFill>
              </a:rPr>
              <a:t>Ciprofloxacina</a:t>
            </a:r>
          </a:p>
          <a:p>
            <a:pPr fontAlgn="base">
              <a:spcBef>
                <a:spcPct val="0"/>
              </a:spcBef>
              <a:spcAft>
                <a:spcPct val="0"/>
              </a:spcAft>
            </a:pPr>
            <a:r>
              <a:rPr lang="en-US" sz="2000" smtClean="0">
                <a:solidFill>
                  <a:srgbClr val="0D0D0B"/>
                </a:solidFill>
              </a:rPr>
              <a:t>Imipenem</a:t>
            </a:r>
          </a:p>
          <a:p>
            <a:pPr fontAlgn="base">
              <a:spcBef>
                <a:spcPct val="0"/>
              </a:spcBef>
              <a:spcAft>
                <a:spcPct val="0"/>
              </a:spcAft>
            </a:pPr>
            <a:r>
              <a:rPr lang="en-US" sz="2000" smtClean="0">
                <a:solidFill>
                  <a:srgbClr val="0D0D0B"/>
                </a:solidFill>
              </a:rPr>
              <a:t>Meropenem</a:t>
            </a:r>
          </a:p>
          <a:p>
            <a:pPr fontAlgn="base">
              <a:spcBef>
                <a:spcPct val="0"/>
              </a:spcBef>
              <a:spcAft>
                <a:spcPct val="0"/>
              </a:spcAft>
            </a:pPr>
            <a:r>
              <a:rPr lang="en-US" sz="2000" smtClean="0">
                <a:solidFill>
                  <a:srgbClr val="0D0D0B"/>
                </a:solidFill>
              </a:rPr>
              <a:t>Piperacillina</a:t>
            </a:r>
          </a:p>
          <a:p>
            <a:pPr fontAlgn="base">
              <a:spcBef>
                <a:spcPct val="0"/>
              </a:spcBef>
              <a:spcAft>
                <a:spcPct val="0"/>
              </a:spcAft>
            </a:pPr>
            <a:r>
              <a:rPr lang="en-US" sz="2000" smtClean="0">
                <a:solidFill>
                  <a:srgbClr val="0D0D0B"/>
                </a:solidFill>
              </a:rPr>
              <a:t>Pip/tazobactam</a:t>
            </a:r>
          </a:p>
          <a:p>
            <a:pPr fontAlgn="base">
              <a:spcBef>
                <a:spcPct val="0"/>
              </a:spcBef>
              <a:spcAft>
                <a:spcPct val="0"/>
              </a:spcAft>
            </a:pPr>
            <a:r>
              <a:rPr lang="en-US" sz="2000" smtClean="0">
                <a:solidFill>
                  <a:srgbClr val="0D0D0B"/>
                </a:solidFill>
              </a:rPr>
              <a:t>Tigeciclina </a:t>
            </a:r>
          </a:p>
          <a:p>
            <a:pPr fontAlgn="base">
              <a:spcBef>
                <a:spcPct val="0"/>
              </a:spcBef>
              <a:spcAft>
                <a:spcPct val="0"/>
              </a:spcAft>
            </a:pPr>
            <a:r>
              <a:rPr lang="en-US" sz="2000" smtClean="0">
                <a:solidFill>
                  <a:srgbClr val="0D0D0B"/>
                </a:solidFill>
              </a:rPr>
              <a:t>Cotrimossazolo</a:t>
            </a:r>
          </a:p>
          <a:p>
            <a:pPr fontAlgn="base">
              <a:spcBef>
                <a:spcPct val="0"/>
              </a:spcBef>
              <a:spcAft>
                <a:spcPct val="0"/>
              </a:spcAft>
            </a:pPr>
            <a:endParaRPr lang="en-US" sz="2000" smtClean="0">
              <a:solidFill>
                <a:srgbClr val="0D0D0B"/>
              </a:solidFill>
            </a:endParaRPr>
          </a:p>
          <a:p>
            <a:pPr fontAlgn="base">
              <a:spcBef>
                <a:spcPct val="0"/>
              </a:spcBef>
              <a:spcAft>
                <a:spcPct val="0"/>
              </a:spcAft>
            </a:pPr>
            <a:r>
              <a:rPr lang="en-US" sz="2000" smtClean="0">
                <a:solidFill>
                  <a:srgbClr val="0D0D0B"/>
                </a:solidFill>
              </a:rPr>
              <a:t>	</a:t>
            </a:r>
          </a:p>
        </p:txBody>
      </p:sp>
      <p:sp>
        <p:nvSpPr>
          <p:cNvPr id="666628" name="Text Box 4"/>
          <p:cNvSpPr txBox="1">
            <a:spLocks noChangeArrowheads="1"/>
          </p:cNvSpPr>
          <p:nvPr/>
        </p:nvSpPr>
        <p:spPr bwMode="auto">
          <a:xfrm>
            <a:off x="3348038" y="739775"/>
            <a:ext cx="110013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000" smtClean="0">
                <a:solidFill>
                  <a:srgbClr val="0D0D0B"/>
                </a:solidFill>
              </a:rPr>
              <a:t>MIC</a:t>
            </a:r>
          </a:p>
          <a:p>
            <a:pPr algn="ctr" fontAlgn="base">
              <a:spcBef>
                <a:spcPct val="0"/>
              </a:spcBef>
              <a:spcAft>
                <a:spcPct val="0"/>
              </a:spcAft>
            </a:pPr>
            <a:endParaRPr lang="en-US" sz="2000" smtClean="0">
              <a:solidFill>
                <a:srgbClr val="0D0D0B"/>
              </a:solidFill>
            </a:endParaRPr>
          </a:p>
          <a:p>
            <a:pPr algn="ctr" fontAlgn="base">
              <a:spcBef>
                <a:spcPct val="0"/>
              </a:spcBef>
              <a:spcAft>
                <a:spcPct val="0"/>
              </a:spcAft>
            </a:pPr>
            <a:r>
              <a:rPr lang="en-US" sz="2000" smtClean="0">
                <a:solidFill>
                  <a:srgbClr val="0D0D0B"/>
                </a:solidFill>
              </a:rPr>
              <a:t>&lt;</a:t>
            </a:r>
          </a:p>
          <a:p>
            <a:pPr algn="ctr" fontAlgn="base">
              <a:spcBef>
                <a:spcPct val="0"/>
              </a:spcBef>
              <a:spcAft>
                <a:spcPct val="0"/>
              </a:spcAft>
            </a:pPr>
            <a:r>
              <a:rPr lang="en-US" sz="2000" smtClean="0">
                <a:solidFill>
                  <a:srgbClr val="0D0D0B"/>
                </a:solidFill>
              </a:rPr>
              <a:t>0.06 - 2</a:t>
            </a:r>
            <a:endParaRPr lang="en-US" sz="2000" smtClean="0">
              <a:solidFill>
                <a:srgbClr val="0D0D0B"/>
              </a:solidFill>
              <a:sym typeface="Symbol" pitchFamily="18" charset="2"/>
            </a:endParaRPr>
          </a:p>
          <a:p>
            <a:pPr algn="ctr" fontAlgn="base">
              <a:spcBef>
                <a:spcPct val="0"/>
              </a:spcBef>
              <a:spcAft>
                <a:spcPct val="0"/>
              </a:spcAft>
            </a:pPr>
            <a:r>
              <a:rPr lang="en-US" sz="2000" smtClean="0">
                <a:solidFill>
                  <a:srgbClr val="0D0D0B"/>
                </a:solidFill>
                <a:sym typeface="Symbol" pitchFamily="18" charset="2"/>
              </a:rPr>
              <a:t>0.06 - 2</a:t>
            </a:r>
          </a:p>
          <a:p>
            <a:pPr algn="ctr" fontAlgn="base">
              <a:spcBef>
                <a:spcPct val="0"/>
              </a:spcBef>
              <a:spcAft>
                <a:spcPct val="0"/>
              </a:spcAft>
            </a:pPr>
            <a:r>
              <a:rPr lang="en-US" sz="2000" smtClean="0">
                <a:solidFill>
                  <a:srgbClr val="0D0D0B"/>
                </a:solidFill>
              </a:rPr>
              <a:t>	</a:t>
            </a:r>
          </a:p>
          <a:p>
            <a:pPr algn="ctr" fontAlgn="base">
              <a:spcBef>
                <a:spcPct val="0"/>
              </a:spcBef>
              <a:spcAft>
                <a:spcPct val="0"/>
              </a:spcAft>
            </a:pPr>
            <a:endParaRPr lang="en-US" sz="2000" smtClean="0">
              <a:solidFill>
                <a:srgbClr val="0D0D0B"/>
              </a:solidFill>
            </a:endParaRPr>
          </a:p>
          <a:p>
            <a:pPr algn="ctr" fontAlgn="base">
              <a:spcBef>
                <a:spcPct val="0"/>
              </a:spcBef>
              <a:spcAft>
                <a:spcPct val="0"/>
              </a:spcAft>
            </a:pPr>
            <a:r>
              <a:rPr lang="en-US" sz="2000" smtClean="0">
                <a:solidFill>
                  <a:srgbClr val="0D0D0B"/>
                </a:solidFill>
              </a:rPr>
              <a:t>0.06 - 4</a:t>
            </a:r>
          </a:p>
          <a:p>
            <a:pPr algn="ctr" fontAlgn="base">
              <a:spcBef>
                <a:spcPct val="0"/>
              </a:spcBef>
              <a:spcAft>
                <a:spcPct val="0"/>
              </a:spcAft>
            </a:pPr>
            <a:r>
              <a:rPr lang="en-US" sz="2000" smtClean="0">
                <a:solidFill>
                  <a:srgbClr val="0D0D0B"/>
                </a:solidFill>
              </a:rPr>
              <a:t>0.06 – 8</a:t>
            </a:r>
          </a:p>
          <a:p>
            <a:pPr algn="ctr" fontAlgn="base">
              <a:spcBef>
                <a:spcPct val="0"/>
              </a:spcBef>
              <a:spcAft>
                <a:spcPct val="0"/>
              </a:spcAft>
            </a:pPr>
            <a:endParaRPr lang="en-US" sz="2000" smtClean="0">
              <a:solidFill>
                <a:srgbClr val="0D0D0B"/>
              </a:solidFill>
            </a:endParaRPr>
          </a:p>
          <a:p>
            <a:pPr algn="ctr" fontAlgn="base">
              <a:spcBef>
                <a:spcPct val="0"/>
              </a:spcBef>
              <a:spcAft>
                <a:spcPct val="0"/>
              </a:spcAft>
            </a:pPr>
            <a:r>
              <a:rPr lang="en-US" sz="2000" smtClean="0">
                <a:solidFill>
                  <a:srgbClr val="0D0D0B"/>
                </a:solidFill>
              </a:rPr>
              <a:t>1 - 8</a:t>
            </a:r>
          </a:p>
        </p:txBody>
      </p:sp>
      <p:sp>
        <p:nvSpPr>
          <p:cNvPr id="666632" name="Text Box 8"/>
          <p:cNvSpPr txBox="1">
            <a:spLocks noChangeArrowheads="1"/>
          </p:cNvSpPr>
          <p:nvPr/>
        </p:nvSpPr>
        <p:spPr bwMode="auto">
          <a:xfrm>
            <a:off x="6948488" y="714375"/>
            <a:ext cx="747712"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000" smtClean="0">
                <a:solidFill>
                  <a:srgbClr val="0D0D0B"/>
                </a:solidFill>
              </a:rPr>
              <a:t>S/I/R</a:t>
            </a:r>
          </a:p>
          <a:p>
            <a:pPr algn="ctr" fontAlgn="base">
              <a:spcBef>
                <a:spcPct val="0"/>
              </a:spcBef>
              <a:spcAft>
                <a:spcPct val="0"/>
              </a:spcAft>
            </a:pPr>
            <a:endParaRPr lang="en-US" sz="2000" smtClean="0">
              <a:solidFill>
                <a:srgbClr val="0D0D0B"/>
              </a:solidFill>
            </a:endParaRP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00000"/>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I</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p:txBody>
      </p:sp>
      <p:sp>
        <p:nvSpPr>
          <p:cNvPr id="666633" name="Text Box 9"/>
          <p:cNvSpPr txBox="1">
            <a:spLocks noChangeArrowheads="1"/>
          </p:cNvSpPr>
          <p:nvPr/>
        </p:nvSpPr>
        <p:spPr bwMode="auto">
          <a:xfrm>
            <a:off x="6948488" y="714375"/>
            <a:ext cx="747712" cy="5883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000" smtClean="0">
                <a:solidFill>
                  <a:srgbClr val="0D0D0B"/>
                </a:solidFill>
              </a:rPr>
              <a:t>S/I/R</a:t>
            </a:r>
          </a:p>
          <a:p>
            <a:pPr algn="ctr" fontAlgn="base">
              <a:spcBef>
                <a:spcPct val="0"/>
              </a:spcBef>
              <a:spcAft>
                <a:spcPct val="0"/>
              </a:spcAft>
            </a:pPr>
            <a:endParaRPr lang="en-US" sz="2000" smtClean="0">
              <a:solidFill>
                <a:srgbClr val="0D0D0B"/>
              </a:solidFill>
            </a:endParaRP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R</a:t>
            </a:r>
          </a:p>
        </p:txBody>
      </p:sp>
      <p:sp>
        <p:nvSpPr>
          <p:cNvPr id="666634" name="Text Box 10"/>
          <p:cNvSpPr txBox="1">
            <a:spLocks noChangeArrowheads="1"/>
          </p:cNvSpPr>
          <p:nvPr/>
        </p:nvSpPr>
        <p:spPr bwMode="auto">
          <a:xfrm>
            <a:off x="6950075" y="714375"/>
            <a:ext cx="747713" cy="5883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000" smtClean="0">
                <a:solidFill>
                  <a:srgbClr val="0D0D0B"/>
                </a:solidFill>
              </a:rPr>
              <a:t>S/I/R</a:t>
            </a:r>
          </a:p>
          <a:p>
            <a:pPr algn="ctr" fontAlgn="base">
              <a:spcBef>
                <a:spcPct val="0"/>
              </a:spcBef>
              <a:spcAft>
                <a:spcPct val="0"/>
              </a:spcAft>
            </a:pPr>
            <a:endParaRPr lang="en-US" sz="2000" smtClean="0">
              <a:solidFill>
                <a:srgbClr val="0D0D0B"/>
              </a:solidFill>
            </a:endParaRP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D24702"/>
                </a:solidFill>
              </a:rPr>
              <a:t>R</a:t>
            </a:r>
          </a:p>
          <a:p>
            <a:pPr algn="ctr" fontAlgn="base">
              <a:spcBef>
                <a:spcPct val="0"/>
              </a:spcBef>
              <a:spcAft>
                <a:spcPct val="0"/>
              </a:spcAft>
            </a:pPr>
            <a:r>
              <a:rPr lang="en-US" sz="2000" smtClean="0">
                <a:solidFill>
                  <a:srgbClr val="0D0D0B"/>
                </a:solidFill>
              </a:rPr>
              <a:t>S</a:t>
            </a:r>
          </a:p>
          <a:p>
            <a:pPr algn="ctr" fontAlgn="base">
              <a:spcBef>
                <a:spcPct val="0"/>
              </a:spcBef>
              <a:spcAft>
                <a:spcPct val="0"/>
              </a:spcAft>
            </a:pPr>
            <a:r>
              <a:rPr lang="en-US" sz="2000" smtClean="0">
                <a:solidFill>
                  <a:srgbClr val="0D0D0B"/>
                </a:solidFill>
              </a:rPr>
              <a:t>R</a:t>
            </a:r>
          </a:p>
        </p:txBody>
      </p:sp>
      <p:sp>
        <p:nvSpPr>
          <p:cNvPr id="666635" name="Text Box 11"/>
          <p:cNvSpPr txBox="1">
            <a:spLocks noChangeArrowheads="1"/>
          </p:cNvSpPr>
          <p:nvPr/>
        </p:nvSpPr>
        <p:spPr bwMode="auto">
          <a:xfrm>
            <a:off x="5003800" y="1647825"/>
            <a:ext cx="1258888"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0000"/>
                </a:solidFill>
              </a:rPr>
              <a:t>ESBL +</a:t>
            </a:r>
          </a:p>
        </p:txBody>
      </p:sp>
      <p:sp>
        <p:nvSpPr>
          <p:cNvPr id="666636" name="Line 12"/>
          <p:cNvSpPr>
            <a:spLocks noChangeShapeType="1"/>
          </p:cNvSpPr>
          <p:nvPr/>
        </p:nvSpPr>
        <p:spPr bwMode="auto">
          <a:xfrm>
            <a:off x="647700" y="6742113"/>
            <a:ext cx="7740650" cy="0"/>
          </a:xfrm>
          <a:prstGeom prst="line">
            <a:avLst/>
          </a:prstGeom>
          <a:noFill/>
          <a:ln w="28575">
            <a:solidFill>
              <a:srgbClr val="D247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smtClean="0">
              <a:solidFill>
                <a:srgbClr val="0D0D0B"/>
              </a:solidFill>
            </a:endParaRPr>
          </a:p>
        </p:txBody>
      </p:sp>
      <p:sp>
        <p:nvSpPr>
          <p:cNvPr id="666630" name="Line 6"/>
          <p:cNvSpPr>
            <a:spLocks noChangeShapeType="1"/>
          </p:cNvSpPr>
          <p:nvPr/>
        </p:nvSpPr>
        <p:spPr bwMode="auto">
          <a:xfrm>
            <a:off x="647700" y="1196975"/>
            <a:ext cx="7740650" cy="0"/>
          </a:xfrm>
          <a:prstGeom prst="line">
            <a:avLst/>
          </a:prstGeom>
          <a:noFill/>
          <a:ln w="28575">
            <a:solidFill>
              <a:srgbClr val="D247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smtClean="0">
              <a:solidFill>
                <a:srgbClr val="0D0D0B"/>
              </a:solidFill>
            </a:endParaRPr>
          </a:p>
        </p:txBody>
      </p:sp>
    </p:spTree>
    <p:extLst>
      <p:ext uri="{BB962C8B-B14F-4D97-AF65-F5344CB8AC3E}">
        <p14:creationId xmlns:p14="http://schemas.microsoft.com/office/powerpoint/2010/main" val="275536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66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66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6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33" grpId="0" animBg="1"/>
      <p:bldP spid="666634" grpId="0" animBg="1"/>
      <p:bldP spid="66663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5" name="Text Box 3"/>
          <p:cNvSpPr txBox="1">
            <a:spLocks noChangeArrowheads="1"/>
          </p:cNvSpPr>
          <p:nvPr/>
        </p:nvSpPr>
        <p:spPr bwMode="auto">
          <a:xfrm>
            <a:off x="107504" y="1286758"/>
            <a:ext cx="878497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lnSpc>
                <a:spcPct val="150000"/>
              </a:lnSpc>
              <a:spcBef>
                <a:spcPct val="0"/>
              </a:spcBef>
              <a:spcAft>
                <a:spcPct val="0"/>
              </a:spcAft>
              <a:buFont typeface="Arial" pitchFamily="34" charset="0"/>
              <a:buChar char="•"/>
            </a:pPr>
            <a:r>
              <a:rPr lang="en-US" sz="2400" dirty="0" err="1" smtClean="0">
                <a:solidFill>
                  <a:srgbClr val="000000"/>
                </a:solidFill>
                <a:latin typeface="Arial" pitchFamily="34" charset="0"/>
                <a:cs typeface="Arial" pitchFamily="34" charset="0"/>
              </a:rPr>
              <a:t>Utilizzando</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i</a:t>
            </a:r>
            <a:r>
              <a:rPr lang="en-US" sz="2400" dirty="0" smtClean="0">
                <a:solidFill>
                  <a:srgbClr val="000000"/>
                </a:solidFill>
                <a:latin typeface="Arial" pitchFamily="34" charset="0"/>
                <a:cs typeface="Arial" pitchFamily="34" charset="0"/>
              </a:rPr>
              <a:t> breakpoint di </a:t>
            </a:r>
            <a:r>
              <a:rPr lang="en-US" sz="2400" dirty="0" err="1" smtClean="0">
                <a:solidFill>
                  <a:srgbClr val="000000"/>
                </a:solidFill>
                <a:latin typeface="Arial" pitchFamily="34" charset="0"/>
                <a:cs typeface="Arial" pitchFamily="34" charset="0"/>
              </a:rPr>
              <a:t>riferimento</a:t>
            </a:r>
            <a:r>
              <a:rPr lang="en-US" sz="2400" dirty="0" smtClean="0">
                <a:solidFill>
                  <a:srgbClr val="000000"/>
                </a:solidFill>
                <a:latin typeface="Arial" pitchFamily="34" charset="0"/>
                <a:cs typeface="Arial" pitchFamily="34" charset="0"/>
              </a:rPr>
              <a:t> EUCAST (</a:t>
            </a:r>
            <a:r>
              <a:rPr lang="en-US" sz="2400" dirty="0" err="1" smtClean="0">
                <a:solidFill>
                  <a:srgbClr val="000000"/>
                </a:solidFill>
                <a:latin typeface="Arial" pitchFamily="34" charset="0"/>
                <a:cs typeface="Arial" pitchFamily="34" charset="0"/>
              </a:rPr>
              <a:t>più</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bassi</a:t>
            </a:r>
            <a:r>
              <a:rPr lang="en-US" sz="2400" dirty="0" smtClean="0">
                <a:solidFill>
                  <a:srgbClr val="000000"/>
                </a:solidFill>
                <a:latin typeface="Arial" pitchFamily="34" charset="0"/>
                <a:cs typeface="Arial" pitchFamily="34" charset="0"/>
              </a:rPr>
              <a:t> di </a:t>
            </a:r>
            <a:r>
              <a:rPr lang="en-US" sz="2400" dirty="0" err="1" smtClean="0">
                <a:solidFill>
                  <a:srgbClr val="000000"/>
                </a:solidFill>
                <a:latin typeface="Arial" pitchFamily="34" charset="0"/>
                <a:cs typeface="Arial" pitchFamily="34" charset="0"/>
              </a:rPr>
              <a:t>quelli</a:t>
            </a:r>
            <a:r>
              <a:rPr lang="en-US" sz="2400" dirty="0" smtClean="0">
                <a:solidFill>
                  <a:srgbClr val="000000"/>
                </a:solidFill>
                <a:latin typeface="Arial" pitchFamily="34" charset="0"/>
                <a:cs typeface="Arial" pitchFamily="34" charset="0"/>
              </a:rPr>
              <a:t> CLSI), la </a:t>
            </a:r>
            <a:r>
              <a:rPr lang="en-US" sz="2400" dirty="0" err="1" smtClean="0">
                <a:solidFill>
                  <a:srgbClr val="000000"/>
                </a:solidFill>
                <a:latin typeface="Arial" pitchFamily="34" charset="0"/>
                <a:cs typeface="Arial" pitchFamily="34" charset="0"/>
              </a:rPr>
              <a:t>suscettibilità</a:t>
            </a:r>
            <a:r>
              <a:rPr lang="en-US" sz="2400" dirty="0" smtClean="0">
                <a:solidFill>
                  <a:srgbClr val="000000"/>
                </a:solidFill>
                <a:latin typeface="Arial" pitchFamily="34" charset="0"/>
                <a:cs typeface="Arial" pitchFamily="34" charset="0"/>
              </a:rPr>
              <a:t>/</a:t>
            </a:r>
            <a:r>
              <a:rPr lang="en-US" sz="2400" dirty="0" err="1" smtClean="0">
                <a:solidFill>
                  <a:srgbClr val="000000"/>
                </a:solidFill>
                <a:latin typeface="Arial" pitchFamily="34" charset="0"/>
                <a:cs typeface="Arial" pitchFamily="34" charset="0"/>
              </a:rPr>
              <a:t>resistenza</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ai</a:t>
            </a:r>
            <a:r>
              <a:rPr lang="en-US" sz="2400" dirty="0" smtClean="0">
                <a:solidFill>
                  <a:srgbClr val="000000"/>
                </a:solidFill>
                <a:latin typeface="Arial" pitchFamily="34" charset="0"/>
                <a:cs typeface="Arial" pitchFamily="34" charset="0"/>
              </a:rPr>
              <a:t> beta-</a:t>
            </a:r>
            <a:r>
              <a:rPr lang="en-US" sz="2400" dirty="0" err="1" smtClean="0">
                <a:solidFill>
                  <a:srgbClr val="000000"/>
                </a:solidFill>
                <a:latin typeface="Arial" pitchFamily="34" charset="0"/>
                <a:cs typeface="Arial" pitchFamily="34" charset="0"/>
              </a:rPr>
              <a:t>lattamici</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viene</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interpretata</a:t>
            </a:r>
            <a:r>
              <a:rPr lang="en-US" sz="2400" dirty="0" smtClean="0">
                <a:solidFill>
                  <a:srgbClr val="000000"/>
                </a:solidFill>
                <a:latin typeface="Arial" pitchFamily="34" charset="0"/>
                <a:cs typeface="Arial" pitchFamily="34" charset="0"/>
              </a:rPr>
              <a:t> in base </a:t>
            </a:r>
            <a:r>
              <a:rPr lang="en-US" sz="2400" dirty="0" err="1" smtClean="0">
                <a:solidFill>
                  <a:srgbClr val="000000"/>
                </a:solidFill>
                <a:latin typeface="Arial" pitchFamily="34" charset="0"/>
                <a:cs typeface="Arial" pitchFamily="34" charset="0"/>
              </a:rPr>
              <a:t>ai</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valori</a:t>
            </a:r>
            <a:r>
              <a:rPr lang="en-US" sz="2400" dirty="0" smtClean="0">
                <a:solidFill>
                  <a:srgbClr val="000000"/>
                </a:solidFill>
                <a:latin typeface="Arial" pitchFamily="34" charset="0"/>
                <a:cs typeface="Arial" pitchFamily="34" charset="0"/>
              </a:rPr>
              <a:t> di MIC </a:t>
            </a:r>
            <a:r>
              <a:rPr lang="en-US" sz="2400" dirty="0" err="1" smtClean="0">
                <a:solidFill>
                  <a:srgbClr val="000000"/>
                </a:solidFill>
                <a:latin typeface="Arial" pitchFamily="34" charset="0"/>
                <a:cs typeface="Arial" pitchFamily="34" charset="0"/>
              </a:rPr>
              <a:t>osservati</a:t>
            </a:r>
            <a:r>
              <a:rPr lang="en-US" sz="2400" dirty="0" smtClean="0">
                <a:solidFill>
                  <a:srgbClr val="000000"/>
                </a:solidFill>
                <a:latin typeface="Arial" pitchFamily="34" charset="0"/>
                <a:cs typeface="Arial" pitchFamily="34" charset="0"/>
              </a:rPr>
              <a:t> per </a:t>
            </a:r>
            <a:r>
              <a:rPr lang="en-US" sz="2400" dirty="0" err="1" smtClean="0">
                <a:solidFill>
                  <a:srgbClr val="000000"/>
                </a:solidFill>
                <a:latin typeface="Arial" pitchFamily="34" charset="0"/>
                <a:cs typeface="Arial" pitchFamily="34" charset="0"/>
              </a:rPr>
              <a:t>ogni</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antibiotico</a:t>
            </a:r>
            <a:r>
              <a:rPr lang="en-US" sz="2400" dirty="0">
                <a:solidFill>
                  <a:srgbClr val="000000"/>
                </a:solidFill>
                <a:latin typeface="Arial" pitchFamily="34" charset="0"/>
                <a:cs typeface="Arial" pitchFamily="34" charset="0"/>
              </a:rPr>
              <a:t> </a:t>
            </a:r>
            <a:r>
              <a:rPr lang="en-US" sz="2400" dirty="0" smtClean="0">
                <a:solidFill>
                  <a:srgbClr val="000000"/>
                </a:solidFill>
                <a:latin typeface="Arial" pitchFamily="34" charset="0"/>
                <a:cs typeface="Arial" pitchFamily="34" charset="0"/>
              </a:rPr>
              <a:t>(“as found”)</a:t>
            </a:r>
          </a:p>
          <a:p>
            <a:pPr marL="342900" indent="-342900" fontAlgn="base">
              <a:lnSpc>
                <a:spcPct val="150000"/>
              </a:lnSpc>
              <a:spcBef>
                <a:spcPct val="0"/>
              </a:spcBef>
              <a:spcAft>
                <a:spcPct val="0"/>
              </a:spcAft>
              <a:buFont typeface="Arial" pitchFamily="34" charset="0"/>
              <a:buChar char="•"/>
            </a:pPr>
            <a:r>
              <a:rPr lang="en-US" sz="2400" dirty="0" err="1" smtClean="0">
                <a:solidFill>
                  <a:srgbClr val="000000"/>
                </a:solidFill>
                <a:latin typeface="Arial" pitchFamily="34" charset="0"/>
                <a:cs typeface="Arial" pitchFamily="34" charset="0"/>
              </a:rPr>
              <a:t>Saggiare</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gli</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isolati</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clinici</a:t>
            </a:r>
            <a:r>
              <a:rPr lang="en-US" sz="2400" dirty="0" smtClean="0">
                <a:solidFill>
                  <a:srgbClr val="000000"/>
                </a:solidFill>
                <a:latin typeface="Arial" pitchFamily="34" charset="0"/>
                <a:cs typeface="Arial" pitchFamily="34" charset="0"/>
              </a:rPr>
              <a:t> per ESBL a </a:t>
            </a:r>
            <a:r>
              <a:rPr lang="en-US" sz="2400" dirty="0" err="1" smtClean="0">
                <a:solidFill>
                  <a:srgbClr val="000000"/>
                </a:solidFill>
                <a:latin typeface="Arial" pitchFamily="34" charset="0"/>
                <a:cs typeface="Arial" pitchFamily="34" charset="0"/>
              </a:rPr>
              <a:t>fini</a:t>
            </a:r>
            <a:r>
              <a:rPr lang="en-US" sz="2400" dirty="0" smtClean="0">
                <a:solidFill>
                  <a:srgbClr val="000000"/>
                </a:solidFill>
                <a:latin typeface="Arial" pitchFamily="34" charset="0"/>
                <a:cs typeface="Arial" pitchFamily="34" charset="0"/>
              </a:rPr>
              <a:t> </a:t>
            </a:r>
            <a:r>
              <a:rPr lang="en-US" sz="2400" dirty="0" err="1" smtClean="0">
                <a:solidFill>
                  <a:srgbClr val="000000"/>
                </a:solidFill>
                <a:latin typeface="Arial" pitchFamily="34" charset="0"/>
                <a:cs typeface="Arial" pitchFamily="34" charset="0"/>
              </a:rPr>
              <a:t>epidemiologici</a:t>
            </a:r>
            <a:r>
              <a:rPr lang="en-US" sz="2400" dirty="0" smtClean="0">
                <a:solidFill>
                  <a:srgbClr val="000000"/>
                </a:solidFill>
                <a:latin typeface="Arial" pitchFamily="34" charset="0"/>
                <a:cs typeface="Arial" pitchFamily="34" charset="0"/>
              </a:rPr>
              <a:t>.</a:t>
            </a:r>
          </a:p>
        </p:txBody>
      </p:sp>
      <p:sp>
        <p:nvSpPr>
          <p:cNvPr id="602119" name="Text Box 7"/>
          <p:cNvSpPr txBox="1">
            <a:spLocks noChangeArrowheads="1"/>
          </p:cNvSpPr>
          <p:nvPr/>
        </p:nvSpPr>
        <p:spPr bwMode="auto">
          <a:xfrm>
            <a:off x="107504" y="4581128"/>
            <a:ext cx="8964612" cy="17543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dirty="0" smtClean="0">
                <a:solidFill>
                  <a:srgbClr val="FF0000"/>
                </a:solidFill>
                <a:latin typeface="Arial" pitchFamily="34" charset="0"/>
                <a:cs typeface="Arial" pitchFamily="34" charset="0"/>
              </a:rPr>
              <a:t>NOI:</a:t>
            </a:r>
          </a:p>
          <a:p>
            <a:pPr fontAlgn="base">
              <a:spcBef>
                <a:spcPct val="0"/>
              </a:spcBef>
              <a:spcAft>
                <a:spcPct val="0"/>
              </a:spcAft>
            </a:pPr>
            <a:endParaRPr lang="en-US" sz="2200" dirty="0" smtClean="0">
              <a:solidFill>
                <a:srgbClr val="D24702"/>
              </a:solidFill>
            </a:endParaRPr>
          </a:p>
          <a:p>
            <a:pPr fontAlgn="base">
              <a:spcBef>
                <a:spcPct val="0"/>
              </a:spcBef>
              <a:spcAft>
                <a:spcPct val="0"/>
              </a:spcAft>
            </a:pPr>
            <a:r>
              <a:rPr lang="en-US" sz="2200" dirty="0" err="1" smtClean="0">
                <a:solidFill>
                  <a:srgbClr val="000000"/>
                </a:solidFill>
              </a:rPr>
              <a:t>Segnaliamo</a:t>
            </a:r>
            <a:r>
              <a:rPr lang="en-US" sz="2200" dirty="0" smtClean="0">
                <a:solidFill>
                  <a:srgbClr val="000000"/>
                </a:solidFill>
              </a:rPr>
              <a:t> </a:t>
            </a:r>
            <a:r>
              <a:rPr lang="en-US" sz="2200" dirty="0" err="1" smtClean="0">
                <a:solidFill>
                  <a:srgbClr val="000000"/>
                </a:solidFill>
              </a:rPr>
              <a:t>gli</a:t>
            </a:r>
            <a:r>
              <a:rPr lang="en-US" sz="2200" dirty="0" smtClean="0">
                <a:solidFill>
                  <a:srgbClr val="000000"/>
                </a:solidFill>
              </a:rPr>
              <a:t> </a:t>
            </a:r>
            <a:r>
              <a:rPr lang="en-US" sz="2200" dirty="0" err="1" smtClean="0">
                <a:solidFill>
                  <a:srgbClr val="000000"/>
                </a:solidFill>
              </a:rPr>
              <a:t>isolati</a:t>
            </a:r>
            <a:r>
              <a:rPr lang="en-US" sz="2200" dirty="0" smtClean="0">
                <a:solidFill>
                  <a:srgbClr val="000000"/>
                </a:solidFill>
              </a:rPr>
              <a:t> ESBL + (test </a:t>
            </a:r>
            <a:r>
              <a:rPr lang="en-US" sz="2200" dirty="0" err="1" smtClean="0">
                <a:solidFill>
                  <a:srgbClr val="000000"/>
                </a:solidFill>
              </a:rPr>
              <a:t>fenotipico</a:t>
            </a:r>
            <a:r>
              <a:rPr lang="en-US" sz="2200" dirty="0" smtClean="0">
                <a:solidFill>
                  <a:srgbClr val="000000"/>
                </a:solidFill>
              </a:rPr>
              <a:t> di </a:t>
            </a:r>
            <a:r>
              <a:rPr lang="en-US" sz="2200" dirty="0" err="1" smtClean="0">
                <a:solidFill>
                  <a:srgbClr val="000000"/>
                </a:solidFill>
              </a:rPr>
              <a:t>riferimento</a:t>
            </a:r>
            <a:r>
              <a:rPr lang="en-US" sz="2200" dirty="0" smtClean="0">
                <a:solidFill>
                  <a:srgbClr val="000000"/>
                </a:solidFill>
              </a:rPr>
              <a:t>)</a:t>
            </a:r>
          </a:p>
          <a:p>
            <a:pPr algn="ctr" fontAlgn="base">
              <a:spcBef>
                <a:spcPct val="0"/>
              </a:spcBef>
              <a:spcAft>
                <a:spcPct val="0"/>
              </a:spcAft>
            </a:pPr>
            <a:r>
              <a:rPr lang="en-US" sz="2200" dirty="0" smtClean="0">
                <a:solidFill>
                  <a:srgbClr val="FF0000"/>
                </a:solidFill>
              </a:rPr>
              <a:t>+</a:t>
            </a:r>
          </a:p>
          <a:p>
            <a:pPr fontAlgn="base">
              <a:spcBef>
                <a:spcPct val="0"/>
              </a:spcBef>
              <a:spcAft>
                <a:spcPct val="0"/>
              </a:spcAft>
            </a:pPr>
            <a:r>
              <a:rPr lang="en-US" sz="2200" dirty="0" err="1" smtClean="0">
                <a:solidFill>
                  <a:srgbClr val="000000"/>
                </a:solidFill>
              </a:rPr>
              <a:t>Interpretiamo</a:t>
            </a:r>
            <a:r>
              <a:rPr lang="en-US" sz="2200" dirty="0" smtClean="0">
                <a:solidFill>
                  <a:srgbClr val="000000"/>
                </a:solidFill>
              </a:rPr>
              <a:t> </a:t>
            </a:r>
            <a:r>
              <a:rPr lang="en-US" sz="2200" dirty="0" err="1" smtClean="0">
                <a:solidFill>
                  <a:srgbClr val="000000"/>
                </a:solidFill>
              </a:rPr>
              <a:t>l’antibiogramma</a:t>
            </a:r>
            <a:r>
              <a:rPr lang="en-US" sz="2200" dirty="0" smtClean="0">
                <a:solidFill>
                  <a:srgbClr val="000000"/>
                </a:solidFill>
              </a:rPr>
              <a:t> in base </a:t>
            </a:r>
            <a:r>
              <a:rPr lang="en-US" sz="2200" dirty="0" err="1" smtClean="0">
                <a:solidFill>
                  <a:srgbClr val="000000"/>
                </a:solidFill>
              </a:rPr>
              <a:t>alle</a:t>
            </a:r>
            <a:r>
              <a:rPr lang="en-US" sz="2200" dirty="0" smtClean="0">
                <a:solidFill>
                  <a:srgbClr val="000000"/>
                </a:solidFill>
              </a:rPr>
              <a:t> </a:t>
            </a:r>
            <a:r>
              <a:rPr lang="en-US" sz="2200" dirty="0" err="1" smtClean="0">
                <a:solidFill>
                  <a:srgbClr val="000000"/>
                </a:solidFill>
              </a:rPr>
              <a:t>linee</a:t>
            </a:r>
            <a:r>
              <a:rPr lang="en-US" sz="2200" dirty="0" smtClean="0">
                <a:solidFill>
                  <a:srgbClr val="000000"/>
                </a:solidFill>
              </a:rPr>
              <a:t> </a:t>
            </a:r>
            <a:r>
              <a:rPr lang="en-US" sz="2200" dirty="0" err="1" smtClean="0">
                <a:solidFill>
                  <a:srgbClr val="000000"/>
                </a:solidFill>
              </a:rPr>
              <a:t>guida</a:t>
            </a:r>
            <a:r>
              <a:rPr lang="en-US" sz="2200" dirty="0" smtClean="0">
                <a:solidFill>
                  <a:srgbClr val="000000"/>
                </a:solidFill>
              </a:rPr>
              <a:t> EUCAST</a:t>
            </a:r>
            <a:endParaRPr lang="en-US" sz="2200" dirty="0" smtClean="0">
              <a:solidFill>
                <a:srgbClr val="000000"/>
              </a:solidFill>
              <a:cs typeface="Arial" pitchFamily="34" charset="0"/>
            </a:endParaRPr>
          </a:p>
        </p:txBody>
      </p:sp>
      <p:sp>
        <p:nvSpPr>
          <p:cNvPr id="2" name="CasellaDiTesto 1"/>
          <p:cNvSpPr txBox="1"/>
          <p:nvPr/>
        </p:nvSpPr>
        <p:spPr>
          <a:xfrm>
            <a:off x="1763688" y="452265"/>
            <a:ext cx="4979055" cy="461665"/>
          </a:xfrm>
          <a:prstGeom prst="rect">
            <a:avLst/>
          </a:prstGeom>
          <a:noFill/>
        </p:spPr>
        <p:txBody>
          <a:bodyPr wrap="none" rtlCol="0">
            <a:spAutoFit/>
          </a:bodyPr>
          <a:lstStyle/>
          <a:p>
            <a:r>
              <a:rPr lang="en-US" sz="2400" b="1" dirty="0" smtClean="0">
                <a:solidFill>
                  <a:srgbClr val="FF0000"/>
                </a:solidFill>
                <a:cs typeface="Arial" pitchFamily="34" charset="0"/>
              </a:rPr>
              <a:t>ANTIBIOGRAMMA CON EUCAST</a:t>
            </a:r>
            <a:endParaRPr lang="en-US" sz="2400" b="1" dirty="0">
              <a:solidFill>
                <a:srgbClr val="FF0000"/>
              </a:solidFill>
              <a:cs typeface="Arial" pitchFamily="34" charset="0"/>
            </a:endParaRPr>
          </a:p>
        </p:txBody>
      </p:sp>
    </p:spTree>
    <p:extLst>
      <p:ext uri="{BB962C8B-B14F-4D97-AF65-F5344CB8AC3E}">
        <p14:creationId xmlns:p14="http://schemas.microsoft.com/office/powerpoint/2010/main" val="103345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3" y="332662"/>
            <a:ext cx="81534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4653142"/>
            <a:ext cx="812482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e 6"/>
          <p:cNvSpPr/>
          <p:nvPr/>
        </p:nvSpPr>
        <p:spPr>
          <a:xfrm>
            <a:off x="3545956" y="1340768"/>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5796136" y="908720"/>
            <a:ext cx="360040" cy="3528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5"/>
          <p:cNvSpPr/>
          <p:nvPr/>
        </p:nvSpPr>
        <p:spPr>
          <a:xfrm>
            <a:off x="4644008" y="908720"/>
            <a:ext cx="360040" cy="3528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p:cNvSpPr/>
          <p:nvPr/>
        </p:nvSpPr>
        <p:spPr>
          <a:xfrm>
            <a:off x="6804248" y="908720"/>
            <a:ext cx="360040" cy="3528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rot="5700208">
            <a:off x="6831544" y="3401704"/>
            <a:ext cx="360040" cy="432048"/>
          </a:xfrm>
          <a:prstGeom prst="ellipse">
            <a:avLst/>
          </a:prstGeom>
          <a:no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0739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1" name="Text Box 3"/>
          <p:cNvSpPr txBox="1">
            <a:spLocks noChangeArrowheads="1"/>
          </p:cNvSpPr>
          <p:nvPr/>
        </p:nvSpPr>
        <p:spPr bwMode="auto">
          <a:xfrm>
            <a:off x="-36513" y="1052513"/>
            <a:ext cx="9144001"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200" b="1" dirty="0" smtClean="0">
                <a:solidFill>
                  <a:srgbClr val="D24702"/>
                </a:solidFill>
              </a:rPr>
              <a:t>TERAPIA </a:t>
            </a:r>
            <a:r>
              <a:rPr lang="en-US" sz="2200" b="1" dirty="0" err="1" smtClean="0">
                <a:solidFill>
                  <a:srgbClr val="D24702"/>
                </a:solidFill>
              </a:rPr>
              <a:t>isolati</a:t>
            </a:r>
            <a:r>
              <a:rPr lang="en-US" sz="2200" b="1" dirty="0" smtClean="0">
                <a:solidFill>
                  <a:srgbClr val="D24702"/>
                </a:solidFill>
              </a:rPr>
              <a:t> ESBL +</a:t>
            </a:r>
          </a:p>
          <a:p>
            <a:pPr algn="ctr" fontAlgn="base">
              <a:spcBef>
                <a:spcPct val="0"/>
              </a:spcBef>
              <a:spcAft>
                <a:spcPct val="0"/>
              </a:spcAft>
            </a:pPr>
            <a:endParaRPr lang="en-US" sz="2200" b="1" dirty="0" smtClean="0">
              <a:solidFill>
                <a:srgbClr val="D24702"/>
              </a:solidFill>
            </a:endParaRPr>
          </a:p>
          <a:p>
            <a:pPr algn="ctr" fontAlgn="base">
              <a:spcBef>
                <a:spcPct val="0"/>
              </a:spcBef>
              <a:spcAft>
                <a:spcPct val="0"/>
              </a:spcAft>
            </a:pPr>
            <a:endParaRPr lang="en-US" sz="2200" b="1" dirty="0" smtClean="0">
              <a:solidFill>
                <a:srgbClr val="D24702"/>
              </a:solidFill>
            </a:endParaRPr>
          </a:p>
          <a:p>
            <a:pPr algn="ctr" fontAlgn="base">
              <a:spcBef>
                <a:spcPct val="0"/>
              </a:spcBef>
              <a:spcAft>
                <a:spcPct val="0"/>
              </a:spcAft>
            </a:pPr>
            <a:endParaRPr lang="en-US" sz="2200" dirty="0" smtClean="0">
              <a:solidFill>
                <a:srgbClr val="FF0066"/>
              </a:solidFill>
            </a:endParaRPr>
          </a:p>
          <a:p>
            <a:pPr fontAlgn="base">
              <a:spcBef>
                <a:spcPct val="0"/>
              </a:spcBef>
              <a:spcAft>
                <a:spcPct val="0"/>
              </a:spcAft>
              <a:buClr>
                <a:srgbClr val="33CC33"/>
              </a:buClr>
              <a:buFont typeface="Wingdings" pitchFamily="2" charset="2"/>
              <a:buChar char="á"/>
            </a:pPr>
            <a:r>
              <a:rPr lang="en-US" sz="2200" dirty="0" smtClean="0">
                <a:solidFill>
                  <a:srgbClr val="000000"/>
                </a:solidFill>
              </a:rPr>
              <a:t> IMIPENEM, MEROPENEM, non </a:t>
            </a:r>
            <a:r>
              <a:rPr lang="en-US" sz="2200" dirty="0" err="1" smtClean="0">
                <a:solidFill>
                  <a:srgbClr val="000000"/>
                </a:solidFill>
              </a:rPr>
              <a:t>idrolizzati</a:t>
            </a:r>
            <a:r>
              <a:rPr lang="en-US" sz="2200" dirty="0" smtClean="0">
                <a:solidFill>
                  <a:srgbClr val="000000"/>
                </a:solidFill>
              </a:rPr>
              <a:t> da ESBL (prima </a:t>
            </a:r>
            <a:r>
              <a:rPr lang="en-US" sz="2200" dirty="0" err="1" smtClean="0">
                <a:solidFill>
                  <a:srgbClr val="000000"/>
                </a:solidFill>
              </a:rPr>
              <a:t>scelta</a:t>
            </a:r>
            <a:r>
              <a:rPr lang="en-US" sz="2200" dirty="0" smtClean="0">
                <a:solidFill>
                  <a:srgbClr val="000000"/>
                </a:solidFill>
              </a:rPr>
              <a:t>)</a:t>
            </a:r>
          </a:p>
          <a:p>
            <a:pPr fontAlgn="base">
              <a:spcBef>
                <a:spcPct val="0"/>
              </a:spcBef>
              <a:spcAft>
                <a:spcPct val="0"/>
              </a:spcAft>
              <a:buClr>
                <a:srgbClr val="33CC33"/>
              </a:buClr>
              <a:buFont typeface="Wingdings" pitchFamily="2" charset="2"/>
              <a:buChar char="á"/>
            </a:pPr>
            <a:endParaRPr lang="en-US" sz="2200" dirty="0" smtClean="0">
              <a:solidFill>
                <a:srgbClr val="000000"/>
              </a:solidFill>
            </a:endParaRPr>
          </a:p>
          <a:p>
            <a:pPr fontAlgn="base">
              <a:spcBef>
                <a:spcPct val="0"/>
              </a:spcBef>
              <a:spcAft>
                <a:spcPct val="0"/>
              </a:spcAft>
              <a:buClr>
                <a:srgbClr val="33CC33"/>
              </a:buClr>
              <a:buFont typeface="Wingdings" pitchFamily="2" charset="2"/>
              <a:buChar char="á"/>
            </a:pPr>
            <a:r>
              <a:rPr lang="en-US" sz="2200" dirty="0" smtClean="0">
                <a:solidFill>
                  <a:srgbClr val="000000"/>
                </a:solidFill>
              </a:rPr>
              <a:t> ERTAPENEM</a:t>
            </a:r>
          </a:p>
          <a:p>
            <a:pPr fontAlgn="base">
              <a:spcBef>
                <a:spcPct val="0"/>
              </a:spcBef>
              <a:spcAft>
                <a:spcPct val="0"/>
              </a:spcAft>
              <a:buClr>
                <a:srgbClr val="33CC33"/>
              </a:buClr>
              <a:buFont typeface="Wingdings" pitchFamily="2" charset="2"/>
              <a:buChar char="á"/>
            </a:pPr>
            <a:endParaRPr lang="en-US" sz="2200" dirty="0" smtClean="0">
              <a:solidFill>
                <a:srgbClr val="000000"/>
              </a:solidFill>
            </a:endParaRPr>
          </a:p>
          <a:p>
            <a:pPr fontAlgn="base">
              <a:spcBef>
                <a:spcPct val="0"/>
              </a:spcBef>
              <a:spcAft>
                <a:spcPct val="0"/>
              </a:spcAft>
              <a:buClr>
                <a:srgbClr val="33CC33"/>
              </a:buClr>
              <a:buFont typeface="Wingdings" pitchFamily="2" charset="2"/>
              <a:buChar char="á"/>
            </a:pPr>
            <a:r>
              <a:rPr lang="en-US" sz="2200" dirty="0" smtClean="0">
                <a:solidFill>
                  <a:srgbClr val="000000"/>
                </a:solidFill>
              </a:rPr>
              <a:t>TIGECICLINA</a:t>
            </a:r>
          </a:p>
          <a:p>
            <a:pPr fontAlgn="base">
              <a:spcBef>
                <a:spcPct val="0"/>
              </a:spcBef>
              <a:spcAft>
                <a:spcPct val="0"/>
              </a:spcAft>
              <a:buClr>
                <a:srgbClr val="33CC33"/>
              </a:buClr>
              <a:buFont typeface="Wingdings" pitchFamily="2" charset="2"/>
              <a:buChar char="á"/>
            </a:pPr>
            <a:endParaRPr lang="en-US" sz="2200" dirty="0" smtClean="0">
              <a:solidFill>
                <a:srgbClr val="000000"/>
              </a:solidFill>
            </a:endParaRPr>
          </a:p>
          <a:p>
            <a:pPr fontAlgn="base">
              <a:spcBef>
                <a:spcPct val="0"/>
              </a:spcBef>
              <a:spcAft>
                <a:spcPct val="0"/>
              </a:spcAft>
              <a:buClr>
                <a:srgbClr val="33CC33"/>
              </a:buClr>
              <a:buFont typeface="Wingdings" pitchFamily="2" charset="2"/>
              <a:buChar char="á"/>
            </a:pPr>
            <a:r>
              <a:rPr lang="en-US" sz="2200" dirty="0" smtClean="0">
                <a:solidFill>
                  <a:srgbClr val="000000"/>
                </a:solidFill>
              </a:rPr>
              <a:t>CHINOLONI (IVU), se </a:t>
            </a:r>
            <a:r>
              <a:rPr lang="en-US" sz="2200" dirty="0" err="1" smtClean="0">
                <a:solidFill>
                  <a:srgbClr val="000000"/>
                </a:solidFill>
              </a:rPr>
              <a:t>il</a:t>
            </a:r>
            <a:r>
              <a:rPr lang="en-US" sz="2200" dirty="0" smtClean="0">
                <a:solidFill>
                  <a:srgbClr val="000000"/>
                </a:solidFill>
              </a:rPr>
              <a:t> </a:t>
            </a:r>
            <a:r>
              <a:rPr lang="en-US" sz="2200" dirty="0" err="1" smtClean="0">
                <a:solidFill>
                  <a:srgbClr val="000000"/>
                </a:solidFill>
              </a:rPr>
              <a:t>batterio</a:t>
            </a:r>
            <a:r>
              <a:rPr lang="en-US" sz="2200" dirty="0" smtClean="0">
                <a:solidFill>
                  <a:srgbClr val="000000"/>
                </a:solidFill>
              </a:rPr>
              <a:t> è </a:t>
            </a:r>
            <a:r>
              <a:rPr lang="en-US" sz="2200" dirty="0" err="1" smtClean="0">
                <a:solidFill>
                  <a:srgbClr val="000000"/>
                </a:solidFill>
              </a:rPr>
              <a:t>sensibile</a:t>
            </a:r>
            <a:endParaRPr lang="en-US" sz="2200" dirty="0" smtClean="0">
              <a:solidFill>
                <a:srgbClr val="000000"/>
              </a:solidFill>
            </a:endParaRPr>
          </a:p>
          <a:p>
            <a:pPr fontAlgn="base">
              <a:spcBef>
                <a:spcPct val="0"/>
              </a:spcBef>
              <a:spcAft>
                <a:spcPct val="0"/>
              </a:spcAft>
              <a:buClr>
                <a:srgbClr val="33CC33"/>
              </a:buClr>
              <a:buFont typeface="Wingdings" pitchFamily="2" charset="2"/>
              <a:buChar char="á"/>
            </a:pPr>
            <a:endParaRPr lang="en-US" sz="2200" dirty="0" smtClean="0">
              <a:solidFill>
                <a:srgbClr val="000000"/>
              </a:solidFill>
            </a:endParaRPr>
          </a:p>
          <a:p>
            <a:pPr fontAlgn="base">
              <a:spcBef>
                <a:spcPct val="0"/>
              </a:spcBef>
              <a:spcAft>
                <a:spcPct val="0"/>
              </a:spcAft>
              <a:buClr>
                <a:srgbClr val="FF0066"/>
              </a:buClr>
              <a:buFont typeface="Wingdings" pitchFamily="2" charset="2"/>
              <a:buChar char="ü"/>
            </a:pPr>
            <a:endParaRPr lang="en-US" sz="2200" dirty="0" smtClean="0">
              <a:solidFill>
                <a:srgbClr val="000000"/>
              </a:solidFill>
            </a:endParaRPr>
          </a:p>
          <a:p>
            <a:pPr fontAlgn="base">
              <a:spcBef>
                <a:spcPct val="0"/>
              </a:spcBef>
              <a:spcAft>
                <a:spcPct val="0"/>
              </a:spcAft>
              <a:buClr>
                <a:srgbClr val="FF0000"/>
              </a:buClr>
              <a:buFont typeface="Wingdings" pitchFamily="2" charset="2"/>
              <a:buChar char="â"/>
            </a:pPr>
            <a:r>
              <a:rPr lang="en-US" sz="2200" dirty="0" smtClean="0">
                <a:solidFill>
                  <a:srgbClr val="000000"/>
                </a:solidFill>
              </a:rPr>
              <a:t>Beta-</a:t>
            </a:r>
            <a:r>
              <a:rPr lang="en-US" sz="2200" dirty="0" err="1" smtClean="0">
                <a:solidFill>
                  <a:srgbClr val="000000"/>
                </a:solidFill>
              </a:rPr>
              <a:t>lattamici</a:t>
            </a:r>
            <a:r>
              <a:rPr lang="en-US" sz="2200" dirty="0" smtClean="0">
                <a:solidFill>
                  <a:srgbClr val="000000"/>
                </a:solidFill>
              </a:rPr>
              <a:t>/</a:t>
            </a:r>
            <a:r>
              <a:rPr lang="en-US" sz="2200" dirty="0" err="1" smtClean="0">
                <a:solidFill>
                  <a:srgbClr val="000000"/>
                </a:solidFill>
              </a:rPr>
              <a:t>inibitori</a:t>
            </a:r>
            <a:r>
              <a:rPr lang="en-US" sz="2200" dirty="0" smtClean="0">
                <a:solidFill>
                  <a:srgbClr val="000000"/>
                </a:solidFill>
              </a:rPr>
              <a:t> beta-</a:t>
            </a:r>
            <a:r>
              <a:rPr lang="en-US" sz="2200" dirty="0" err="1" smtClean="0">
                <a:solidFill>
                  <a:srgbClr val="000000"/>
                </a:solidFill>
              </a:rPr>
              <a:t>lattamasi</a:t>
            </a:r>
            <a:r>
              <a:rPr lang="en-US" sz="2200" dirty="0" smtClean="0">
                <a:solidFill>
                  <a:srgbClr val="000000"/>
                </a:solidFill>
              </a:rPr>
              <a:t>: </a:t>
            </a:r>
            <a:r>
              <a:rPr lang="en-US" sz="2200" dirty="0" err="1" smtClean="0">
                <a:solidFill>
                  <a:srgbClr val="000000"/>
                </a:solidFill>
              </a:rPr>
              <a:t>associati</a:t>
            </a:r>
            <a:r>
              <a:rPr lang="en-US" sz="2200" dirty="0" smtClean="0">
                <a:solidFill>
                  <a:srgbClr val="000000"/>
                </a:solidFill>
              </a:rPr>
              <a:t> a </a:t>
            </a:r>
            <a:r>
              <a:rPr lang="en-US" sz="2200" dirty="0" err="1" smtClean="0">
                <a:solidFill>
                  <a:srgbClr val="000000"/>
                </a:solidFill>
              </a:rPr>
              <a:t>fallimento</a:t>
            </a:r>
            <a:r>
              <a:rPr lang="en-US" sz="2200" dirty="0" smtClean="0">
                <a:solidFill>
                  <a:srgbClr val="000000"/>
                </a:solidFill>
              </a:rPr>
              <a:t> </a:t>
            </a:r>
            <a:r>
              <a:rPr lang="en-US" sz="2200" dirty="0" err="1" smtClean="0">
                <a:solidFill>
                  <a:srgbClr val="000000"/>
                </a:solidFill>
              </a:rPr>
              <a:t>terapeutico</a:t>
            </a:r>
            <a:endParaRPr lang="en-US" sz="2200" dirty="0" smtClean="0">
              <a:solidFill>
                <a:srgbClr val="000000"/>
              </a:solidFill>
            </a:endParaRPr>
          </a:p>
        </p:txBody>
      </p:sp>
      <p:sp>
        <p:nvSpPr>
          <p:cNvPr id="606212" name="Line 4"/>
          <p:cNvSpPr>
            <a:spLocks noChangeShapeType="1"/>
          </p:cNvSpPr>
          <p:nvPr/>
        </p:nvSpPr>
        <p:spPr bwMode="auto">
          <a:xfrm>
            <a:off x="0" y="1844675"/>
            <a:ext cx="9144000" cy="0"/>
          </a:xfrm>
          <a:prstGeom prst="line">
            <a:avLst/>
          </a:prstGeom>
          <a:noFill/>
          <a:ln w="12700">
            <a:solidFill>
              <a:srgbClr val="D247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smtClean="0">
              <a:solidFill>
                <a:srgbClr val="0D0D0B"/>
              </a:solidFill>
            </a:endParaRPr>
          </a:p>
        </p:txBody>
      </p:sp>
    </p:spTree>
    <p:extLst>
      <p:ext uri="{BB962C8B-B14F-4D97-AF65-F5344CB8AC3E}">
        <p14:creationId xmlns:p14="http://schemas.microsoft.com/office/powerpoint/2010/main" val="10530425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4704"/>
            <a:ext cx="85344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3" y="-99392"/>
            <a:ext cx="8845167" cy="103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535813"/>
            <a:ext cx="6569174" cy="432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7755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512" y="188640"/>
            <a:ext cx="9145016" cy="2800767"/>
          </a:xfrm>
          <a:prstGeom prst="rect">
            <a:avLst/>
          </a:prstGeom>
          <a:noFill/>
        </p:spPr>
        <p:txBody>
          <a:bodyPr wrap="square" rtlCol="0">
            <a:spAutoFit/>
          </a:bodyPr>
          <a:lstStyle/>
          <a:p>
            <a:pPr algn="ctr"/>
            <a:r>
              <a:rPr lang="en-US" sz="2200" b="1" dirty="0" smtClean="0">
                <a:solidFill>
                  <a:srgbClr val="FF0000"/>
                </a:solidFill>
                <a:latin typeface="Arial" pitchFamily="34" charset="0"/>
                <a:cs typeface="Arial" pitchFamily="34" charset="0"/>
              </a:rPr>
              <a:t>CARBAPENEMASI</a:t>
            </a:r>
          </a:p>
          <a:p>
            <a:pPr marL="342900" indent="-342900">
              <a:buFont typeface="Arial" pitchFamily="34" charset="0"/>
              <a:buChar char="•"/>
            </a:pPr>
            <a:r>
              <a:rPr lang="en-US" sz="2200" dirty="0" err="1" smtClean="0">
                <a:latin typeface="Arial" pitchFamily="34" charset="0"/>
                <a:cs typeface="Arial" pitchFamily="34" charset="0"/>
              </a:rPr>
              <a:t>Enzimi</a:t>
            </a:r>
            <a:r>
              <a:rPr lang="en-US" sz="2200" dirty="0" smtClean="0">
                <a:latin typeface="Arial" pitchFamily="34" charset="0"/>
                <a:cs typeface="Arial" pitchFamily="34" charset="0"/>
              </a:rPr>
              <a:t> in </a:t>
            </a:r>
            <a:r>
              <a:rPr lang="en-US" sz="2200" dirty="0" err="1" smtClean="0">
                <a:latin typeface="Arial" pitchFamily="34" charset="0"/>
                <a:cs typeface="Arial" pitchFamily="34" charset="0"/>
              </a:rPr>
              <a:t>grado</a:t>
            </a:r>
            <a:r>
              <a:rPr lang="en-US" sz="2200" dirty="0" smtClean="0">
                <a:latin typeface="Arial" pitchFamily="34" charset="0"/>
                <a:cs typeface="Arial" pitchFamily="34" charset="0"/>
              </a:rPr>
              <a:t> di </a:t>
            </a:r>
            <a:r>
              <a:rPr lang="en-US" sz="2200" dirty="0" err="1" smtClean="0">
                <a:latin typeface="Arial" pitchFamily="34" charset="0"/>
                <a:cs typeface="Arial" pitchFamily="34" charset="0"/>
              </a:rPr>
              <a:t>idrolizzare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praticamente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tutti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gli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antibiotici</a:t>
            </a:r>
            <a:r>
              <a:rPr lang="en-US" sz="2200" dirty="0" smtClean="0">
                <a:latin typeface="Arial" pitchFamily="34" charset="0"/>
                <a:cs typeface="Arial" pitchFamily="34" charset="0"/>
              </a:rPr>
              <a:t> beta-</a:t>
            </a:r>
            <a:r>
              <a:rPr lang="en-US" sz="2200" dirty="0" err="1" smtClean="0">
                <a:latin typeface="Arial" pitchFamily="34" charset="0"/>
                <a:cs typeface="Arial" pitchFamily="34" charset="0"/>
              </a:rPr>
              <a:t>lattamici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inclusi</a:t>
            </a:r>
            <a:r>
              <a:rPr lang="en-US" sz="2200" dirty="0" smtClean="0">
                <a:latin typeface="Arial" pitchFamily="34" charset="0"/>
                <a:cs typeface="Arial" pitchFamily="34" charset="0"/>
              </a:rPr>
              <a:t> I </a:t>
            </a:r>
            <a:r>
              <a:rPr lang="en-US" sz="2200" dirty="0" err="1" smtClean="0">
                <a:latin typeface="Arial" pitchFamily="34" charset="0"/>
                <a:cs typeface="Arial" pitchFamily="34" charset="0"/>
              </a:rPr>
              <a:t>carbapenemici</a:t>
            </a:r>
            <a:r>
              <a:rPr lang="en-US" sz="2200" dirty="0" smtClean="0">
                <a:latin typeface="Arial" pitchFamily="34" charset="0"/>
                <a:cs typeface="Arial" pitchFamily="34" charset="0"/>
              </a:rPr>
              <a:t>.</a:t>
            </a:r>
            <a:r>
              <a:rPr lang="en-US" sz="2200" dirty="0">
                <a:latin typeface="Arial" pitchFamily="34" charset="0"/>
                <a:cs typeface="Arial" pitchFamily="34" charset="0"/>
              </a:rPr>
              <a:t> </a:t>
            </a:r>
            <a:endParaRPr lang="en-US" sz="2200" dirty="0" smtClean="0">
              <a:latin typeface="Arial" pitchFamily="34" charset="0"/>
              <a:cs typeface="Arial" pitchFamily="34" charset="0"/>
            </a:endParaRPr>
          </a:p>
          <a:p>
            <a:pPr marL="342900" indent="-342900">
              <a:buFont typeface="Arial" pitchFamily="34" charset="0"/>
              <a:buChar char="•"/>
            </a:pPr>
            <a:r>
              <a:rPr lang="en-US" sz="2200" dirty="0" err="1" smtClean="0">
                <a:latin typeface="Arial" pitchFamily="34" charset="0"/>
                <a:cs typeface="Arial" pitchFamily="34" charset="0"/>
              </a:rPr>
              <a:t>Codificati</a:t>
            </a:r>
            <a:r>
              <a:rPr lang="en-US" sz="2200" dirty="0" smtClean="0">
                <a:latin typeface="Arial" pitchFamily="34" charset="0"/>
                <a:cs typeface="Arial" pitchFamily="34" charset="0"/>
              </a:rPr>
              <a:t> </a:t>
            </a:r>
            <a:r>
              <a:rPr lang="en-US" sz="2200" dirty="0">
                <a:latin typeface="Arial" pitchFamily="34" charset="0"/>
                <a:cs typeface="Arial" pitchFamily="34" charset="0"/>
              </a:rPr>
              <a:t>da </a:t>
            </a:r>
            <a:r>
              <a:rPr lang="en-US" sz="2200" dirty="0" err="1">
                <a:latin typeface="Arial" pitchFamily="34" charset="0"/>
                <a:cs typeface="Arial" pitchFamily="34" charset="0"/>
              </a:rPr>
              <a:t>geni</a:t>
            </a:r>
            <a:r>
              <a:rPr lang="en-US" sz="2200" dirty="0">
                <a:latin typeface="Arial" pitchFamily="34" charset="0"/>
                <a:cs typeface="Arial" pitchFamily="34" charset="0"/>
              </a:rPr>
              <a:t> </a:t>
            </a:r>
            <a:r>
              <a:rPr lang="en-US" sz="2200" dirty="0" err="1" smtClean="0">
                <a:latin typeface="Arial" pitchFamily="34" charset="0"/>
                <a:cs typeface="Arial" pitchFamily="34" charset="0"/>
              </a:rPr>
              <a:t>plasmidici</a:t>
            </a:r>
            <a:r>
              <a:rPr lang="en-US" sz="2200" dirty="0" smtClean="0">
                <a:latin typeface="Arial" pitchFamily="34" charset="0"/>
                <a:cs typeface="Arial" pitchFamily="34" charset="0"/>
              </a:rPr>
              <a:t>, </a:t>
            </a:r>
            <a:r>
              <a:rPr lang="en-US" sz="2200" dirty="0" err="1">
                <a:latin typeface="Arial" pitchFamily="34" charset="0"/>
                <a:cs typeface="Arial" pitchFamily="34" charset="0"/>
              </a:rPr>
              <a:t>principalmente</a:t>
            </a:r>
            <a:r>
              <a:rPr lang="en-US" sz="2200" dirty="0">
                <a:latin typeface="Arial" pitchFamily="34" charset="0"/>
                <a:cs typeface="Arial" pitchFamily="34" charset="0"/>
              </a:rPr>
              <a:t> </a:t>
            </a:r>
            <a:r>
              <a:rPr lang="en-US" sz="2200" dirty="0" err="1">
                <a:latin typeface="Arial" pitchFamily="34" charset="0"/>
                <a:cs typeface="Arial" pitchFamily="34" charset="0"/>
              </a:rPr>
              <a:t>presenti</a:t>
            </a:r>
            <a:r>
              <a:rPr lang="en-US" sz="2200" dirty="0">
                <a:latin typeface="Arial" pitchFamily="34" charset="0"/>
                <a:cs typeface="Arial" pitchFamily="34" charset="0"/>
              </a:rPr>
              <a:t> in </a:t>
            </a:r>
            <a:r>
              <a:rPr lang="en-US" sz="2200" i="1" dirty="0" err="1">
                <a:latin typeface="Arial" pitchFamily="34" charset="0"/>
                <a:cs typeface="Arial" pitchFamily="34" charset="0"/>
              </a:rPr>
              <a:t>Enterobacteriaceae</a:t>
            </a:r>
            <a:r>
              <a:rPr lang="en-US" sz="2200" dirty="0">
                <a:latin typeface="Arial" pitchFamily="34" charset="0"/>
                <a:cs typeface="Arial" pitchFamily="34" charset="0"/>
              </a:rPr>
              <a:t>, </a:t>
            </a:r>
            <a:r>
              <a:rPr lang="en-US" sz="2200" i="1" dirty="0">
                <a:latin typeface="Arial" pitchFamily="34" charset="0"/>
                <a:cs typeface="Arial" pitchFamily="34" charset="0"/>
              </a:rPr>
              <a:t>Pseudomonas </a:t>
            </a:r>
            <a:r>
              <a:rPr lang="en-US" sz="2200" i="1" dirty="0" err="1">
                <a:latin typeface="Arial" pitchFamily="34" charset="0"/>
                <a:cs typeface="Arial" pitchFamily="34" charset="0"/>
              </a:rPr>
              <a:t>aeruginosa</a:t>
            </a:r>
            <a:r>
              <a:rPr lang="en-US" sz="2200" dirty="0">
                <a:latin typeface="Arial" pitchFamily="34" charset="0"/>
                <a:cs typeface="Arial" pitchFamily="34" charset="0"/>
              </a:rPr>
              <a:t>, e  </a:t>
            </a:r>
            <a:r>
              <a:rPr lang="en-US" sz="2200" i="1" dirty="0" err="1">
                <a:latin typeface="Arial" pitchFamily="34" charset="0"/>
                <a:cs typeface="Arial" pitchFamily="34" charset="0"/>
              </a:rPr>
              <a:t>Acinetobacter</a:t>
            </a:r>
            <a:r>
              <a:rPr lang="en-US" sz="2200" i="1" dirty="0">
                <a:latin typeface="Arial" pitchFamily="34" charset="0"/>
                <a:cs typeface="Arial" pitchFamily="34" charset="0"/>
              </a:rPr>
              <a:t> </a:t>
            </a:r>
            <a:r>
              <a:rPr lang="en-US" sz="2200" i="1" dirty="0" err="1" smtClean="0">
                <a:latin typeface="Arial" pitchFamily="34" charset="0"/>
                <a:cs typeface="Arial" pitchFamily="34" charset="0"/>
              </a:rPr>
              <a:t>baumannii</a:t>
            </a:r>
            <a:endParaRPr lang="en-US" sz="2200" i="1" dirty="0" smtClean="0">
              <a:latin typeface="Arial" pitchFamily="34" charset="0"/>
              <a:cs typeface="Arial" pitchFamily="34" charset="0"/>
            </a:endParaRPr>
          </a:p>
          <a:p>
            <a:pPr marL="342900" indent="-342900">
              <a:buFont typeface="Arial" pitchFamily="34" charset="0"/>
              <a:buChar char="•"/>
            </a:pPr>
            <a:r>
              <a:rPr lang="en-US" sz="2200" dirty="0" err="1" smtClean="0">
                <a:latin typeface="Arial" pitchFamily="34" charset="0"/>
                <a:cs typeface="Arial" pitchFamily="34" charset="0"/>
              </a:rPr>
              <a:t>Importanza</a:t>
            </a:r>
            <a:r>
              <a:rPr lang="en-US" sz="2200" dirty="0" smtClean="0">
                <a:latin typeface="Arial" pitchFamily="34" charset="0"/>
                <a:cs typeface="Arial" pitchFamily="34" charset="0"/>
              </a:rPr>
              <a:t> </a:t>
            </a:r>
            <a:r>
              <a:rPr lang="en-US" sz="2200" dirty="0" err="1">
                <a:latin typeface="Arial" pitchFamily="34" charset="0"/>
                <a:cs typeface="Arial" pitchFamily="34" charset="0"/>
              </a:rPr>
              <a:t>globale</a:t>
            </a:r>
            <a:r>
              <a:rPr lang="en-US" sz="2200" dirty="0">
                <a:latin typeface="Arial" pitchFamily="34" charset="0"/>
                <a:cs typeface="Arial" pitchFamily="34" charset="0"/>
              </a:rPr>
              <a:t> </a:t>
            </a:r>
            <a:r>
              <a:rPr lang="en-US" sz="2200" dirty="0" err="1">
                <a:latin typeface="Arial" pitchFamily="34" charset="0"/>
                <a:cs typeface="Arial" pitchFamily="34" charset="0"/>
              </a:rPr>
              <a:t>negli</a:t>
            </a:r>
            <a:r>
              <a:rPr lang="en-US" sz="2200" dirty="0">
                <a:latin typeface="Arial" pitchFamily="34" charset="0"/>
                <a:cs typeface="Arial" pitchFamily="34" charset="0"/>
              </a:rPr>
              <a:t> </a:t>
            </a:r>
            <a:r>
              <a:rPr lang="en-US" sz="2200" dirty="0" err="1">
                <a:latin typeface="Arial" pitchFamily="34" charset="0"/>
                <a:cs typeface="Arial" pitchFamily="34" charset="0"/>
              </a:rPr>
              <a:t>ultimi</a:t>
            </a:r>
            <a:r>
              <a:rPr lang="en-US" sz="2200" dirty="0">
                <a:latin typeface="Arial" pitchFamily="34" charset="0"/>
                <a:cs typeface="Arial" pitchFamily="34" charset="0"/>
              </a:rPr>
              <a:t> </a:t>
            </a:r>
            <a:r>
              <a:rPr lang="en-US" sz="2200" dirty="0" err="1" smtClean="0">
                <a:latin typeface="Arial" pitchFamily="34" charset="0"/>
                <a:cs typeface="Arial" pitchFamily="34" charset="0"/>
              </a:rPr>
              <a:t>anni</a:t>
            </a:r>
            <a:endParaRPr lang="en-US" sz="2200" dirty="0" smtClean="0">
              <a:latin typeface="Arial" pitchFamily="34" charset="0"/>
              <a:cs typeface="Arial" pitchFamily="34" charset="0"/>
            </a:endParaRPr>
          </a:p>
          <a:p>
            <a:pPr marL="342900" indent="-342900">
              <a:buFont typeface="Arial" pitchFamily="34" charset="0"/>
              <a:buChar char="•"/>
            </a:pPr>
            <a:r>
              <a:rPr lang="en-US" sz="2200" dirty="0" err="1" smtClean="0">
                <a:latin typeface="Arial" pitchFamily="34" charset="0"/>
                <a:cs typeface="Arial" pitchFamily="34" charset="0"/>
              </a:rPr>
              <a:t>Classificati</a:t>
            </a:r>
            <a:r>
              <a:rPr lang="en-US" sz="2200" dirty="0" smtClean="0">
                <a:latin typeface="Arial" pitchFamily="34" charset="0"/>
                <a:cs typeface="Arial" pitchFamily="34" charset="0"/>
              </a:rPr>
              <a:t>  in 3 </a:t>
            </a:r>
            <a:r>
              <a:rPr lang="en-US" sz="2200" dirty="0" err="1" smtClean="0">
                <a:latin typeface="Arial" pitchFamily="34" charset="0"/>
                <a:cs typeface="Arial" pitchFamily="34" charset="0"/>
              </a:rPr>
              <a:t>classi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molecolari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classi</a:t>
            </a:r>
            <a:r>
              <a:rPr lang="en-US" sz="2200" dirty="0" smtClean="0">
                <a:latin typeface="Arial" pitchFamily="34" charset="0"/>
                <a:cs typeface="Arial" pitchFamily="34" charset="0"/>
              </a:rPr>
              <a:t> di </a:t>
            </a:r>
            <a:r>
              <a:rPr lang="en-US" sz="2200" dirty="0" err="1" smtClean="0">
                <a:latin typeface="Arial" pitchFamily="34" charset="0"/>
                <a:cs typeface="Arial" pitchFamily="34" charset="0"/>
              </a:rPr>
              <a:t>Amler</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A</a:t>
            </a:r>
            <a:r>
              <a:rPr lang="en-US" sz="2200" b="1" dirty="0">
                <a:latin typeface="Arial" pitchFamily="34" charset="0"/>
                <a:cs typeface="Arial" pitchFamily="34" charset="0"/>
              </a:rPr>
              <a:t>, </a:t>
            </a:r>
            <a:r>
              <a:rPr lang="en-US" sz="2200" b="1" dirty="0" smtClean="0">
                <a:latin typeface="Arial" pitchFamily="34" charset="0"/>
                <a:cs typeface="Arial" pitchFamily="34" charset="0"/>
              </a:rPr>
              <a:t>B, C</a:t>
            </a:r>
            <a:r>
              <a:rPr lang="en-US" sz="2200" dirty="0" smtClean="0">
                <a:latin typeface="Arial" pitchFamily="34" charset="0"/>
                <a:cs typeface="Arial" pitchFamily="34" charset="0"/>
              </a:rPr>
              <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996952"/>
            <a:ext cx="7704856" cy="375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4716016" y="6372036"/>
            <a:ext cx="4211409" cy="369332"/>
          </a:xfrm>
          <a:prstGeom prst="rect">
            <a:avLst/>
          </a:prstGeom>
          <a:solidFill>
            <a:schemeClr val="bg1"/>
          </a:solidFill>
        </p:spPr>
        <p:txBody>
          <a:bodyPr wrap="none" rtlCol="0">
            <a:spAutoFit/>
          </a:bodyPr>
          <a:lstStyle/>
          <a:p>
            <a:r>
              <a:rPr lang="en-US" dirty="0" smtClean="0">
                <a:latin typeface="Arial" pitchFamily="34" charset="0"/>
                <a:cs typeface="Arial" pitchFamily="34" charset="0"/>
              </a:rPr>
              <a:t>Canton et al, </a:t>
            </a:r>
            <a:r>
              <a:rPr lang="en-US" dirty="0" err="1" smtClean="0">
                <a:latin typeface="Arial" pitchFamily="34" charset="0"/>
                <a:cs typeface="Arial" pitchFamily="34" charset="0"/>
              </a:rPr>
              <a:t>Clin</a:t>
            </a:r>
            <a:r>
              <a:rPr lang="en-US" dirty="0" smtClean="0">
                <a:latin typeface="Arial" pitchFamily="34" charset="0"/>
                <a:cs typeface="Arial" pitchFamily="34" charset="0"/>
              </a:rPr>
              <a:t> </a:t>
            </a:r>
            <a:r>
              <a:rPr lang="en-US" dirty="0" err="1">
                <a:latin typeface="Arial" pitchFamily="34" charset="0"/>
                <a:cs typeface="Arial" pitchFamily="34" charset="0"/>
              </a:rPr>
              <a:t>Microbiol</a:t>
            </a:r>
            <a:r>
              <a:rPr lang="en-US" dirty="0">
                <a:latin typeface="Arial" pitchFamily="34" charset="0"/>
                <a:cs typeface="Arial" pitchFamily="34" charset="0"/>
              </a:rPr>
              <a:t> Infect </a:t>
            </a:r>
            <a:r>
              <a:rPr lang="en-US" dirty="0" smtClean="0">
                <a:latin typeface="Arial" pitchFamily="34" charset="0"/>
                <a:cs typeface="Arial" pitchFamily="34" charset="0"/>
              </a:rPr>
              <a:t>2012</a:t>
            </a:r>
            <a:endParaRPr lang="en-US" dirty="0">
              <a:latin typeface="Arial" pitchFamily="34" charset="0"/>
              <a:cs typeface="Arial" pitchFamily="34" charset="0"/>
            </a:endParaRPr>
          </a:p>
        </p:txBody>
      </p:sp>
    </p:spTree>
    <p:extLst>
      <p:ext uri="{BB962C8B-B14F-4D97-AF65-F5344CB8AC3E}">
        <p14:creationId xmlns:p14="http://schemas.microsoft.com/office/powerpoint/2010/main" val="36463115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95288" y="549275"/>
            <a:ext cx="8229600" cy="1143000"/>
          </a:xfrm>
        </p:spPr>
        <p:txBody>
          <a:bodyPr/>
          <a:lstStyle/>
          <a:p>
            <a:pPr eaLnBrk="1" hangingPunct="1"/>
            <a:r>
              <a:rPr lang="it-IT" smtClean="0">
                <a:solidFill>
                  <a:srgbClr val="FF0000"/>
                </a:solidFill>
              </a:rPr>
              <a:t>Carbapenemasi di classe “A”</a:t>
            </a:r>
          </a:p>
        </p:txBody>
      </p:sp>
      <p:sp>
        <p:nvSpPr>
          <p:cNvPr id="10243" name="Rectangle 3"/>
          <p:cNvSpPr>
            <a:spLocks noGrp="1" noChangeArrowheads="1"/>
          </p:cNvSpPr>
          <p:nvPr>
            <p:ph type="body" idx="1"/>
          </p:nvPr>
        </p:nvSpPr>
        <p:spPr>
          <a:xfrm>
            <a:off x="468313" y="1773238"/>
            <a:ext cx="8496300" cy="4525962"/>
          </a:xfrm>
        </p:spPr>
        <p:txBody>
          <a:bodyPr/>
          <a:lstStyle/>
          <a:p>
            <a:pPr eaLnBrk="1" hangingPunct="1">
              <a:defRPr/>
            </a:pPr>
            <a:r>
              <a:rPr lang="it-IT" sz="2400" dirty="0" smtClean="0">
                <a:solidFill>
                  <a:srgbClr val="000066"/>
                </a:solidFill>
              </a:rPr>
              <a:t>enzimi </a:t>
            </a:r>
            <a:r>
              <a:rPr lang="it-IT" sz="2400" b="1" dirty="0" smtClean="0">
                <a:solidFill>
                  <a:srgbClr val="000066"/>
                </a:solidFill>
              </a:rPr>
              <a:t>KPC</a:t>
            </a:r>
            <a:r>
              <a:rPr lang="it-IT" sz="2400" dirty="0" smtClean="0">
                <a:solidFill>
                  <a:srgbClr val="000066"/>
                </a:solidFill>
              </a:rPr>
              <a:t> (</a:t>
            </a:r>
            <a:r>
              <a:rPr lang="it-IT" sz="2400" i="1" dirty="0" err="1" smtClean="0">
                <a:solidFill>
                  <a:srgbClr val="000066"/>
                </a:solidFill>
              </a:rPr>
              <a:t>Klebsiella</a:t>
            </a:r>
            <a:r>
              <a:rPr lang="it-IT" sz="2400" i="1" dirty="0" smtClean="0">
                <a:solidFill>
                  <a:srgbClr val="000066"/>
                </a:solidFill>
              </a:rPr>
              <a:t> pneumonie </a:t>
            </a:r>
            <a:r>
              <a:rPr lang="it-IT" sz="2400" dirty="0" err="1" smtClean="0">
                <a:solidFill>
                  <a:srgbClr val="000066"/>
                </a:solidFill>
              </a:rPr>
              <a:t>carbapenemase</a:t>
            </a:r>
            <a:r>
              <a:rPr lang="it-IT" sz="2400" dirty="0" smtClean="0">
                <a:solidFill>
                  <a:srgbClr val="000066"/>
                </a:solidFill>
              </a:rPr>
              <a:t>).</a:t>
            </a:r>
          </a:p>
          <a:p>
            <a:pPr marL="0" indent="0" eaLnBrk="1" hangingPunct="1">
              <a:buFontTx/>
              <a:buNone/>
              <a:defRPr/>
            </a:pPr>
            <a:endParaRPr lang="it-IT" sz="2400" dirty="0" smtClean="0">
              <a:solidFill>
                <a:srgbClr val="000066"/>
              </a:solidFill>
            </a:endParaRPr>
          </a:p>
          <a:p>
            <a:pPr eaLnBrk="1" hangingPunct="1">
              <a:defRPr/>
            </a:pPr>
            <a:r>
              <a:rPr lang="it-IT" sz="2400" dirty="0" smtClean="0">
                <a:solidFill>
                  <a:srgbClr val="000066"/>
                </a:solidFill>
              </a:rPr>
              <a:t>Sintetizzati dal gene </a:t>
            </a:r>
            <a:r>
              <a:rPr lang="it-IT" sz="2400" i="1" dirty="0" err="1" smtClean="0">
                <a:solidFill>
                  <a:srgbClr val="000066"/>
                </a:solidFill>
              </a:rPr>
              <a:t>bla</a:t>
            </a:r>
            <a:r>
              <a:rPr lang="it-IT" sz="2400" baseline="-25000" dirty="0" err="1" smtClean="0">
                <a:solidFill>
                  <a:srgbClr val="000066"/>
                </a:solidFill>
              </a:rPr>
              <a:t>KPC</a:t>
            </a:r>
            <a:r>
              <a:rPr lang="it-IT" sz="2400" dirty="0" smtClean="0">
                <a:solidFill>
                  <a:srgbClr val="000066"/>
                </a:solidFill>
              </a:rPr>
              <a:t>. A tutt’oggi si conoscono 7 tipi diversi del gene </a:t>
            </a:r>
            <a:r>
              <a:rPr lang="it-IT" sz="2400" i="1" dirty="0" err="1" smtClean="0">
                <a:solidFill>
                  <a:srgbClr val="000066"/>
                </a:solidFill>
              </a:rPr>
              <a:t>bla</a:t>
            </a:r>
            <a:r>
              <a:rPr lang="it-IT" sz="2400" baseline="-25000" dirty="0" err="1" smtClean="0">
                <a:solidFill>
                  <a:srgbClr val="000066"/>
                </a:solidFill>
              </a:rPr>
              <a:t>KPC</a:t>
            </a:r>
            <a:r>
              <a:rPr lang="it-IT" sz="2400" i="1" dirty="0" smtClean="0">
                <a:solidFill>
                  <a:srgbClr val="000066"/>
                </a:solidFill>
              </a:rPr>
              <a:t> ,</a:t>
            </a:r>
            <a:r>
              <a:rPr lang="it-IT" sz="2400" dirty="0" smtClean="0">
                <a:solidFill>
                  <a:srgbClr val="000066"/>
                </a:solidFill>
              </a:rPr>
              <a:t>nominati secondo l’ordine cronologico di</a:t>
            </a:r>
            <a:r>
              <a:rPr lang="it-IT" sz="2400" i="1" dirty="0" smtClean="0">
                <a:solidFill>
                  <a:srgbClr val="000066"/>
                </a:solidFill>
              </a:rPr>
              <a:t> </a:t>
            </a:r>
            <a:r>
              <a:rPr lang="it-IT" sz="2400" dirty="0" smtClean="0">
                <a:solidFill>
                  <a:srgbClr val="000066"/>
                </a:solidFill>
              </a:rPr>
              <a:t>scoperta </a:t>
            </a:r>
            <a:r>
              <a:rPr lang="it-IT" sz="2400" i="1" dirty="0" smtClean="0">
                <a:solidFill>
                  <a:srgbClr val="000066"/>
                </a:solidFill>
              </a:rPr>
              <a:t>(bla</a:t>
            </a:r>
            <a:r>
              <a:rPr lang="it-IT" sz="2400" baseline="-25000" dirty="0" smtClean="0">
                <a:solidFill>
                  <a:srgbClr val="000066"/>
                </a:solidFill>
              </a:rPr>
              <a:t>KPC-1</a:t>
            </a:r>
            <a:r>
              <a:rPr lang="it-IT" sz="2400" dirty="0" smtClean="0">
                <a:solidFill>
                  <a:srgbClr val="000066"/>
                </a:solidFill>
              </a:rPr>
              <a:t> -</a:t>
            </a:r>
            <a:r>
              <a:rPr lang="it-IT" sz="2400" baseline="-25000" dirty="0" smtClean="0">
                <a:solidFill>
                  <a:srgbClr val="000066"/>
                </a:solidFill>
              </a:rPr>
              <a:t> </a:t>
            </a:r>
            <a:r>
              <a:rPr lang="it-IT" sz="2400" i="1" dirty="0" smtClean="0">
                <a:solidFill>
                  <a:srgbClr val="000066"/>
                </a:solidFill>
              </a:rPr>
              <a:t>bla</a:t>
            </a:r>
            <a:r>
              <a:rPr lang="it-IT" sz="2400" baseline="-25000" dirty="0" smtClean="0">
                <a:solidFill>
                  <a:srgbClr val="000066"/>
                </a:solidFill>
              </a:rPr>
              <a:t>KPC-7</a:t>
            </a:r>
            <a:r>
              <a:rPr lang="it-IT" sz="2400" dirty="0" smtClean="0">
                <a:solidFill>
                  <a:srgbClr val="000066"/>
                </a:solidFill>
              </a:rPr>
              <a:t>)</a:t>
            </a:r>
            <a:r>
              <a:rPr lang="it-IT" sz="2400" baseline="-25000" dirty="0" smtClean="0">
                <a:solidFill>
                  <a:srgbClr val="000066"/>
                </a:solidFill>
              </a:rPr>
              <a:t>,</a:t>
            </a:r>
            <a:r>
              <a:rPr lang="it-IT" sz="2400" dirty="0" smtClean="0">
                <a:solidFill>
                  <a:srgbClr val="000066"/>
                </a:solidFill>
              </a:rPr>
              <a:t> differenti l’uno dall’altro per una o poche sostituzioni amminoacidiche.</a:t>
            </a:r>
          </a:p>
          <a:p>
            <a:pPr marL="0" indent="0" eaLnBrk="1" hangingPunct="1">
              <a:buFontTx/>
              <a:buNone/>
              <a:defRPr/>
            </a:pPr>
            <a:endParaRPr lang="it-IT" sz="2400" baseline="-25000" dirty="0" smtClean="0">
              <a:solidFill>
                <a:srgbClr val="000066"/>
              </a:solidFill>
            </a:endParaRPr>
          </a:p>
          <a:p>
            <a:pPr eaLnBrk="1" hangingPunct="1">
              <a:defRPr/>
            </a:pPr>
            <a:r>
              <a:rPr lang="it-IT" sz="2400" dirty="0" smtClean="0">
                <a:solidFill>
                  <a:srgbClr val="000066"/>
                </a:solidFill>
              </a:rPr>
              <a:t>Il gene </a:t>
            </a:r>
            <a:r>
              <a:rPr lang="it-IT" sz="2400" i="1" dirty="0" err="1" smtClean="0">
                <a:solidFill>
                  <a:srgbClr val="000066"/>
                </a:solidFill>
              </a:rPr>
              <a:t>bla</a:t>
            </a:r>
            <a:r>
              <a:rPr lang="it-IT" sz="2400" baseline="-25000" dirty="0" err="1" smtClean="0">
                <a:solidFill>
                  <a:srgbClr val="000066"/>
                </a:solidFill>
              </a:rPr>
              <a:t>KPC</a:t>
            </a:r>
            <a:r>
              <a:rPr lang="it-IT" sz="2400" baseline="-25000" dirty="0" smtClean="0">
                <a:solidFill>
                  <a:srgbClr val="000066"/>
                </a:solidFill>
              </a:rPr>
              <a:t> </a:t>
            </a:r>
            <a:r>
              <a:rPr lang="it-IT" sz="2400" dirty="0" smtClean="0">
                <a:solidFill>
                  <a:srgbClr val="000066"/>
                </a:solidFill>
              </a:rPr>
              <a:t>può </a:t>
            </a:r>
            <a:r>
              <a:rPr lang="it-IT" sz="2400" dirty="0" err="1" smtClean="0">
                <a:solidFill>
                  <a:srgbClr val="000066"/>
                </a:solidFill>
              </a:rPr>
              <a:t>coesitere</a:t>
            </a:r>
            <a:r>
              <a:rPr lang="it-IT" sz="2400" dirty="0" smtClean="0">
                <a:solidFill>
                  <a:srgbClr val="000066"/>
                </a:solidFill>
              </a:rPr>
              <a:t> nei batteri </a:t>
            </a:r>
            <a:r>
              <a:rPr lang="it-IT" sz="2400" dirty="0" err="1" smtClean="0">
                <a:solidFill>
                  <a:srgbClr val="000066"/>
                </a:solidFill>
              </a:rPr>
              <a:t>Gram</a:t>
            </a:r>
            <a:r>
              <a:rPr lang="it-IT" sz="2400" dirty="0" smtClean="0">
                <a:solidFill>
                  <a:srgbClr val="000066"/>
                </a:solidFill>
              </a:rPr>
              <a:t> negativi assieme ad altri geni responsabili di altre resistenze come quelle mediate da ESBL.</a:t>
            </a:r>
          </a:p>
          <a:p>
            <a:pPr eaLnBrk="1" hangingPunct="1">
              <a:defRPr/>
            </a:pPr>
            <a:endParaRPr lang="it-IT" sz="2400" dirty="0">
              <a:solidFill>
                <a:srgbClr val="000066"/>
              </a:solidFill>
            </a:endParaRPr>
          </a:p>
          <a:p>
            <a:pPr eaLnBrk="1" hangingPunct="1">
              <a:defRPr/>
            </a:pPr>
            <a:r>
              <a:rPr lang="it-IT" sz="2400" dirty="0" smtClean="0">
                <a:solidFill>
                  <a:srgbClr val="000066"/>
                </a:solidFill>
              </a:rPr>
              <a:t>Attività di tali enzimi è inibita in vitro dall’acido borico.</a:t>
            </a:r>
          </a:p>
          <a:p>
            <a:pPr eaLnBrk="1" hangingPunct="1">
              <a:defRPr/>
            </a:pPr>
            <a:endParaRPr lang="it-IT" baseline="-25000" dirty="0" smtClean="0">
              <a:solidFill>
                <a:srgbClr val="000066"/>
              </a:solidFill>
            </a:endParaRPr>
          </a:p>
          <a:p>
            <a:pPr eaLnBrk="1" hangingPunct="1">
              <a:defRPr/>
            </a:pPr>
            <a:endParaRPr lang="it-IT" dirty="0" smtClean="0"/>
          </a:p>
        </p:txBody>
      </p:sp>
    </p:spTree>
    <p:extLst>
      <p:ext uri="{BB962C8B-B14F-4D97-AF65-F5344CB8AC3E}">
        <p14:creationId xmlns:p14="http://schemas.microsoft.com/office/powerpoint/2010/main" val="11524687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96875" y="188913"/>
            <a:ext cx="7885113" cy="882650"/>
          </a:xfrm>
        </p:spPr>
        <p:txBody>
          <a:bodyPr/>
          <a:lstStyle/>
          <a:p>
            <a:pPr eaLnBrk="1" hangingPunct="1"/>
            <a:r>
              <a:rPr lang="it-IT" sz="4000" smtClean="0">
                <a:solidFill>
                  <a:srgbClr val="FF0000"/>
                </a:solidFill>
              </a:rPr>
              <a:t>Carbapenemasi di classe “B”</a:t>
            </a:r>
          </a:p>
        </p:txBody>
      </p:sp>
      <p:sp>
        <p:nvSpPr>
          <p:cNvPr id="13315" name="Rectangle 3"/>
          <p:cNvSpPr>
            <a:spLocks noGrp="1" noChangeArrowheads="1"/>
          </p:cNvSpPr>
          <p:nvPr>
            <p:ph type="body" idx="1"/>
          </p:nvPr>
        </p:nvSpPr>
        <p:spPr>
          <a:xfrm>
            <a:off x="457200" y="1196975"/>
            <a:ext cx="8229600" cy="5328369"/>
          </a:xfrm>
        </p:spPr>
        <p:txBody>
          <a:bodyPr/>
          <a:lstStyle/>
          <a:p>
            <a:pPr eaLnBrk="1" hangingPunct="1">
              <a:lnSpc>
                <a:spcPct val="90000"/>
              </a:lnSpc>
              <a:defRPr/>
            </a:pPr>
            <a:r>
              <a:rPr lang="it-IT" sz="2400" dirty="0" smtClean="0">
                <a:solidFill>
                  <a:srgbClr val="000066"/>
                </a:solidFill>
              </a:rPr>
              <a:t>Include tutte le metallo-</a:t>
            </a:r>
            <a:r>
              <a:rPr lang="it-IT" sz="2400" dirty="0" err="1" smtClean="0">
                <a:solidFill>
                  <a:srgbClr val="000066"/>
                </a:solidFill>
              </a:rPr>
              <a:t>betalattamasi</a:t>
            </a:r>
            <a:r>
              <a:rPr lang="it-IT" sz="2400" dirty="0" smtClean="0">
                <a:solidFill>
                  <a:srgbClr val="000066"/>
                </a:solidFill>
              </a:rPr>
              <a:t> (</a:t>
            </a:r>
            <a:r>
              <a:rPr lang="it-IT" sz="2400" b="1" dirty="0" smtClean="0">
                <a:solidFill>
                  <a:srgbClr val="000066"/>
                </a:solidFill>
              </a:rPr>
              <a:t>MBL</a:t>
            </a:r>
            <a:r>
              <a:rPr lang="it-IT" sz="2400" dirty="0" smtClean="0">
                <a:solidFill>
                  <a:srgbClr val="000066"/>
                </a:solidFill>
              </a:rPr>
              <a:t>) tra cui, quelle prodotte dai geni </a:t>
            </a:r>
            <a:r>
              <a:rPr lang="it-IT" sz="2400" i="1" dirty="0" err="1" smtClean="0">
                <a:solidFill>
                  <a:srgbClr val="000066"/>
                </a:solidFill>
              </a:rPr>
              <a:t>bla</a:t>
            </a:r>
            <a:r>
              <a:rPr lang="it-IT" sz="2400" baseline="-25000" dirty="0" err="1" smtClean="0">
                <a:solidFill>
                  <a:srgbClr val="000066"/>
                </a:solidFill>
              </a:rPr>
              <a:t>VIM</a:t>
            </a:r>
            <a:r>
              <a:rPr lang="it-IT" sz="2400" dirty="0" smtClean="0">
                <a:solidFill>
                  <a:srgbClr val="000066"/>
                </a:solidFill>
              </a:rPr>
              <a:t>, </a:t>
            </a:r>
            <a:r>
              <a:rPr lang="it-IT" sz="2400" i="1" dirty="0" err="1" smtClean="0">
                <a:solidFill>
                  <a:srgbClr val="000066"/>
                </a:solidFill>
              </a:rPr>
              <a:t>bla</a:t>
            </a:r>
            <a:r>
              <a:rPr lang="it-IT" sz="2400" baseline="-25000" dirty="0" err="1" smtClean="0">
                <a:solidFill>
                  <a:srgbClr val="000066"/>
                </a:solidFill>
              </a:rPr>
              <a:t>IMP</a:t>
            </a:r>
            <a:r>
              <a:rPr lang="it-IT" sz="2400" dirty="0" smtClean="0">
                <a:solidFill>
                  <a:srgbClr val="000066"/>
                </a:solidFill>
              </a:rPr>
              <a:t> e la più recente </a:t>
            </a:r>
            <a:r>
              <a:rPr lang="it-IT" sz="2400" i="1" dirty="0" smtClean="0">
                <a:solidFill>
                  <a:srgbClr val="000066"/>
                </a:solidFill>
              </a:rPr>
              <a:t>mbl</a:t>
            </a:r>
            <a:r>
              <a:rPr lang="it-IT" sz="2400" baseline="-25000" dirty="0" smtClean="0">
                <a:solidFill>
                  <a:srgbClr val="000066"/>
                </a:solidFill>
              </a:rPr>
              <a:t>NDM-1.</a:t>
            </a:r>
          </a:p>
          <a:p>
            <a:pPr marL="0" indent="0" eaLnBrk="1" hangingPunct="1">
              <a:lnSpc>
                <a:spcPct val="90000"/>
              </a:lnSpc>
              <a:buFontTx/>
              <a:buNone/>
              <a:defRPr/>
            </a:pPr>
            <a:r>
              <a:rPr lang="it-IT" sz="2400" dirty="0" smtClean="0">
                <a:solidFill>
                  <a:srgbClr val="000066"/>
                </a:solidFill>
              </a:rPr>
              <a:t> </a:t>
            </a:r>
          </a:p>
          <a:p>
            <a:pPr eaLnBrk="1" hangingPunct="1">
              <a:lnSpc>
                <a:spcPct val="90000"/>
              </a:lnSpc>
              <a:defRPr/>
            </a:pPr>
            <a:r>
              <a:rPr lang="it-IT" sz="2400" dirty="0" smtClean="0">
                <a:solidFill>
                  <a:srgbClr val="000066"/>
                </a:solidFill>
              </a:rPr>
              <a:t>Metallo-</a:t>
            </a:r>
            <a:r>
              <a:rPr lang="it-IT" sz="2400" dirty="0" err="1" smtClean="0">
                <a:solidFill>
                  <a:srgbClr val="000066"/>
                </a:solidFill>
              </a:rPr>
              <a:t>betalattamasi</a:t>
            </a:r>
            <a:r>
              <a:rPr lang="it-IT" sz="2400" dirty="0" smtClean="0">
                <a:solidFill>
                  <a:srgbClr val="000066"/>
                </a:solidFill>
              </a:rPr>
              <a:t> = enzimi attivi solo in presenza di zinco.</a:t>
            </a:r>
          </a:p>
          <a:p>
            <a:pPr marL="0" indent="0" eaLnBrk="1" hangingPunct="1">
              <a:lnSpc>
                <a:spcPct val="90000"/>
              </a:lnSpc>
              <a:buFontTx/>
              <a:buNone/>
              <a:defRPr/>
            </a:pPr>
            <a:endParaRPr lang="it-IT" sz="2400" dirty="0" smtClean="0">
              <a:solidFill>
                <a:srgbClr val="000066"/>
              </a:solidFill>
            </a:endParaRPr>
          </a:p>
          <a:p>
            <a:pPr eaLnBrk="1" hangingPunct="1">
              <a:lnSpc>
                <a:spcPct val="90000"/>
              </a:lnSpc>
              <a:defRPr/>
            </a:pPr>
            <a:r>
              <a:rPr lang="it-IT" sz="2400" dirty="0" smtClean="0">
                <a:solidFill>
                  <a:srgbClr val="000066"/>
                </a:solidFill>
              </a:rPr>
              <a:t>L’attività di questi enzimi può essere parzialmente inibita dall’acido </a:t>
            </a:r>
            <a:r>
              <a:rPr lang="it-IT" sz="2400" dirty="0" err="1" smtClean="0">
                <a:solidFill>
                  <a:srgbClr val="000066"/>
                </a:solidFill>
              </a:rPr>
              <a:t>etilendiamminotetraacetico</a:t>
            </a:r>
            <a:r>
              <a:rPr lang="it-IT" sz="2400" dirty="0" smtClean="0">
                <a:solidFill>
                  <a:srgbClr val="000066"/>
                </a:solidFill>
              </a:rPr>
              <a:t> (EDTA), o dall’acido </a:t>
            </a:r>
            <a:r>
              <a:rPr lang="it-IT" sz="2400" dirty="0" err="1" smtClean="0">
                <a:solidFill>
                  <a:srgbClr val="000066"/>
                </a:solidFill>
              </a:rPr>
              <a:t>dipicolinico</a:t>
            </a:r>
            <a:r>
              <a:rPr lang="it-IT" sz="2400" dirty="0" smtClean="0">
                <a:solidFill>
                  <a:srgbClr val="000066"/>
                </a:solidFill>
              </a:rPr>
              <a:t>, ma non dall’acido </a:t>
            </a:r>
            <a:r>
              <a:rPr lang="it-IT" sz="2400" dirty="0" err="1" smtClean="0">
                <a:solidFill>
                  <a:srgbClr val="000066"/>
                </a:solidFill>
              </a:rPr>
              <a:t>clavulanico</a:t>
            </a:r>
            <a:r>
              <a:rPr lang="it-IT" sz="2400" dirty="0" smtClean="0">
                <a:solidFill>
                  <a:srgbClr val="000066"/>
                </a:solidFill>
              </a:rPr>
              <a:t> o dall’acido borico.</a:t>
            </a:r>
          </a:p>
          <a:p>
            <a:pPr marL="0" indent="0" eaLnBrk="1" hangingPunct="1">
              <a:lnSpc>
                <a:spcPct val="90000"/>
              </a:lnSpc>
              <a:buFontTx/>
              <a:buNone/>
              <a:defRPr/>
            </a:pPr>
            <a:endParaRPr lang="it-IT" sz="2400" i="1" dirty="0" smtClean="0">
              <a:solidFill>
                <a:srgbClr val="000066"/>
              </a:solidFill>
            </a:endParaRPr>
          </a:p>
          <a:p>
            <a:pPr eaLnBrk="1" hangingPunct="1">
              <a:lnSpc>
                <a:spcPct val="90000"/>
              </a:lnSpc>
              <a:defRPr/>
            </a:pPr>
            <a:r>
              <a:rPr lang="it-IT" sz="2400" dirty="0" smtClean="0">
                <a:solidFill>
                  <a:srgbClr val="000066"/>
                </a:solidFill>
              </a:rPr>
              <a:t>Mortalità da infezioni da batteri produttori di MBL</a:t>
            </a:r>
            <a:r>
              <a:rPr lang="it-IT" sz="2400" i="1" dirty="0" smtClean="0">
                <a:solidFill>
                  <a:srgbClr val="000066"/>
                </a:solidFill>
              </a:rPr>
              <a:t>: </a:t>
            </a:r>
            <a:r>
              <a:rPr lang="it-IT" sz="2400" dirty="0" smtClean="0">
                <a:solidFill>
                  <a:srgbClr val="000066"/>
                </a:solidFill>
              </a:rPr>
              <a:t>10-67%.</a:t>
            </a:r>
            <a:endParaRPr lang="it-IT" sz="2400" i="1" dirty="0" smtClean="0">
              <a:solidFill>
                <a:srgbClr val="000066"/>
              </a:solidFill>
            </a:endParaRPr>
          </a:p>
          <a:p>
            <a:pPr eaLnBrk="1" hangingPunct="1">
              <a:lnSpc>
                <a:spcPct val="90000"/>
              </a:lnSpc>
              <a:defRPr/>
            </a:pPr>
            <a:endParaRPr lang="it-IT" dirty="0" smtClean="0">
              <a:solidFill>
                <a:srgbClr val="000066"/>
              </a:solidFill>
            </a:endParaRPr>
          </a:p>
        </p:txBody>
      </p:sp>
    </p:spTree>
    <p:extLst>
      <p:ext uri="{BB962C8B-B14F-4D97-AF65-F5344CB8AC3E}">
        <p14:creationId xmlns:p14="http://schemas.microsoft.com/office/powerpoint/2010/main" val="7947171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4750112"/>
            <a:ext cx="8712968" cy="1631216"/>
          </a:xfrm>
          <a:prstGeom prst="rect">
            <a:avLst/>
          </a:prstGeom>
        </p:spPr>
        <p:txBody>
          <a:bodyPr wrap="square">
            <a:spAutoFit/>
          </a:bodyPr>
          <a:lstStyle/>
          <a:p>
            <a:r>
              <a:rPr lang="en-US" sz="2000" dirty="0">
                <a:solidFill>
                  <a:srgbClr val="FF0000"/>
                </a:solidFill>
                <a:latin typeface="Arial" pitchFamily="34" charset="0"/>
                <a:cs typeface="Arial" pitchFamily="34" charset="0"/>
              </a:rPr>
              <a:t>Conclusions: </a:t>
            </a:r>
            <a:r>
              <a:rPr lang="en-US" sz="2000" dirty="0">
                <a:solidFill>
                  <a:srgbClr val="000000"/>
                </a:solidFill>
                <a:latin typeface="Arial" pitchFamily="34" charset="0"/>
                <a:cs typeface="Arial" pitchFamily="34" charset="0"/>
              </a:rPr>
              <a:t>The majority of case reports with NDM-1-producing bacteria had presumed colonization, not infection, with one or more bacteria. The available human case reports and surveillance data suggest a global distribution of NDM-1-producing </a:t>
            </a:r>
            <a:r>
              <a:rPr lang="en-US" sz="2000" dirty="0" err="1">
                <a:solidFill>
                  <a:srgbClr val="000000"/>
                </a:solidFill>
                <a:latin typeface="Arial" pitchFamily="34" charset="0"/>
                <a:cs typeface="Arial" pitchFamily="34" charset="0"/>
              </a:rPr>
              <a:t>Enterobacteriaceae</a:t>
            </a:r>
            <a:r>
              <a:rPr lang="en-US" sz="2000" dirty="0">
                <a:solidFill>
                  <a:srgbClr val="000000"/>
                </a:solidFill>
                <a:latin typeface="Arial" pitchFamily="34" charset="0"/>
                <a:cs typeface="Arial" pitchFamily="34" charset="0"/>
              </a:rPr>
              <a:t> and non-</a:t>
            </a:r>
            <a:r>
              <a:rPr lang="en-US" sz="2000" dirty="0" err="1">
                <a:solidFill>
                  <a:srgbClr val="000000"/>
                </a:solidFill>
                <a:latin typeface="Arial" pitchFamily="34" charset="0"/>
                <a:cs typeface="Arial" pitchFamily="34" charset="0"/>
              </a:rPr>
              <a:t>Enterobacteriaceae</a:t>
            </a:r>
            <a:r>
              <a:rPr lang="en-US" sz="2000" dirty="0">
                <a:solidFill>
                  <a:srgbClr val="000000"/>
                </a:solidFill>
                <a:latin typeface="Arial" pitchFamily="34" charset="0"/>
                <a:cs typeface="Arial" pitchFamily="34" charset="0"/>
              </a:rPr>
              <a:t>. </a:t>
            </a:r>
            <a:endParaRPr lang="en-US" sz="2000" dirty="0">
              <a:latin typeface="Arial" pitchFamily="34" charset="0"/>
              <a:cs typeface="Arial" pitchFamily="34"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79" y="260648"/>
            <a:ext cx="892492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949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11188" y="549275"/>
            <a:ext cx="7488237" cy="1143000"/>
          </a:xfrm>
        </p:spPr>
        <p:txBody>
          <a:bodyPr/>
          <a:lstStyle/>
          <a:p>
            <a:pPr eaLnBrk="1" hangingPunct="1"/>
            <a:r>
              <a:rPr lang="it-IT" smtClean="0">
                <a:solidFill>
                  <a:srgbClr val="FF0000"/>
                </a:solidFill>
              </a:rPr>
              <a:t>Carbapenemasi di classe “D”</a:t>
            </a:r>
          </a:p>
        </p:txBody>
      </p:sp>
      <p:sp>
        <p:nvSpPr>
          <p:cNvPr id="15363" name="Rectangle 3"/>
          <p:cNvSpPr>
            <a:spLocks noGrp="1" noChangeArrowheads="1"/>
          </p:cNvSpPr>
          <p:nvPr>
            <p:ph type="body" idx="1"/>
          </p:nvPr>
        </p:nvSpPr>
        <p:spPr>
          <a:xfrm>
            <a:off x="468313" y="1989138"/>
            <a:ext cx="8229600" cy="4525962"/>
          </a:xfrm>
        </p:spPr>
        <p:txBody>
          <a:bodyPr/>
          <a:lstStyle/>
          <a:p>
            <a:pPr eaLnBrk="1" hangingPunct="1"/>
            <a:r>
              <a:rPr lang="it-IT" sz="2200" dirty="0" smtClean="0">
                <a:solidFill>
                  <a:srgbClr val="000066"/>
                </a:solidFill>
              </a:rPr>
              <a:t>Include le </a:t>
            </a:r>
            <a:r>
              <a:rPr lang="it-IT" sz="2200" dirty="0" err="1" smtClean="0">
                <a:solidFill>
                  <a:srgbClr val="000066"/>
                </a:solidFill>
              </a:rPr>
              <a:t>oxacillinasi</a:t>
            </a:r>
            <a:r>
              <a:rPr lang="it-IT" sz="2200" dirty="0" smtClean="0">
                <a:solidFill>
                  <a:srgbClr val="000066"/>
                </a:solidFill>
              </a:rPr>
              <a:t> (OXA).</a:t>
            </a:r>
          </a:p>
          <a:p>
            <a:pPr eaLnBrk="1" hangingPunct="1"/>
            <a:r>
              <a:rPr lang="it-IT" sz="2200" dirty="0" smtClean="0">
                <a:solidFill>
                  <a:srgbClr val="000066"/>
                </a:solidFill>
              </a:rPr>
              <a:t>2003, Turchia: primo caso di </a:t>
            </a:r>
            <a:r>
              <a:rPr lang="it-IT" sz="2200" i="1" dirty="0" err="1" smtClean="0">
                <a:solidFill>
                  <a:srgbClr val="000066"/>
                </a:solidFill>
              </a:rPr>
              <a:t>Klebsiella</a:t>
            </a:r>
            <a:r>
              <a:rPr lang="it-IT" sz="2200" i="1" dirty="0" smtClean="0">
                <a:solidFill>
                  <a:srgbClr val="000066"/>
                </a:solidFill>
              </a:rPr>
              <a:t> </a:t>
            </a:r>
            <a:r>
              <a:rPr lang="it-IT" sz="2200" dirty="0" smtClean="0">
                <a:solidFill>
                  <a:srgbClr val="000066"/>
                </a:solidFill>
              </a:rPr>
              <a:t>produttrice di </a:t>
            </a:r>
            <a:r>
              <a:rPr lang="it-IT" sz="2200" dirty="0" err="1" smtClean="0">
                <a:solidFill>
                  <a:srgbClr val="000066"/>
                </a:solidFill>
              </a:rPr>
              <a:t>oxacillinasi</a:t>
            </a:r>
            <a:r>
              <a:rPr lang="it-IT" sz="2200" dirty="0" smtClean="0">
                <a:solidFill>
                  <a:srgbClr val="000066"/>
                </a:solidFill>
              </a:rPr>
              <a:t>.</a:t>
            </a:r>
          </a:p>
          <a:p>
            <a:pPr eaLnBrk="1" hangingPunct="1"/>
            <a:r>
              <a:rPr lang="it-IT" sz="2200" dirty="0" smtClean="0">
                <a:solidFill>
                  <a:srgbClr val="000066"/>
                </a:solidFill>
              </a:rPr>
              <a:t>Da allora i produttori di </a:t>
            </a:r>
            <a:r>
              <a:rPr lang="it-IT" sz="2200" dirty="0" err="1" smtClean="0">
                <a:solidFill>
                  <a:srgbClr val="000066"/>
                </a:solidFill>
              </a:rPr>
              <a:t>oxacillinasi</a:t>
            </a:r>
            <a:r>
              <a:rPr lang="it-IT" sz="2200" dirty="0" smtClean="0">
                <a:solidFill>
                  <a:srgbClr val="000066"/>
                </a:solidFill>
              </a:rPr>
              <a:t> </a:t>
            </a:r>
            <a:r>
              <a:rPr lang="it-IT" sz="2200" i="1" dirty="0" smtClean="0">
                <a:solidFill>
                  <a:srgbClr val="FF0000"/>
                </a:solidFill>
              </a:rPr>
              <a:t>oxa</a:t>
            </a:r>
            <a:r>
              <a:rPr lang="it-IT" sz="2200" i="1" baseline="-25000" dirty="0" smtClean="0">
                <a:solidFill>
                  <a:srgbClr val="FF0000"/>
                </a:solidFill>
              </a:rPr>
              <a:t>48 </a:t>
            </a:r>
            <a:r>
              <a:rPr lang="it-IT" sz="2200" dirty="0" smtClean="0">
                <a:solidFill>
                  <a:srgbClr val="000066"/>
                </a:solidFill>
              </a:rPr>
              <a:t>sono stati ampiamente riportati nel globo e la Turchia rappresenta una fonte di epidemie nosocomiali. Diffusi in Europa e Africa, non sono ancora stati rilevati in America e in Canada. Nell’estate del 2011 in Olanda, un ceppo di  </a:t>
            </a:r>
            <a:r>
              <a:rPr lang="it-IT" sz="2200" i="1" dirty="0" smtClean="0">
                <a:solidFill>
                  <a:srgbClr val="000066"/>
                </a:solidFill>
              </a:rPr>
              <a:t>E. coli  </a:t>
            </a:r>
            <a:r>
              <a:rPr lang="it-IT" sz="2200" dirty="0" smtClean="0">
                <a:solidFill>
                  <a:srgbClr val="000066"/>
                </a:solidFill>
              </a:rPr>
              <a:t>positivo per il gene </a:t>
            </a:r>
            <a:r>
              <a:rPr lang="it-IT" sz="2200" i="1" dirty="0" smtClean="0">
                <a:solidFill>
                  <a:srgbClr val="000066"/>
                </a:solidFill>
              </a:rPr>
              <a:t>oxa</a:t>
            </a:r>
            <a:r>
              <a:rPr lang="it-IT" sz="2200" dirty="0" smtClean="0">
                <a:solidFill>
                  <a:srgbClr val="000066"/>
                </a:solidFill>
              </a:rPr>
              <a:t>48 si è diffuso ad oltre 80 pazienti ricoverati, causando 27 decessi. Un mutante di </a:t>
            </a:r>
            <a:r>
              <a:rPr lang="it-IT" sz="2200" i="1" dirty="0" smtClean="0">
                <a:solidFill>
                  <a:srgbClr val="000066"/>
                </a:solidFill>
              </a:rPr>
              <a:t>oxa</a:t>
            </a:r>
            <a:r>
              <a:rPr lang="it-IT" sz="2200" i="1" baseline="-25000" dirty="0" smtClean="0">
                <a:solidFill>
                  <a:srgbClr val="000066"/>
                </a:solidFill>
              </a:rPr>
              <a:t>48 </a:t>
            </a:r>
            <a:r>
              <a:rPr lang="it-IT" sz="2200" baseline="-25000" dirty="0" smtClean="0">
                <a:solidFill>
                  <a:srgbClr val="000066"/>
                </a:solidFill>
              </a:rPr>
              <a:t> </a:t>
            </a:r>
            <a:r>
              <a:rPr lang="it-IT" sz="2200" dirty="0" smtClean="0">
                <a:solidFill>
                  <a:srgbClr val="000066"/>
                </a:solidFill>
              </a:rPr>
              <a:t>, </a:t>
            </a:r>
            <a:r>
              <a:rPr lang="it-IT" sz="2200" i="1" dirty="0" smtClean="0">
                <a:solidFill>
                  <a:srgbClr val="000066"/>
                </a:solidFill>
              </a:rPr>
              <a:t>oxa</a:t>
            </a:r>
            <a:r>
              <a:rPr lang="it-IT" sz="2200" i="1" baseline="-25000" dirty="0" smtClean="0">
                <a:solidFill>
                  <a:srgbClr val="000066"/>
                </a:solidFill>
              </a:rPr>
              <a:t>141, </a:t>
            </a:r>
            <a:r>
              <a:rPr lang="it-IT" sz="2200" dirty="0" smtClean="0">
                <a:solidFill>
                  <a:srgbClr val="000066"/>
                </a:solidFill>
              </a:rPr>
              <a:t> è stato identificato in ceppi con provenienza indiana. Come per i precedenti enzimi, la sua attività è inibita da EDTA e non da acido </a:t>
            </a:r>
            <a:r>
              <a:rPr lang="it-IT" sz="2200" dirty="0" err="1" smtClean="0">
                <a:solidFill>
                  <a:srgbClr val="000066"/>
                </a:solidFill>
              </a:rPr>
              <a:t>clavulanico</a:t>
            </a:r>
            <a:endParaRPr lang="it-IT" sz="2200" dirty="0" smtClean="0">
              <a:solidFill>
                <a:srgbClr val="000066"/>
              </a:solidFill>
            </a:endParaRPr>
          </a:p>
          <a:p>
            <a:pPr eaLnBrk="1" hangingPunct="1"/>
            <a:endParaRPr lang="it-IT" sz="2200" dirty="0" smtClean="0">
              <a:solidFill>
                <a:srgbClr val="000066"/>
              </a:solidFill>
            </a:endParaRPr>
          </a:p>
        </p:txBody>
      </p:sp>
    </p:spTree>
    <p:extLst>
      <p:ext uri="{BB962C8B-B14F-4D97-AF65-F5344CB8AC3E}">
        <p14:creationId xmlns:p14="http://schemas.microsoft.com/office/powerpoint/2010/main" val="25875548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80728"/>
            <a:ext cx="8856984" cy="1938992"/>
          </a:xfrm>
          <a:prstGeom prst="rect">
            <a:avLst/>
          </a:prstGeom>
        </p:spPr>
        <p:txBody>
          <a:bodyPr wrap="square">
            <a:spAutoFit/>
          </a:bodyPr>
          <a:lstStyle/>
          <a:p>
            <a:pPr marL="285750" indent="-285750">
              <a:buFont typeface="Arial" pitchFamily="34" charset="0"/>
              <a:buChar char="•"/>
            </a:pPr>
            <a:r>
              <a:rPr lang="en-US" sz="2400" dirty="0" err="1">
                <a:latin typeface="Arial" pitchFamily="34" charset="0"/>
                <a:cs typeface="Arial" pitchFamily="34" charset="0"/>
              </a:rPr>
              <a:t>Carbapenemase</a:t>
            </a:r>
            <a:r>
              <a:rPr lang="en-US" sz="2400" dirty="0">
                <a:latin typeface="Arial" pitchFamily="34" charset="0"/>
                <a:cs typeface="Arial" pitchFamily="34" charset="0"/>
              </a:rPr>
              <a:t> producers in </a:t>
            </a:r>
            <a:r>
              <a:rPr lang="en-US" sz="2400" i="1" dirty="0" err="1">
                <a:latin typeface="Arial" pitchFamily="34" charset="0"/>
                <a:cs typeface="Arial" pitchFamily="34" charset="0"/>
              </a:rPr>
              <a:t>Enterobacteriaceae</a:t>
            </a:r>
            <a:r>
              <a:rPr lang="en-US" sz="2400" i="1" dirty="0">
                <a:latin typeface="Arial" pitchFamily="34" charset="0"/>
                <a:cs typeface="Arial" pitchFamily="34" charset="0"/>
              </a:rPr>
              <a:t> </a:t>
            </a:r>
            <a:r>
              <a:rPr lang="en-US" sz="2400" dirty="0" smtClean="0">
                <a:latin typeface="Arial" pitchFamily="34" charset="0"/>
                <a:cs typeface="Arial" pitchFamily="34" charset="0"/>
              </a:rPr>
              <a:t>are not </a:t>
            </a:r>
            <a:r>
              <a:rPr lang="en-US" sz="2400" dirty="0">
                <a:latin typeface="Arial" pitchFamily="34" charset="0"/>
                <a:cs typeface="Arial" pitchFamily="34" charset="0"/>
              </a:rPr>
              <a:t>the source of </a:t>
            </a:r>
            <a:r>
              <a:rPr lang="en-US" sz="2400" dirty="0" smtClean="0">
                <a:latin typeface="Arial" pitchFamily="34" charset="0"/>
                <a:cs typeface="Arial" pitchFamily="34" charset="0"/>
              </a:rPr>
              <a:t>specific </a:t>
            </a:r>
            <a:r>
              <a:rPr lang="en-US" sz="2400" dirty="0">
                <a:latin typeface="Arial" pitchFamily="34" charset="0"/>
                <a:cs typeface="Arial" pitchFamily="34" charset="0"/>
              </a:rPr>
              <a:t>types of clinical infections. </a:t>
            </a:r>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pPr marL="285750" indent="-285750">
              <a:buFont typeface="Arial" pitchFamily="34" charset="0"/>
              <a:buChar char="•"/>
            </a:pPr>
            <a:r>
              <a:rPr lang="en-US" sz="2400" dirty="0" smtClean="0">
                <a:latin typeface="Arial" pitchFamily="34" charset="0"/>
                <a:cs typeface="Arial" pitchFamily="34" charset="0"/>
              </a:rPr>
              <a:t>The role of </a:t>
            </a:r>
            <a:r>
              <a:rPr lang="en-US" sz="2400" dirty="0">
                <a:latin typeface="Arial" pitchFamily="34" charset="0"/>
                <a:cs typeface="Arial" pitchFamily="34" charset="0"/>
              </a:rPr>
              <a:t>these bacteria is related to the </a:t>
            </a:r>
            <a:r>
              <a:rPr lang="en-US" sz="2400" dirty="0" smtClean="0">
                <a:latin typeface="Arial" pitchFamily="34" charset="0"/>
                <a:cs typeface="Arial" pitchFamily="34" charset="0"/>
              </a:rPr>
              <a:t>difficult-to-treat infections rather </a:t>
            </a:r>
            <a:r>
              <a:rPr lang="en-US" sz="2400" dirty="0">
                <a:latin typeface="Arial" pitchFamily="34" charset="0"/>
                <a:cs typeface="Arial" pitchFamily="34" charset="0"/>
              </a:rPr>
              <a:t>than to expression of </a:t>
            </a:r>
            <a:r>
              <a:rPr lang="en-US" sz="2400" dirty="0" smtClean="0">
                <a:latin typeface="Arial" pitchFamily="34" charset="0"/>
                <a:cs typeface="Arial" pitchFamily="34" charset="0"/>
              </a:rPr>
              <a:t>specific </a:t>
            </a:r>
            <a:r>
              <a:rPr lang="en-US" sz="2400" dirty="0">
                <a:latin typeface="Arial" pitchFamily="34" charset="0"/>
                <a:cs typeface="Arial" pitchFamily="34" charset="0"/>
              </a:rPr>
              <a:t>virulence traits.</a:t>
            </a:r>
          </a:p>
        </p:txBody>
      </p:sp>
      <p:sp>
        <p:nvSpPr>
          <p:cNvPr id="3" name="Rettangolo 2"/>
          <p:cNvSpPr/>
          <p:nvPr/>
        </p:nvSpPr>
        <p:spPr>
          <a:xfrm>
            <a:off x="198948" y="4941168"/>
            <a:ext cx="8640960" cy="1200329"/>
          </a:xfrm>
          <a:prstGeom prst="rect">
            <a:avLst/>
          </a:prstGeom>
        </p:spPr>
        <p:txBody>
          <a:bodyPr wrap="square">
            <a:spAutoFit/>
          </a:bodyPr>
          <a:lstStyle/>
          <a:p>
            <a:pPr marL="342900" indent="-342900">
              <a:buFont typeface="Arial" pitchFamily="34" charset="0"/>
              <a:buChar char="•"/>
            </a:pPr>
            <a:r>
              <a:rPr lang="en-US" sz="2400" dirty="0" smtClean="0">
                <a:latin typeface="TimesNewRomanPSMT"/>
              </a:rPr>
              <a:t>… everything </a:t>
            </a:r>
            <a:r>
              <a:rPr lang="en-US" sz="2400" dirty="0">
                <a:latin typeface="TimesNewRomanPSMT"/>
              </a:rPr>
              <a:t>must be done </a:t>
            </a:r>
            <a:r>
              <a:rPr lang="en-US" sz="2400" dirty="0" smtClean="0">
                <a:latin typeface="TimesNewRomanPSMT"/>
              </a:rPr>
              <a:t>to prevent </a:t>
            </a:r>
            <a:r>
              <a:rPr lang="en-US" sz="2400" dirty="0">
                <a:latin typeface="TimesNewRomanPSMT"/>
              </a:rPr>
              <a:t>infections as common as pyelonephritis </a:t>
            </a:r>
            <a:r>
              <a:rPr lang="en-US" sz="2400" dirty="0" smtClean="0">
                <a:latin typeface="TimesNewRomanPSMT"/>
              </a:rPr>
              <a:t>from becoming </a:t>
            </a:r>
            <a:r>
              <a:rPr lang="en-US" sz="2400" dirty="0">
                <a:latin typeface="TimesNewRomanPSMT"/>
              </a:rPr>
              <a:t>life threatening because of the lack of </a:t>
            </a:r>
            <a:r>
              <a:rPr lang="en-US" sz="2400" dirty="0" smtClean="0">
                <a:latin typeface="TimesNewRomanPSMT"/>
              </a:rPr>
              <a:t>any effective </a:t>
            </a:r>
            <a:r>
              <a:rPr lang="en-US" sz="2400" dirty="0">
                <a:latin typeface="TimesNewRomanPSMT"/>
              </a:rPr>
              <a:t>treatment.</a:t>
            </a:r>
            <a:endParaRPr lang="en-US" sz="2400" dirty="0">
              <a:latin typeface="Arial" pitchFamily="34" charset="0"/>
              <a:cs typeface="Arial" pitchFamily="34" charset="0"/>
            </a:endParaRPr>
          </a:p>
        </p:txBody>
      </p:sp>
      <p:sp>
        <p:nvSpPr>
          <p:cNvPr id="4" name="Rettangolo 3"/>
          <p:cNvSpPr/>
          <p:nvPr/>
        </p:nvSpPr>
        <p:spPr>
          <a:xfrm>
            <a:off x="251520" y="3212976"/>
            <a:ext cx="8640960" cy="1477328"/>
          </a:xfrm>
          <a:prstGeom prst="rect">
            <a:avLst/>
          </a:prstGeom>
        </p:spPr>
        <p:txBody>
          <a:bodyPr wrap="square">
            <a:spAutoFit/>
          </a:bodyPr>
          <a:lstStyle/>
          <a:p>
            <a:pPr marL="342900" indent="-342900">
              <a:buFont typeface="Arial" pitchFamily="34" charset="0"/>
              <a:buChar char="•"/>
            </a:pPr>
            <a:r>
              <a:rPr lang="en-US" sz="2400" dirty="0" err="1" smtClean="0">
                <a:latin typeface="Arial" pitchFamily="34" charset="0"/>
                <a:cs typeface="Arial" pitchFamily="34" charset="0"/>
              </a:rPr>
              <a:t>Carbapenemase</a:t>
            </a:r>
            <a:r>
              <a:rPr lang="en-US" sz="2400" dirty="0" smtClean="0">
                <a:latin typeface="Arial" pitchFamily="34" charset="0"/>
                <a:cs typeface="Arial" pitchFamily="34" charset="0"/>
              </a:rPr>
              <a:t> producers </a:t>
            </a:r>
            <a:r>
              <a:rPr lang="en-US" sz="2400" dirty="0">
                <a:latin typeface="Arial" pitchFamily="34" charset="0"/>
                <a:cs typeface="Arial" pitchFamily="34" charset="0"/>
              </a:rPr>
              <a:t>in </a:t>
            </a:r>
            <a:r>
              <a:rPr lang="en-US" sz="2400" i="1" dirty="0" err="1">
                <a:latin typeface="Arial" pitchFamily="34" charset="0"/>
                <a:cs typeface="Arial" pitchFamily="34" charset="0"/>
              </a:rPr>
              <a:t>Enterobacteriaceae</a:t>
            </a:r>
            <a:r>
              <a:rPr lang="en-US" sz="2400" i="1" dirty="0">
                <a:latin typeface="Arial" pitchFamily="34" charset="0"/>
                <a:cs typeface="Arial" pitchFamily="34" charset="0"/>
              </a:rPr>
              <a:t> </a:t>
            </a:r>
            <a:r>
              <a:rPr lang="en-US" sz="2400" dirty="0">
                <a:latin typeface="Arial" pitchFamily="34" charset="0"/>
                <a:cs typeface="Arial" pitchFamily="34" charset="0"/>
              </a:rPr>
              <a:t>are different from </a:t>
            </a:r>
            <a:r>
              <a:rPr lang="en-US" sz="2400" dirty="0" smtClean="0">
                <a:latin typeface="Arial" pitchFamily="34" charset="0"/>
                <a:cs typeface="Arial" pitchFamily="34" charset="0"/>
              </a:rPr>
              <a:t>other multidrug-resistant </a:t>
            </a:r>
            <a:r>
              <a:rPr lang="en-US" sz="2400" dirty="0">
                <a:latin typeface="Arial" pitchFamily="34" charset="0"/>
                <a:cs typeface="Arial" pitchFamily="34" charset="0"/>
              </a:rPr>
              <a:t>bacteria in that they are susceptible </a:t>
            </a:r>
            <a:r>
              <a:rPr lang="en-US" sz="2400" dirty="0" smtClean="0">
                <a:latin typeface="Arial" pitchFamily="34" charset="0"/>
                <a:cs typeface="Arial" pitchFamily="34" charset="0"/>
              </a:rPr>
              <a:t>to few </a:t>
            </a:r>
            <a:r>
              <a:rPr lang="en-US" sz="2400" dirty="0">
                <a:latin typeface="Arial" pitchFamily="34" charset="0"/>
                <a:cs typeface="Arial" pitchFamily="34" charset="0"/>
              </a:rPr>
              <a:t>(if any) antibacterial </a:t>
            </a:r>
            <a:r>
              <a:rPr lang="en-US" sz="2400" dirty="0" smtClean="0">
                <a:latin typeface="Arial" pitchFamily="34" charset="0"/>
                <a:cs typeface="Arial" pitchFamily="34" charset="0"/>
              </a:rPr>
              <a:t>drugs. </a:t>
            </a:r>
            <a:r>
              <a:rPr lang="en-US" dirty="0" err="1" smtClean="0">
                <a:latin typeface="Arial" pitchFamily="34" charset="0"/>
                <a:cs typeface="Arial" pitchFamily="34" charset="0"/>
              </a:rPr>
              <a:t>Falagas</a:t>
            </a:r>
            <a:r>
              <a:rPr lang="en-US" dirty="0" smtClean="0">
                <a:latin typeface="Arial" pitchFamily="34" charset="0"/>
                <a:cs typeface="Arial" pitchFamily="34" charset="0"/>
              </a:rPr>
              <a:t> et al. </a:t>
            </a:r>
            <a:r>
              <a:rPr lang="en-US" dirty="0">
                <a:latin typeface="Arial" pitchFamily="34" charset="0"/>
                <a:cs typeface="Arial" pitchFamily="34" charset="0"/>
              </a:rPr>
              <a:t>Future </a:t>
            </a:r>
            <a:r>
              <a:rPr lang="en-US" dirty="0" err="1">
                <a:latin typeface="Arial" pitchFamily="34" charset="0"/>
                <a:cs typeface="Arial" pitchFamily="34" charset="0"/>
              </a:rPr>
              <a:t>Microbiol</a:t>
            </a:r>
            <a:r>
              <a:rPr lang="en-US" dirty="0">
                <a:latin typeface="Arial" pitchFamily="34" charset="0"/>
                <a:cs typeface="Arial" pitchFamily="34" charset="0"/>
              </a:rPr>
              <a:t>. 2011</a:t>
            </a:r>
            <a:endParaRPr lang="en-US" dirty="0" smtClean="0">
              <a:latin typeface="Arial" pitchFamily="34" charset="0"/>
              <a:cs typeface="Arial" pitchFamily="34" charset="0"/>
            </a:endParaRPr>
          </a:p>
        </p:txBody>
      </p:sp>
      <p:sp>
        <p:nvSpPr>
          <p:cNvPr id="5" name="Rettangolo 4"/>
          <p:cNvSpPr/>
          <p:nvPr/>
        </p:nvSpPr>
        <p:spPr>
          <a:xfrm>
            <a:off x="179512" y="6372036"/>
            <a:ext cx="8784976" cy="369332"/>
          </a:xfrm>
          <a:prstGeom prst="rect">
            <a:avLst/>
          </a:prstGeom>
        </p:spPr>
        <p:txBody>
          <a:bodyPr wrap="square">
            <a:spAutoFit/>
          </a:bodyPr>
          <a:lstStyle/>
          <a:p>
            <a:r>
              <a:rPr lang="en-US" dirty="0" err="1" smtClean="0">
                <a:latin typeface="Arial" pitchFamily="34" charset="0"/>
                <a:cs typeface="Arial" pitchFamily="34" charset="0"/>
              </a:rPr>
              <a:t>Nordmann</a:t>
            </a:r>
            <a:r>
              <a:rPr lang="en-US" dirty="0" smtClean="0">
                <a:latin typeface="Arial" pitchFamily="34" charset="0"/>
                <a:cs typeface="Arial" pitchFamily="34" charset="0"/>
              </a:rPr>
              <a:t> et al, Emerging </a:t>
            </a:r>
            <a:r>
              <a:rPr lang="en-US" dirty="0">
                <a:latin typeface="Arial" pitchFamily="34" charset="0"/>
                <a:cs typeface="Arial" pitchFamily="34" charset="0"/>
              </a:rPr>
              <a:t>Infectious Diseases • www.cdc.gov/eid • </a:t>
            </a:r>
            <a:r>
              <a:rPr lang="en-US" dirty="0" smtClean="0">
                <a:latin typeface="Arial" pitchFamily="34" charset="0"/>
                <a:cs typeface="Arial" pitchFamily="34" charset="0"/>
              </a:rPr>
              <a:t>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26521043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4016" y="-27384"/>
            <a:ext cx="9036496" cy="6616876"/>
          </a:xfrm>
          <a:prstGeom prst="rect">
            <a:avLst/>
          </a:prstGeom>
          <a:noFill/>
        </p:spPr>
        <p:txBody>
          <a:bodyPr wrap="square" rtlCol="0">
            <a:spAutoFit/>
          </a:bodyPr>
          <a:lstStyle/>
          <a:p>
            <a:pPr>
              <a:lnSpc>
                <a:spcPct val="150000"/>
              </a:lnSpc>
            </a:pPr>
            <a:r>
              <a:rPr lang="en-US" sz="1900" i="1" dirty="0" smtClean="0">
                <a:solidFill>
                  <a:srgbClr val="000000"/>
                </a:solidFill>
                <a:latin typeface="Arial" pitchFamily="34" charset="0"/>
                <a:cs typeface="Arial" pitchFamily="34" charset="0"/>
              </a:rPr>
              <a:t>“For </a:t>
            </a:r>
            <a:r>
              <a:rPr lang="en-US" sz="1900" i="1" dirty="0">
                <a:solidFill>
                  <a:srgbClr val="000000"/>
                </a:solidFill>
                <a:latin typeface="Arial" pitchFamily="34" charset="0"/>
                <a:cs typeface="Arial" pitchFamily="34" charset="0"/>
              </a:rPr>
              <a:t>CRKP, the most important mechanism of resistance is the production of a </a:t>
            </a:r>
            <a:r>
              <a:rPr lang="en-US" sz="1900" i="1" dirty="0" err="1">
                <a:solidFill>
                  <a:srgbClr val="000000"/>
                </a:solidFill>
                <a:latin typeface="Arial" pitchFamily="34" charset="0"/>
                <a:cs typeface="Arial" pitchFamily="34" charset="0"/>
              </a:rPr>
              <a:t>carbapenemase</a:t>
            </a:r>
            <a:r>
              <a:rPr lang="en-US" sz="1900" i="1" dirty="0">
                <a:solidFill>
                  <a:srgbClr val="000000"/>
                </a:solidFill>
                <a:latin typeface="Arial" pitchFamily="34" charset="0"/>
                <a:cs typeface="Arial" pitchFamily="34" charset="0"/>
              </a:rPr>
              <a:t> enzyme, </a:t>
            </a:r>
            <a:r>
              <a:rPr lang="en-US" sz="1900" i="1" dirty="0" err="1">
                <a:solidFill>
                  <a:srgbClr val="000000"/>
                </a:solidFill>
                <a:latin typeface="Arial" pitchFamily="34" charset="0"/>
                <a:cs typeface="Arial" pitchFamily="34" charset="0"/>
              </a:rPr>
              <a:t>blakpc</a:t>
            </a:r>
            <a:r>
              <a:rPr lang="en-US" sz="1900" i="1" dirty="0">
                <a:solidFill>
                  <a:srgbClr val="000000"/>
                </a:solidFill>
                <a:latin typeface="Arial" pitchFamily="34" charset="0"/>
                <a:cs typeface="Arial" pitchFamily="34" charset="0"/>
              </a:rPr>
              <a:t>. The gene that encodes the </a:t>
            </a:r>
            <a:r>
              <a:rPr lang="en-US" sz="1900" i="1" dirty="0" err="1">
                <a:solidFill>
                  <a:srgbClr val="000000"/>
                </a:solidFill>
                <a:latin typeface="Arial" pitchFamily="34" charset="0"/>
                <a:cs typeface="Arial" pitchFamily="34" charset="0"/>
              </a:rPr>
              <a:t>blakpc</a:t>
            </a:r>
            <a:r>
              <a:rPr lang="en-US" sz="1900" i="1" dirty="0">
                <a:solidFill>
                  <a:srgbClr val="000000"/>
                </a:solidFill>
                <a:latin typeface="Arial" pitchFamily="34" charset="0"/>
                <a:cs typeface="Arial" pitchFamily="34" charset="0"/>
              </a:rPr>
              <a:t> enzyme is carried on a mobile piece of genetic material (transposon), which increases the risk for dissemination. Since first described in North Carolina in 1999, CRKP has been identified in 24 states and is recovered routinely in certain hospitals in New York and New Jersey (3). Analysis of 2007 data regarding health-care--associated infections reported to CDC indicated that 8% of all </a:t>
            </a:r>
            <a:r>
              <a:rPr lang="en-US" sz="1900" i="1" dirty="0" err="1">
                <a:solidFill>
                  <a:srgbClr val="000000"/>
                </a:solidFill>
                <a:latin typeface="Arial" pitchFamily="34" charset="0"/>
                <a:cs typeface="Arial" pitchFamily="34" charset="0"/>
              </a:rPr>
              <a:t>Klebsiella</a:t>
            </a:r>
            <a:r>
              <a:rPr lang="en-US" sz="1900" i="1" dirty="0">
                <a:solidFill>
                  <a:srgbClr val="000000"/>
                </a:solidFill>
                <a:latin typeface="Arial" pitchFamily="34" charset="0"/>
                <a:cs typeface="Arial" pitchFamily="34" charset="0"/>
              </a:rPr>
              <a:t> isolates were CRKP, compared with fewer than 1% in 2000 (CDC, unpublished data, 2008). </a:t>
            </a:r>
            <a:r>
              <a:rPr lang="en-US" sz="1900" i="1" dirty="0">
                <a:solidFill>
                  <a:srgbClr val="FF0000"/>
                </a:solidFill>
                <a:latin typeface="Arial" pitchFamily="34" charset="0"/>
                <a:cs typeface="Arial" pitchFamily="34" charset="0"/>
              </a:rPr>
              <a:t>CRKP poses significant treatment challenges, and CRKP infections have been associated with increased mortality, length of stay, and increased cost </a:t>
            </a:r>
            <a:r>
              <a:rPr lang="en-US" sz="1900" i="1" dirty="0">
                <a:solidFill>
                  <a:srgbClr val="000000"/>
                </a:solidFill>
                <a:latin typeface="Arial" pitchFamily="34" charset="0"/>
                <a:cs typeface="Arial" pitchFamily="34" charset="0"/>
              </a:rPr>
              <a:t>(4). The emergence and spread of CRKP and other types of CRE is another in a series of worrisome public health developments regarding antimicrobial resistance among gram-negative bacteria and underscores the immediate need for aggressive detection and control strategies (5</a:t>
            </a:r>
            <a:r>
              <a:rPr lang="en-US" sz="1900" i="1" dirty="0" smtClean="0">
                <a:solidFill>
                  <a:srgbClr val="000000"/>
                </a:solidFill>
                <a:latin typeface="Arial" pitchFamily="34" charset="0"/>
                <a:cs typeface="Arial" pitchFamily="34" charset="0"/>
              </a:rPr>
              <a:t>).”</a:t>
            </a:r>
            <a:endParaRPr lang="en-US" sz="1900" i="1" dirty="0">
              <a:solidFill>
                <a:srgbClr val="000000"/>
              </a:solidFill>
              <a:latin typeface="Arial" pitchFamily="34" charset="0"/>
              <a:cs typeface="Arial" pitchFamily="34" charset="0"/>
            </a:endParaRPr>
          </a:p>
          <a:p>
            <a:pPr>
              <a:lnSpc>
                <a:spcPct val="150000"/>
              </a:lnSpc>
            </a:pPr>
            <a:endParaRPr lang="en-US" sz="1900" i="1" dirty="0">
              <a:solidFill>
                <a:srgbClr val="000000"/>
              </a:solidFill>
              <a:latin typeface="Arial" pitchFamily="34" charset="0"/>
              <a:cs typeface="Arial" pitchFamily="34" charset="0"/>
            </a:endParaRPr>
          </a:p>
        </p:txBody>
      </p:sp>
      <p:sp>
        <p:nvSpPr>
          <p:cNvPr id="3" name="CasellaDiTesto 2"/>
          <p:cNvSpPr txBox="1"/>
          <p:nvPr/>
        </p:nvSpPr>
        <p:spPr>
          <a:xfrm>
            <a:off x="2046477" y="6381328"/>
            <a:ext cx="5117811" cy="369332"/>
          </a:xfrm>
          <a:prstGeom prst="rect">
            <a:avLst/>
          </a:prstGeom>
          <a:noFill/>
        </p:spPr>
        <p:txBody>
          <a:bodyPr wrap="none" rtlCol="0">
            <a:spAutoFit/>
          </a:bodyPr>
          <a:lstStyle/>
          <a:p>
            <a:r>
              <a:rPr lang="en-US" b="1" dirty="0" smtClean="0">
                <a:solidFill>
                  <a:srgbClr val="000000"/>
                </a:solidFill>
              </a:rPr>
              <a:t>CDC, MMRW, March </a:t>
            </a:r>
            <a:r>
              <a:rPr lang="en-US" b="1" dirty="0">
                <a:solidFill>
                  <a:srgbClr val="000000"/>
                </a:solidFill>
              </a:rPr>
              <a:t>20, 2009 / 58(10);256-260</a:t>
            </a:r>
            <a:endParaRPr lang="en-US" dirty="0">
              <a:solidFill>
                <a:srgbClr val="000000"/>
              </a:solidFill>
            </a:endParaRPr>
          </a:p>
        </p:txBody>
      </p:sp>
    </p:spTree>
    <p:extLst>
      <p:ext uri="{BB962C8B-B14F-4D97-AF65-F5344CB8AC3E}">
        <p14:creationId xmlns:p14="http://schemas.microsoft.com/office/powerpoint/2010/main" val="3063723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593930" y="476672"/>
            <a:ext cx="5808000" cy="107721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smtClean="0">
                <a:ln>
                  <a:noFill/>
                </a:ln>
                <a:solidFill>
                  <a:srgbClr val="000000"/>
                </a:solidFill>
                <a:effectLst/>
                <a:uLnTx/>
                <a:uFillTx/>
                <a:latin typeface="Arial" pitchFamily="34" charset="0"/>
                <a:cs typeface="Arial" pitchFamily="34" charset="0"/>
              </a:rPr>
              <a:t>Klebsiella</a:t>
            </a:r>
            <a:r>
              <a:rPr kumimoji="0" lang="en-US" sz="3200" b="1" i="1" u="none" strike="noStrike" kern="0" cap="none" spc="0" normalizeH="0" baseline="0" noProof="0" dirty="0" smtClean="0">
                <a:ln>
                  <a:noFill/>
                </a:ln>
                <a:solidFill>
                  <a:srgbClr val="000000"/>
                </a:solidFill>
                <a:effectLst/>
                <a:uLnTx/>
                <a:uFillTx/>
                <a:latin typeface="Arial" pitchFamily="34" charset="0"/>
                <a:cs typeface="Arial" pitchFamily="34" charset="0"/>
              </a:rPr>
              <a:t> </a:t>
            </a:r>
            <a:r>
              <a:rPr kumimoji="0" lang="en-US" sz="3200" b="1" i="1" u="none" strike="noStrike" kern="0" cap="none" spc="0" normalizeH="0" baseline="0" noProof="0" dirty="0" err="1" smtClean="0">
                <a:ln>
                  <a:noFill/>
                </a:ln>
                <a:solidFill>
                  <a:srgbClr val="000000"/>
                </a:solidFill>
                <a:effectLst/>
                <a:uLnTx/>
                <a:uFillTx/>
                <a:latin typeface="Arial" pitchFamily="34" charset="0"/>
                <a:cs typeface="Arial" pitchFamily="34" charset="0"/>
              </a:rPr>
              <a:t>pneumoniae</a:t>
            </a:r>
            <a:r>
              <a:rPr kumimoji="0" lang="en-US" sz="3200" b="1" i="1" u="none" strike="noStrike" kern="0" cap="none" spc="0" normalizeH="0" baseline="0" noProof="0" dirty="0" smtClean="0">
                <a:ln>
                  <a:noFill/>
                </a:ln>
                <a:solidFill>
                  <a:srgbClr val="000000"/>
                </a:solidFill>
                <a:effectLst/>
                <a:uLnTx/>
                <a:uFillTx/>
                <a:latin typeface="Arial" pitchFamily="34" charset="0"/>
                <a:cs typeface="Arial" pitchFamily="34" charset="0"/>
              </a:rPr>
              <a:t> KPC</a:t>
            </a:r>
          </a:p>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smtClean="0">
                <a:solidFill>
                  <a:srgbClr val="000000"/>
                </a:solidFill>
                <a:latin typeface="Arial" pitchFamily="34" charset="0"/>
                <a:cs typeface="Arial" pitchFamily="34" charset="0"/>
              </a:rPr>
              <a:t>(</a:t>
            </a:r>
            <a:r>
              <a:rPr lang="en-US" sz="3200" b="1" kern="0" dirty="0" err="1" smtClean="0">
                <a:solidFill>
                  <a:srgbClr val="000000"/>
                </a:solidFill>
                <a:latin typeface="Arial" pitchFamily="34" charset="0"/>
                <a:cs typeface="Arial" pitchFamily="34" charset="0"/>
              </a:rPr>
              <a:t>ed</a:t>
            </a:r>
            <a:r>
              <a:rPr lang="en-US" sz="3200" b="1" kern="0" dirty="0" smtClean="0">
                <a:solidFill>
                  <a:srgbClr val="000000"/>
                </a:solidFill>
                <a:latin typeface="Arial" pitchFamily="34" charset="0"/>
                <a:cs typeface="Arial" pitchFamily="34" charset="0"/>
              </a:rPr>
              <a:t> </a:t>
            </a:r>
            <a:r>
              <a:rPr lang="en-US" sz="3200" b="1" kern="0" dirty="0" err="1" smtClean="0">
                <a:solidFill>
                  <a:srgbClr val="000000"/>
                </a:solidFill>
                <a:latin typeface="Arial" pitchFamily="34" charset="0"/>
                <a:cs typeface="Arial" pitchFamily="34" charset="0"/>
              </a:rPr>
              <a:t>altre</a:t>
            </a:r>
            <a:r>
              <a:rPr lang="en-US" sz="3200" b="1" kern="0" dirty="0" smtClean="0">
                <a:solidFill>
                  <a:srgbClr val="000000"/>
                </a:solidFill>
                <a:latin typeface="Arial" pitchFamily="34" charset="0"/>
                <a:cs typeface="Arial" pitchFamily="34" charset="0"/>
              </a:rPr>
              <a:t> </a:t>
            </a:r>
            <a:r>
              <a:rPr lang="en-US" sz="3200" b="1" i="1" kern="0" dirty="0" err="1" smtClean="0">
                <a:solidFill>
                  <a:srgbClr val="000000"/>
                </a:solidFill>
                <a:latin typeface="Arial" pitchFamily="34" charset="0"/>
                <a:cs typeface="Arial" pitchFamily="34" charset="0"/>
              </a:rPr>
              <a:t>Enterobacteriaceae</a:t>
            </a:r>
            <a:r>
              <a:rPr lang="en-US" sz="3200" b="1" kern="0" dirty="0" smtClean="0">
                <a:solidFill>
                  <a:srgbClr val="000000"/>
                </a:solidFill>
                <a:latin typeface="Arial" pitchFamily="34" charset="0"/>
                <a:cs typeface="Arial" pitchFamily="34" charset="0"/>
              </a:rPr>
              <a:t>)</a:t>
            </a:r>
            <a:endParaRPr kumimoji="0" lang="en-US" sz="3200" b="1"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749" y="1886646"/>
            <a:ext cx="4512502" cy="449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239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82425"/>
            <a:ext cx="9144000" cy="294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2010440" y="5013176"/>
            <a:ext cx="5081840" cy="461665"/>
          </a:xfrm>
          <a:prstGeom prst="rect">
            <a:avLst/>
          </a:prstGeom>
          <a:noFill/>
        </p:spPr>
        <p:txBody>
          <a:bodyPr wrap="none" rtlCol="0">
            <a:spAutoFit/>
          </a:bodyPr>
          <a:lstStyle/>
          <a:p>
            <a:r>
              <a:rPr lang="en-US" sz="2400" dirty="0" err="1" smtClean="0"/>
              <a:t>Clin</a:t>
            </a:r>
            <a:r>
              <a:rPr lang="en-US" sz="2400" dirty="0" smtClean="0"/>
              <a:t> </a:t>
            </a:r>
            <a:r>
              <a:rPr lang="en-US" sz="2400" dirty="0" err="1"/>
              <a:t>Microbiol</a:t>
            </a:r>
            <a:r>
              <a:rPr lang="en-US" sz="2400" dirty="0"/>
              <a:t> Infect 2012; 18: 268–281</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8431929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438150"/>
            <a:ext cx="8448675"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935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49706" y="260648"/>
            <a:ext cx="3302507" cy="707886"/>
          </a:xfrm>
          <a:prstGeom prst="rect">
            <a:avLst/>
          </a:prstGeom>
          <a:noFill/>
        </p:spPr>
        <p:txBody>
          <a:bodyPr wrap="none" rtlCol="0">
            <a:spAutoFit/>
          </a:bodyPr>
          <a:lstStyle/>
          <a:p>
            <a:pPr algn="ctr"/>
            <a:r>
              <a:rPr lang="en-US" sz="2000" b="1" dirty="0" err="1" smtClean="0">
                <a:solidFill>
                  <a:srgbClr val="FF0000"/>
                </a:solidFill>
                <a:latin typeface="Arial" pitchFamily="34" charset="0"/>
                <a:cs typeface="Arial" pitchFamily="34" charset="0"/>
              </a:rPr>
              <a:t>Carbapenemasi</a:t>
            </a:r>
            <a:r>
              <a:rPr lang="en-US" sz="2000" b="1" dirty="0" smtClean="0">
                <a:solidFill>
                  <a:srgbClr val="FF0000"/>
                </a:solidFill>
                <a:latin typeface="Arial" pitchFamily="34" charset="0"/>
                <a:cs typeface="Arial" pitchFamily="34" charset="0"/>
              </a:rPr>
              <a:t> KPC</a:t>
            </a:r>
          </a:p>
          <a:p>
            <a:pPr algn="ctr"/>
            <a:r>
              <a:rPr lang="en-US" sz="2000" b="1" dirty="0" err="1" smtClean="0">
                <a:solidFill>
                  <a:srgbClr val="FF0000"/>
                </a:solidFill>
                <a:latin typeface="Arial" pitchFamily="34" charset="0"/>
                <a:cs typeface="Arial" pitchFamily="34" charset="0"/>
              </a:rPr>
              <a:t>rivelazione</a:t>
            </a:r>
            <a:r>
              <a:rPr lang="en-US" sz="2000" b="1" dirty="0" smtClean="0">
                <a:solidFill>
                  <a:srgbClr val="FF0000"/>
                </a:solidFill>
                <a:latin typeface="Arial" pitchFamily="34" charset="0"/>
                <a:cs typeface="Arial" pitchFamily="34" charset="0"/>
              </a:rPr>
              <a:t> in </a:t>
            </a:r>
            <a:r>
              <a:rPr lang="en-US" sz="2000" b="1" dirty="0" err="1" smtClean="0">
                <a:solidFill>
                  <a:srgbClr val="FF0000"/>
                </a:solidFill>
                <a:latin typeface="Arial" pitchFamily="34" charset="0"/>
                <a:cs typeface="Arial" pitchFamily="34" charset="0"/>
              </a:rPr>
              <a:t>laboratorio</a:t>
            </a:r>
            <a:endParaRPr lang="en-US" sz="2000" b="1" dirty="0">
              <a:solidFill>
                <a:srgbClr val="FF0000"/>
              </a:solidFill>
              <a:latin typeface="Arial" pitchFamily="34" charset="0"/>
              <a:cs typeface="Arial" pitchFamily="34" charset="0"/>
            </a:endParaRPr>
          </a:p>
        </p:txBody>
      </p:sp>
      <p:sp>
        <p:nvSpPr>
          <p:cNvPr id="3" name="CasellaDiTesto 2"/>
          <p:cNvSpPr txBox="1"/>
          <p:nvPr/>
        </p:nvSpPr>
        <p:spPr>
          <a:xfrm>
            <a:off x="107505" y="980728"/>
            <a:ext cx="8784976" cy="2246769"/>
          </a:xfrm>
          <a:prstGeom prst="rect">
            <a:avLst/>
          </a:prstGeom>
          <a:noFill/>
        </p:spPr>
        <p:txBody>
          <a:bodyPr wrap="square" rtlCol="0">
            <a:spAutoFit/>
          </a:bodyPr>
          <a:lstStyle/>
          <a:p>
            <a:pPr marL="342900" indent="-342900">
              <a:buFont typeface="Arial" pitchFamily="34" charset="0"/>
              <a:buChar char="•"/>
            </a:pPr>
            <a:r>
              <a:rPr lang="en-US" sz="2000" dirty="0" smtClean="0">
                <a:latin typeface="Arial" pitchFamily="34" charset="0"/>
                <a:cs typeface="Arial" pitchFamily="34" charset="0"/>
              </a:rPr>
              <a:t>Gold Standard: test </a:t>
            </a:r>
            <a:r>
              <a:rPr lang="en-US" sz="2000" dirty="0" err="1" smtClean="0">
                <a:latin typeface="Arial" pitchFamily="34" charset="0"/>
                <a:cs typeface="Arial" pitchFamily="34" charset="0"/>
              </a:rPr>
              <a:t>molecolari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ricerca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geni</a:t>
            </a:r>
            <a:r>
              <a:rPr lang="en-US" sz="2000" dirty="0" smtClean="0">
                <a:latin typeface="Arial" pitchFamily="34" charset="0"/>
                <a:cs typeface="Arial" pitchFamily="34" charset="0"/>
              </a:rPr>
              <a:t> di </a:t>
            </a:r>
            <a:r>
              <a:rPr lang="en-US" sz="2000" dirty="0" err="1" smtClean="0">
                <a:latin typeface="Arial" pitchFamily="34" charset="0"/>
                <a:cs typeface="Arial" pitchFamily="34" charset="0"/>
              </a:rPr>
              <a:t>resistenza</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a:p>
            <a:pPr marL="342900" indent="-342900">
              <a:buFont typeface="Arial" pitchFamily="34" charset="0"/>
              <a:buChar char="•"/>
            </a:pPr>
            <a:r>
              <a:rPr lang="en-US" sz="2000" dirty="0" smtClean="0">
                <a:latin typeface="Arial" pitchFamily="34" charset="0"/>
                <a:cs typeface="Arial" pitchFamily="34" charset="0"/>
              </a:rPr>
              <a:t>Non </a:t>
            </a:r>
            <a:r>
              <a:rPr lang="en-US" sz="2000" dirty="0" err="1" smtClean="0">
                <a:latin typeface="Arial" pitchFamily="34" charset="0"/>
                <a:cs typeface="Arial" pitchFamily="34" charset="0"/>
              </a:rPr>
              <a:t>può</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essere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basata</a:t>
            </a:r>
            <a:r>
              <a:rPr lang="en-US" sz="2000" dirty="0" smtClean="0">
                <a:latin typeface="Arial" pitchFamily="34" charset="0"/>
                <a:cs typeface="Arial" pitchFamily="34" charset="0"/>
              </a:rPr>
              <a:t> solo </a:t>
            </a:r>
            <a:r>
              <a:rPr lang="en-US" sz="2000" dirty="0" err="1" smtClean="0">
                <a:latin typeface="Arial" pitchFamily="34" charset="0"/>
                <a:cs typeface="Arial" pitchFamily="34" charset="0"/>
              </a:rPr>
              <a:t>sull’osservazione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valori</a:t>
            </a:r>
            <a:r>
              <a:rPr lang="en-US" sz="2000" dirty="0" smtClean="0">
                <a:latin typeface="Arial" pitchFamily="34" charset="0"/>
                <a:cs typeface="Arial" pitchFamily="34" charset="0"/>
              </a:rPr>
              <a:t> di MIC </a:t>
            </a:r>
            <a:r>
              <a:rPr lang="en-US" sz="2000" dirty="0" err="1" smtClean="0">
                <a:latin typeface="Arial" pitchFamily="34" charset="0"/>
                <a:cs typeface="Arial" pitchFamily="34" charset="0"/>
              </a:rPr>
              <a:t>ai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carbapenemici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possono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risultare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sensibili</a:t>
            </a:r>
            <a:r>
              <a:rPr lang="en-US" sz="2000" dirty="0" smtClean="0">
                <a:latin typeface="Arial" pitchFamily="34" charset="0"/>
                <a:cs typeface="Arial" pitchFamily="34" charset="0"/>
              </a:rPr>
              <a:t>, a </a:t>
            </a:r>
            <a:r>
              <a:rPr lang="en-US" sz="2000" dirty="0" err="1" smtClean="0">
                <a:latin typeface="Arial" pitchFamily="34" charset="0"/>
                <a:cs typeface="Arial" pitchFamily="34" charset="0"/>
              </a:rPr>
              <a:t>causa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dell’espressione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eterogenea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della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resistenza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ai</a:t>
            </a:r>
            <a:r>
              <a:rPr lang="en-US" sz="2000" dirty="0" smtClean="0">
                <a:latin typeface="Arial" pitchFamily="34" charset="0"/>
                <a:cs typeface="Arial" pitchFamily="34" charset="0"/>
              </a:rPr>
              <a:t> beta-</a:t>
            </a:r>
            <a:r>
              <a:rPr lang="en-US" sz="2000" dirty="0" err="1" smtClean="0">
                <a:latin typeface="Arial" pitchFamily="34" charset="0"/>
                <a:cs typeface="Arial" pitchFamily="34" charset="0"/>
              </a:rPr>
              <a:t>lattamici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Infatti</a:t>
            </a:r>
            <a:r>
              <a:rPr lang="en-US" sz="2000" dirty="0" smtClean="0">
                <a:latin typeface="Arial" pitchFamily="34" charset="0"/>
                <a:cs typeface="Arial" pitchFamily="34" charset="0"/>
              </a:rPr>
              <a:t> la </a:t>
            </a:r>
            <a:r>
              <a:rPr lang="en-US" sz="2000" dirty="0" err="1" smtClean="0">
                <a:latin typeface="Arial" pitchFamily="34" charset="0"/>
                <a:cs typeface="Arial" pitchFamily="34" charset="0"/>
              </a:rPr>
              <a:t>resistenza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completa</a:t>
            </a:r>
            <a:r>
              <a:rPr lang="en-US" sz="2000" dirty="0" smtClean="0">
                <a:latin typeface="Arial" pitchFamily="34" charset="0"/>
                <a:cs typeface="Arial" pitchFamily="34" charset="0"/>
              </a:rPr>
              <a:t> è </a:t>
            </a:r>
            <a:r>
              <a:rPr lang="en-US" sz="2000" dirty="0" err="1" smtClean="0">
                <a:latin typeface="Arial" pitchFamily="34" charset="0"/>
                <a:cs typeface="Arial" pitchFamily="34" charset="0"/>
              </a:rPr>
              <a:t>espressa</a:t>
            </a:r>
            <a:r>
              <a:rPr lang="en-US" sz="2000" dirty="0" smtClean="0">
                <a:latin typeface="Arial" pitchFamily="34" charset="0"/>
                <a:cs typeface="Arial" pitchFamily="34" charset="0"/>
              </a:rPr>
              <a:t> solo </a:t>
            </a:r>
            <a:r>
              <a:rPr lang="en-US" sz="2000" dirty="0" err="1" smtClean="0">
                <a:latin typeface="Arial" pitchFamily="34" charset="0"/>
                <a:cs typeface="Arial" pitchFamily="34" charset="0"/>
              </a:rPr>
              <a:t>quando</a:t>
            </a:r>
            <a:r>
              <a:rPr lang="en-US" sz="2000" dirty="0" smtClean="0">
                <a:latin typeface="Arial" pitchFamily="34" charset="0"/>
                <a:cs typeface="Arial" pitchFamily="34" charset="0"/>
              </a:rPr>
              <a:t> la </a:t>
            </a:r>
            <a:r>
              <a:rPr lang="en-US" sz="2000" dirty="0" err="1" smtClean="0">
                <a:latin typeface="Arial" pitchFamily="34" charset="0"/>
                <a:cs typeface="Arial" pitchFamily="34" charset="0"/>
              </a:rPr>
              <a:t>produzione</a:t>
            </a:r>
            <a:r>
              <a:rPr lang="en-US" sz="2000" dirty="0" smtClean="0">
                <a:latin typeface="Arial" pitchFamily="34" charset="0"/>
                <a:cs typeface="Arial" pitchFamily="34" charset="0"/>
              </a:rPr>
              <a:t> di </a:t>
            </a:r>
            <a:r>
              <a:rPr lang="en-US" sz="2000" dirty="0" err="1" smtClean="0">
                <a:latin typeface="Arial" pitchFamily="34" charset="0"/>
                <a:cs typeface="Arial" pitchFamily="34" charset="0"/>
              </a:rPr>
              <a:t>carbapenemasi</a:t>
            </a:r>
            <a:r>
              <a:rPr lang="en-US" sz="2000" dirty="0" smtClean="0">
                <a:latin typeface="Arial" pitchFamily="34" charset="0"/>
                <a:cs typeface="Arial" pitchFamily="34" charset="0"/>
              </a:rPr>
              <a:t> KPC </a:t>
            </a:r>
            <a:r>
              <a:rPr lang="en-US" sz="2000" dirty="0" err="1" smtClean="0">
                <a:latin typeface="Arial" pitchFamily="34" charset="0"/>
                <a:cs typeface="Arial" pitchFamily="34" charset="0"/>
              </a:rPr>
              <a:t>si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associà</a:t>
            </a:r>
            <a:r>
              <a:rPr lang="en-US" sz="2000" dirty="0" smtClean="0">
                <a:latin typeface="Arial" pitchFamily="34" charset="0"/>
                <a:cs typeface="Arial" pitchFamily="34" charset="0"/>
              </a:rPr>
              <a:t> a </a:t>
            </a:r>
            <a:r>
              <a:rPr lang="en-US" sz="2000" dirty="0" err="1" smtClean="0">
                <a:latin typeface="Arial" pitchFamily="34" charset="0"/>
                <a:cs typeface="Arial" pitchFamily="34" charset="0"/>
              </a:rPr>
              <a:t>ridotta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permeabilità</a:t>
            </a:r>
            <a:r>
              <a:rPr lang="en-US" sz="2000" dirty="0" smtClean="0">
                <a:latin typeface="Arial" pitchFamily="34" charset="0"/>
                <a:cs typeface="Arial" pitchFamily="34" charset="0"/>
              </a:rPr>
              <a:t> di </a:t>
            </a:r>
            <a:r>
              <a:rPr lang="en-US" sz="2000" dirty="0" err="1" smtClean="0">
                <a:latin typeface="Arial" pitchFamily="34" charset="0"/>
                <a:cs typeface="Arial" pitchFamily="34" charset="0"/>
              </a:rPr>
              <a:t>membrana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ai</a:t>
            </a:r>
            <a:r>
              <a:rPr lang="en-US" sz="2000" dirty="0" smtClean="0">
                <a:latin typeface="Arial" pitchFamily="34" charset="0"/>
                <a:cs typeface="Arial" pitchFamily="34" charset="0"/>
              </a:rPr>
              <a:t> beta-</a:t>
            </a:r>
            <a:r>
              <a:rPr lang="en-US" sz="2000" dirty="0" err="1" smtClean="0">
                <a:latin typeface="Arial" pitchFamily="34" charset="0"/>
                <a:cs typeface="Arial" pitchFamily="34" charset="0"/>
              </a:rPr>
              <a:t>lattamici</a:t>
            </a:r>
            <a:r>
              <a:rPr lang="en-US" sz="2000" dirty="0" smtClean="0">
                <a:latin typeface="Arial" pitchFamily="34" charset="0"/>
                <a:cs typeface="Arial" pitchFamily="34" charset="0"/>
              </a:rPr>
              <a:t> (per </a:t>
            </a:r>
            <a:r>
              <a:rPr lang="en-US" sz="2000" dirty="0" err="1" smtClean="0">
                <a:latin typeface="Arial" pitchFamily="34" charset="0"/>
                <a:cs typeface="Arial" pitchFamily="34" charset="0"/>
              </a:rPr>
              <a:t>modifica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delle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porine</a:t>
            </a:r>
            <a:r>
              <a:rPr lang="en-US" sz="2000" dirty="0">
                <a:latin typeface="Arial" pitchFamily="34" charset="0"/>
                <a:cs typeface="Arial" pitchFamily="34" charset="0"/>
              </a:rPr>
              <a:t> </a:t>
            </a:r>
            <a:r>
              <a:rPr lang="en-US" sz="2000" dirty="0" smtClean="0">
                <a:latin typeface="Arial" pitchFamily="34" charset="0"/>
                <a:cs typeface="Arial" pitchFamily="34" charset="0"/>
              </a:rPr>
              <a:t>del </a:t>
            </a:r>
            <a:r>
              <a:rPr lang="en-US" sz="2000" dirty="0" err="1" smtClean="0">
                <a:latin typeface="Arial" pitchFamily="34" charset="0"/>
                <a:cs typeface="Arial" pitchFamily="34" charset="0"/>
              </a:rPr>
              <a:t>batterio</a:t>
            </a:r>
            <a:r>
              <a:rPr lang="en-US" sz="2000" dirty="0" smtClean="0">
                <a:latin typeface="Arial" pitchFamily="34" charset="0"/>
                <a:cs typeface="Arial" pitchFamily="34" charset="0"/>
              </a:rPr>
              <a:t>).</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500"/>
          <a:stretch/>
        </p:blipFill>
        <p:spPr bwMode="auto">
          <a:xfrm>
            <a:off x="323528" y="3853284"/>
            <a:ext cx="8496943" cy="79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4440"/>
          <a:stretch/>
        </p:blipFill>
        <p:spPr bwMode="auto">
          <a:xfrm>
            <a:off x="323528" y="4792563"/>
            <a:ext cx="8496943" cy="194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9432" b="1265"/>
          <a:stretch/>
        </p:blipFill>
        <p:spPr bwMode="auto">
          <a:xfrm>
            <a:off x="323529" y="3501008"/>
            <a:ext cx="8496943" cy="32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5089836" y="3234462"/>
            <a:ext cx="3802644" cy="338554"/>
          </a:xfrm>
          <a:prstGeom prst="rect">
            <a:avLst/>
          </a:prstGeom>
          <a:noFill/>
        </p:spPr>
        <p:txBody>
          <a:bodyPr wrap="none" rtlCol="0">
            <a:spAutoFit/>
          </a:bodyPr>
          <a:lstStyle/>
          <a:p>
            <a:r>
              <a:rPr lang="en-US" sz="1600" i="1" dirty="0" err="1" smtClean="0">
                <a:latin typeface="Arial" pitchFamily="34" charset="0"/>
                <a:cs typeface="Arial" pitchFamily="34" charset="0"/>
              </a:rPr>
              <a:t>Nordmann</a:t>
            </a:r>
            <a:r>
              <a:rPr lang="en-US" sz="1600" i="1" dirty="0" smtClean="0">
                <a:latin typeface="Arial" pitchFamily="34" charset="0"/>
                <a:cs typeface="Arial" pitchFamily="34" charset="0"/>
              </a:rPr>
              <a:t> et al., </a:t>
            </a:r>
            <a:r>
              <a:rPr lang="fr-FR" sz="1600" dirty="0" smtClean="0">
                <a:latin typeface="Arial" pitchFamily="34" charset="0"/>
                <a:cs typeface="Arial" pitchFamily="34" charset="0"/>
              </a:rPr>
              <a:t>Lancet </a:t>
            </a:r>
            <a:r>
              <a:rPr lang="fr-FR" sz="1600" dirty="0">
                <a:latin typeface="Arial" pitchFamily="34" charset="0"/>
                <a:cs typeface="Arial" pitchFamily="34" charset="0"/>
              </a:rPr>
              <a:t>Infect Dis </a:t>
            </a:r>
            <a:r>
              <a:rPr lang="fr-FR" sz="1600" dirty="0" smtClean="0">
                <a:latin typeface="Arial" pitchFamily="34" charset="0"/>
                <a:cs typeface="Arial" pitchFamily="34" charset="0"/>
              </a:rPr>
              <a:t>2009</a:t>
            </a:r>
            <a:endParaRPr lang="fr-FR" sz="1600" dirty="0">
              <a:latin typeface="Arial" pitchFamily="34" charset="0"/>
              <a:cs typeface="Arial" pitchFamily="34" charset="0"/>
            </a:endParaRPr>
          </a:p>
        </p:txBody>
      </p:sp>
    </p:spTree>
    <p:extLst>
      <p:ext uri="{BB962C8B-B14F-4D97-AF65-F5344CB8AC3E}">
        <p14:creationId xmlns:p14="http://schemas.microsoft.com/office/powerpoint/2010/main" val="35729411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836712"/>
            <a:ext cx="9036496" cy="400110"/>
          </a:xfrm>
          <a:prstGeom prst="rect">
            <a:avLst/>
          </a:prstGeom>
        </p:spPr>
        <p:txBody>
          <a:bodyPr wrap="square">
            <a:spAutoFit/>
          </a:bodyPr>
          <a:lstStyle/>
          <a:p>
            <a:r>
              <a:rPr lang="it-IT" sz="2000" u="sng" dirty="0" smtClean="0">
                <a:solidFill>
                  <a:srgbClr val="0070C0"/>
                </a:solidFill>
                <a:latin typeface="Arial" pitchFamily="34" charset="0"/>
                <a:cs typeface="Arial" pitchFamily="34" charset="0"/>
              </a:rPr>
              <a:t>Sospetto: </a:t>
            </a:r>
            <a:r>
              <a:rPr lang="it-IT" sz="2000" dirty="0" err="1" smtClean="0">
                <a:latin typeface="Arial" pitchFamily="34" charset="0"/>
                <a:cs typeface="Arial" pitchFamily="34" charset="0"/>
              </a:rPr>
              <a:t>meropenem</a:t>
            </a:r>
            <a:r>
              <a:rPr lang="it-IT" sz="2000" dirty="0" smtClean="0">
                <a:latin typeface="Arial" pitchFamily="34" charset="0"/>
                <a:cs typeface="Arial" pitchFamily="34" charset="0"/>
              </a:rPr>
              <a:t> MIC </a:t>
            </a:r>
            <a:r>
              <a:rPr lang="it-IT" sz="2000" dirty="0">
                <a:latin typeface="Arial" pitchFamily="34" charset="0"/>
                <a:cs typeface="Arial" pitchFamily="34" charset="0"/>
              </a:rPr>
              <a:t>≥ 0.5 mg/L o diametro alone di inibizione ≤ 25 </a:t>
            </a:r>
            <a:r>
              <a:rPr lang="it-IT" sz="2000" dirty="0" smtClean="0">
                <a:latin typeface="Arial" pitchFamily="34" charset="0"/>
                <a:cs typeface="Arial" pitchFamily="34" charset="0"/>
              </a:rPr>
              <a:t>mm</a:t>
            </a:r>
            <a:endParaRPr lang="en-US" sz="2000" dirty="0">
              <a:latin typeface="Arial" pitchFamily="34" charset="0"/>
              <a:cs typeface="Arial" pitchFamily="34" charset="0"/>
            </a:endParaRPr>
          </a:p>
        </p:txBody>
      </p:sp>
      <p:sp>
        <p:nvSpPr>
          <p:cNvPr id="4" name="CasellaDiTesto 3"/>
          <p:cNvSpPr txBox="1"/>
          <p:nvPr/>
        </p:nvSpPr>
        <p:spPr>
          <a:xfrm>
            <a:off x="2026728" y="188640"/>
            <a:ext cx="5137560"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Test </a:t>
            </a:r>
            <a:r>
              <a:rPr lang="en-US" sz="2400" b="1" dirty="0" err="1" smtClean="0">
                <a:solidFill>
                  <a:srgbClr val="FF0000"/>
                </a:solidFill>
                <a:latin typeface="Arial" pitchFamily="34" charset="0"/>
                <a:cs typeface="Arial" pitchFamily="34" charset="0"/>
              </a:rPr>
              <a:t>fenotipici</a:t>
            </a:r>
            <a:r>
              <a:rPr lang="en-US" sz="2400" b="1" dirty="0" smtClean="0">
                <a:solidFill>
                  <a:srgbClr val="FF0000"/>
                </a:solidFill>
                <a:latin typeface="Arial" pitchFamily="34" charset="0"/>
                <a:cs typeface="Arial" pitchFamily="34" charset="0"/>
              </a:rPr>
              <a:t> per </a:t>
            </a:r>
            <a:r>
              <a:rPr lang="en-US" sz="2400" b="1" dirty="0" err="1" smtClean="0">
                <a:solidFill>
                  <a:srgbClr val="FF0000"/>
                </a:solidFill>
                <a:latin typeface="Arial" pitchFamily="34" charset="0"/>
                <a:cs typeface="Arial" pitchFamily="34" charset="0"/>
              </a:rPr>
              <a:t>carbapenemasi</a:t>
            </a:r>
            <a:endParaRPr lang="en-US" sz="2400" b="1" dirty="0">
              <a:solidFill>
                <a:srgbClr val="FF0000"/>
              </a:solidFill>
              <a:latin typeface="Arial" pitchFamily="34" charset="0"/>
              <a:cs typeface="Arial" pitchFamily="34" charset="0"/>
            </a:endParaRPr>
          </a:p>
        </p:txBody>
      </p:sp>
      <p:sp>
        <p:nvSpPr>
          <p:cNvPr id="5" name="Freccia in giù 4"/>
          <p:cNvSpPr/>
          <p:nvPr/>
        </p:nvSpPr>
        <p:spPr>
          <a:xfrm>
            <a:off x="4355976" y="1268760"/>
            <a:ext cx="432048" cy="50405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5"/>
          <p:cNvSpPr/>
          <p:nvPr/>
        </p:nvSpPr>
        <p:spPr>
          <a:xfrm>
            <a:off x="251520" y="1772816"/>
            <a:ext cx="6768752" cy="5016758"/>
          </a:xfrm>
          <a:prstGeom prst="rect">
            <a:avLst/>
          </a:prstGeom>
        </p:spPr>
        <p:txBody>
          <a:bodyPr wrap="square">
            <a:spAutoFit/>
          </a:bodyPr>
          <a:lstStyle/>
          <a:p>
            <a:pPr marL="285750" indent="-285750">
              <a:buFont typeface="Arial" pitchFamily="34" charset="0"/>
              <a:buChar char="•"/>
            </a:pPr>
            <a:r>
              <a:rPr lang="it-IT" sz="2000" dirty="0" smtClean="0">
                <a:latin typeface="Arial" pitchFamily="34" charset="0"/>
                <a:cs typeface="Arial" pitchFamily="34" charset="0"/>
              </a:rPr>
              <a:t>Test </a:t>
            </a:r>
            <a:r>
              <a:rPr lang="it-IT" sz="2000" dirty="0">
                <a:latin typeface="Arial" pitchFamily="34" charset="0"/>
                <a:cs typeface="Arial" pitchFamily="34" charset="0"/>
              </a:rPr>
              <a:t>di sinergia con acido </a:t>
            </a:r>
            <a:r>
              <a:rPr lang="it-IT" sz="2000" dirty="0" err="1" smtClean="0">
                <a:latin typeface="Arial" pitchFamily="34" charset="0"/>
                <a:cs typeface="Arial" pitchFamily="34" charset="0"/>
              </a:rPr>
              <a:t>boronico</a:t>
            </a:r>
            <a:r>
              <a:rPr lang="it-IT" sz="2000" dirty="0" smtClean="0">
                <a:latin typeface="Arial" pitchFamily="34" charset="0"/>
                <a:cs typeface="Arial" pitchFamily="34" charset="0"/>
              </a:rPr>
              <a:t>: si </a:t>
            </a:r>
            <a:r>
              <a:rPr lang="it-IT" sz="2000" dirty="0">
                <a:latin typeface="Arial" pitchFamily="34" charset="0"/>
                <a:cs typeface="Arial" pitchFamily="34" charset="0"/>
              </a:rPr>
              <a:t>basa </a:t>
            </a:r>
            <a:r>
              <a:rPr lang="it-IT" sz="2000" dirty="0" smtClean="0">
                <a:latin typeface="Arial" pitchFamily="34" charset="0"/>
                <a:cs typeface="Arial" pitchFamily="34" charset="0"/>
              </a:rPr>
              <a:t>sulla inibizione delle </a:t>
            </a:r>
            <a:r>
              <a:rPr lang="it-IT" sz="2000" dirty="0" err="1" smtClean="0">
                <a:latin typeface="Arial" pitchFamily="34" charset="0"/>
                <a:cs typeface="Arial" pitchFamily="34" charset="0"/>
              </a:rPr>
              <a:t>carbapenemasi</a:t>
            </a:r>
            <a:r>
              <a:rPr lang="it-IT" sz="2000" dirty="0" smtClean="0">
                <a:latin typeface="Arial" pitchFamily="34" charset="0"/>
                <a:cs typeface="Arial" pitchFamily="34" charset="0"/>
              </a:rPr>
              <a:t> </a:t>
            </a:r>
            <a:r>
              <a:rPr lang="it-IT" sz="2000" b="1" dirty="0">
                <a:solidFill>
                  <a:srgbClr val="FF0000"/>
                </a:solidFill>
                <a:latin typeface="Arial" pitchFamily="34" charset="0"/>
                <a:cs typeface="Arial" pitchFamily="34" charset="0"/>
              </a:rPr>
              <a:t>KPC</a:t>
            </a:r>
            <a:r>
              <a:rPr lang="it-IT" sz="2000" dirty="0">
                <a:latin typeface="Arial" pitchFamily="34" charset="0"/>
                <a:cs typeface="Arial" pitchFamily="34" charset="0"/>
              </a:rPr>
              <a:t> da parte dell’acido </a:t>
            </a:r>
            <a:r>
              <a:rPr lang="it-IT" sz="2000" dirty="0" err="1" smtClean="0">
                <a:latin typeface="Arial" pitchFamily="34" charset="0"/>
                <a:cs typeface="Arial" pitchFamily="34" charset="0"/>
              </a:rPr>
              <a:t>boronico</a:t>
            </a:r>
            <a:endParaRPr lang="it-IT" sz="2000" dirty="0" smtClean="0">
              <a:latin typeface="Arial" pitchFamily="34" charset="0"/>
              <a:cs typeface="Arial" pitchFamily="34" charset="0"/>
            </a:endParaRPr>
          </a:p>
          <a:p>
            <a:endParaRPr lang="it-IT" sz="2000" dirty="0" smtClean="0">
              <a:latin typeface="Arial" pitchFamily="34" charset="0"/>
              <a:cs typeface="Arial" pitchFamily="34" charset="0"/>
            </a:endParaRPr>
          </a:p>
          <a:p>
            <a:endParaRPr lang="it-IT" sz="2000" dirty="0">
              <a:latin typeface="Arial" pitchFamily="34" charset="0"/>
              <a:cs typeface="Arial" pitchFamily="34" charset="0"/>
            </a:endParaRPr>
          </a:p>
          <a:p>
            <a:endParaRPr lang="it-IT" sz="2000" dirty="0">
              <a:latin typeface="Arial" pitchFamily="34" charset="0"/>
              <a:cs typeface="Arial" pitchFamily="34" charset="0"/>
            </a:endParaRPr>
          </a:p>
          <a:p>
            <a:pPr marL="285750" indent="-285750">
              <a:buFont typeface="Arial" pitchFamily="34" charset="0"/>
              <a:buChar char="•"/>
            </a:pPr>
            <a:r>
              <a:rPr lang="it-IT" sz="2000" dirty="0" smtClean="0">
                <a:latin typeface="Arial" pitchFamily="34" charset="0"/>
                <a:cs typeface="Arial" pitchFamily="34" charset="0"/>
              </a:rPr>
              <a:t>Test </a:t>
            </a:r>
            <a:r>
              <a:rPr lang="it-IT" sz="2000" dirty="0">
                <a:latin typeface="Arial" pitchFamily="34" charset="0"/>
                <a:cs typeface="Arial" pitchFamily="34" charset="0"/>
              </a:rPr>
              <a:t>di sinergia con EDTA o acido </a:t>
            </a:r>
            <a:r>
              <a:rPr lang="it-IT" sz="2000" dirty="0" err="1" smtClean="0">
                <a:latin typeface="Arial" pitchFamily="34" charset="0"/>
                <a:cs typeface="Arial" pitchFamily="34" charset="0"/>
              </a:rPr>
              <a:t>dipicolinico</a:t>
            </a:r>
            <a:r>
              <a:rPr lang="it-IT" sz="2000" dirty="0" smtClean="0">
                <a:latin typeface="Arial" pitchFamily="34" charset="0"/>
                <a:cs typeface="Arial" pitchFamily="34" charset="0"/>
              </a:rPr>
              <a:t>: si basa sulla inibizione </a:t>
            </a:r>
            <a:r>
              <a:rPr lang="it-IT" sz="2000" dirty="0">
                <a:latin typeface="Arial" pitchFamily="34" charset="0"/>
                <a:cs typeface="Arial" pitchFamily="34" charset="0"/>
              </a:rPr>
              <a:t>delle</a:t>
            </a:r>
          </a:p>
          <a:p>
            <a:pPr>
              <a:tabLst>
                <a:tab pos="273050" algn="l"/>
              </a:tabLst>
            </a:pPr>
            <a:r>
              <a:rPr lang="it-IT" sz="2000" b="1" dirty="0" smtClean="0">
                <a:solidFill>
                  <a:srgbClr val="FF0000"/>
                </a:solidFill>
                <a:latin typeface="Arial" pitchFamily="34" charset="0"/>
                <a:cs typeface="Arial" pitchFamily="34" charset="0"/>
              </a:rPr>
              <a:t>	MBL </a:t>
            </a:r>
            <a:r>
              <a:rPr lang="it-IT" sz="2000" dirty="0">
                <a:latin typeface="Arial" pitchFamily="34" charset="0"/>
                <a:cs typeface="Arial" pitchFamily="34" charset="0"/>
              </a:rPr>
              <a:t>da parte dell’EDTA o dell’acido </a:t>
            </a:r>
            <a:r>
              <a:rPr lang="it-IT" sz="2000" dirty="0" err="1" smtClean="0">
                <a:latin typeface="Arial" pitchFamily="34" charset="0"/>
                <a:cs typeface="Arial" pitchFamily="34" charset="0"/>
              </a:rPr>
              <a:t>dipicolinico</a:t>
            </a:r>
            <a:r>
              <a:rPr lang="it-IT" sz="2000" dirty="0" smtClean="0">
                <a:latin typeface="Arial" pitchFamily="34" charset="0"/>
                <a:cs typeface="Arial" pitchFamily="34" charset="0"/>
              </a:rPr>
              <a:t>.</a:t>
            </a:r>
          </a:p>
          <a:p>
            <a:pPr>
              <a:tabLst>
                <a:tab pos="273050" algn="l"/>
              </a:tabLst>
            </a:pPr>
            <a:r>
              <a:rPr lang="it-IT" sz="2000" u="sng" dirty="0" smtClean="0">
                <a:latin typeface="Arial" pitchFamily="34" charset="0"/>
                <a:cs typeface="Arial" pitchFamily="34" charset="0"/>
              </a:rPr>
              <a:t>IMPLICAZIONI TERAPEUTICHE: NO CARBAPENEMICI</a:t>
            </a:r>
          </a:p>
          <a:p>
            <a:endParaRPr lang="it-IT" sz="2000" dirty="0">
              <a:latin typeface="Arial" pitchFamily="34" charset="0"/>
              <a:cs typeface="Arial" pitchFamily="34" charset="0"/>
            </a:endParaRPr>
          </a:p>
          <a:p>
            <a:endParaRPr lang="it-IT" sz="2000" dirty="0">
              <a:latin typeface="Arial" pitchFamily="34" charset="0"/>
              <a:cs typeface="Arial" pitchFamily="34" charset="0"/>
            </a:endParaRPr>
          </a:p>
          <a:p>
            <a:pPr marL="285750" indent="-285750">
              <a:buFont typeface="Arial" pitchFamily="34" charset="0"/>
              <a:buChar char="•"/>
            </a:pPr>
            <a:r>
              <a:rPr lang="it-IT" sz="2000" dirty="0" smtClean="0">
                <a:latin typeface="Arial" pitchFamily="34" charset="0"/>
                <a:cs typeface="Arial" pitchFamily="34" charset="0"/>
              </a:rPr>
              <a:t>Test </a:t>
            </a:r>
            <a:r>
              <a:rPr lang="it-IT" sz="2000" dirty="0">
                <a:latin typeface="Arial" pitchFamily="34" charset="0"/>
                <a:cs typeface="Arial" pitchFamily="34" charset="0"/>
              </a:rPr>
              <a:t>di </a:t>
            </a:r>
            <a:r>
              <a:rPr lang="it-IT" sz="2000" dirty="0" smtClean="0">
                <a:latin typeface="Arial" pitchFamily="34" charset="0"/>
                <a:cs typeface="Arial" pitchFamily="34" charset="0"/>
              </a:rPr>
              <a:t>Hodge: si </a:t>
            </a:r>
            <a:r>
              <a:rPr lang="it-IT" sz="2000" dirty="0">
                <a:latin typeface="Arial" pitchFamily="34" charset="0"/>
                <a:cs typeface="Arial" pitchFamily="34" charset="0"/>
              </a:rPr>
              <a:t>basa sulla riduzione dell’attività del </a:t>
            </a:r>
            <a:r>
              <a:rPr lang="it-IT" sz="2000" dirty="0" err="1">
                <a:latin typeface="Arial" pitchFamily="34" charset="0"/>
                <a:cs typeface="Arial" pitchFamily="34" charset="0"/>
              </a:rPr>
              <a:t>carbapenemico</a:t>
            </a:r>
            <a:r>
              <a:rPr lang="it-IT" sz="2000" dirty="0">
                <a:latin typeface="Arial" pitchFamily="34" charset="0"/>
                <a:cs typeface="Arial" pitchFamily="34" charset="0"/>
              </a:rPr>
              <a:t> saggiato nei confronti di </a:t>
            </a:r>
            <a:r>
              <a:rPr lang="it-IT" sz="2000" dirty="0" smtClean="0">
                <a:latin typeface="Arial" pitchFamily="34" charset="0"/>
                <a:cs typeface="Arial" pitchFamily="34" charset="0"/>
              </a:rPr>
              <a:t>un ceppo sensibile di </a:t>
            </a:r>
            <a:r>
              <a:rPr lang="it-IT" sz="2000" i="1" dirty="0" smtClean="0">
                <a:latin typeface="Arial" pitchFamily="34" charset="0"/>
                <a:cs typeface="Arial" pitchFamily="34" charset="0"/>
              </a:rPr>
              <a:t>E. coli</a:t>
            </a:r>
            <a:r>
              <a:rPr lang="it-IT" sz="2000" dirty="0" smtClean="0">
                <a:latin typeface="Arial" pitchFamily="34" charset="0"/>
                <a:cs typeface="Arial" pitchFamily="34" charset="0"/>
              </a:rPr>
              <a:t>, mediata </a:t>
            </a:r>
            <a:r>
              <a:rPr lang="it-IT" sz="2000" dirty="0">
                <a:latin typeface="Arial" pitchFamily="34" charset="0"/>
                <a:cs typeface="Arial" pitchFamily="34" charset="0"/>
              </a:rPr>
              <a:t>dalla </a:t>
            </a:r>
            <a:r>
              <a:rPr lang="it-IT" sz="2000" dirty="0" err="1">
                <a:latin typeface="Arial" pitchFamily="34" charset="0"/>
                <a:cs typeface="Arial" pitchFamily="34" charset="0"/>
              </a:rPr>
              <a:t>carbapenemasi</a:t>
            </a:r>
            <a:r>
              <a:rPr lang="it-IT" sz="2000" dirty="0">
                <a:latin typeface="Arial" pitchFamily="34" charset="0"/>
                <a:cs typeface="Arial" pitchFamily="34" charset="0"/>
              </a:rPr>
              <a:t> prodotta dal </a:t>
            </a:r>
            <a:r>
              <a:rPr lang="it-IT" sz="2000" dirty="0" smtClean="0">
                <a:latin typeface="Arial" pitchFamily="34" charset="0"/>
                <a:cs typeface="Arial" pitchFamily="34" charset="0"/>
              </a:rPr>
              <a:t>microrganismo in esame.</a:t>
            </a:r>
            <a:endParaRPr lang="en-US" sz="2000" dirty="0">
              <a:latin typeface="Arial" pitchFamily="34" charset="0"/>
              <a:cs typeface="Arial" pitchFamily="34" charset="0"/>
            </a:endParaRPr>
          </a:p>
        </p:txBody>
      </p:sp>
      <p:sp>
        <p:nvSpPr>
          <p:cNvPr id="7" name="CasellaDiTesto 6"/>
          <p:cNvSpPr txBox="1"/>
          <p:nvPr/>
        </p:nvSpPr>
        <p:spPr>
          <a:xfrm>
            <a:off x="2275760" y="1320733"/>
            <a:ext cx="2063835" cy="400110"/>
          </a:xfrm>
          <a:prstGeom prst="rect">
            <a:avLst/>
          </a:prstGeom>
          <a:noFill/>
        </p:spPr>
        <p:txBody>
          <a:bodyPr wrap="none" rtlCol="0">
            <a:spAutoFit/>
          </a:bodyPr>
          <a:lstStyle/>
          <a:p>
            <a:r>
              <a:rPr lang="en-US" sz="2000" u="sng" dirty="0" smtClean="0">
                <a:solidFill>
                  <a:srgbClr val="0070C0"/>
                </a:solidFill>
                <a:latin typeface="Arial" pitchFamily="34" charset="0"/>
                <a:cs typeface="Arial" pitchFamily="34" charset="0"/>
              </a:rPr>
              <a:t>Test di </a:t>
            </a:r>
            <a:r>
              <a:rPr lang="en-US" sz="2000" u="sng" dirty="0" err="1" smtClean="0">
                <a:solidFill>
                  <a:srgbClr val="0070C0"/>
                </a:solidFill>
                <a:latin typeface="Arial" pitchFamily="34" charset="0"/>
                <a:cs typeface="Arial" pitchFamily="34" charset="0"/>
              </a:rPr>
              <a:t>conferma</a:t>
            </a:r>
            <a:endParaRPr lang="en-US" sz="2000" u="sng" dirty="0">
              <a:solidFill>
                <a:srgbClr val="0070C0"/>
              </a:solidFill>
              <a:latin typeface="Arial" pitchFamily="34" charset="0"/>
              <a:cs typeface="Arial" pitchFamily="34" charset="0"/>
            </a:endParaRPr>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1452348"/>
            <a:ext cx="1512168" cy="147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929" y="3417853"/>
            <a:ext cx="1442559" cy="14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descr="DSCN06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833715" y="5215297"/>
            <a:ext cx="2130773" cy="1598079"/>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
          <p:cNvSpPr txBox="1">
            <a:spLocks noChangeArrowheads="1"/>
          </p:cNvSpPr>
          <p:nvPr/>
        </p:nvSpPr>
        <p:spPr bwMode="auto">
          <a:xfrm>
            <a:off x="8292453" y="6155257"/>
            <a:ext cx="62949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20000"/>
              </a:spcBef>
              <a:spcAft>
                <a:spcPct val="0"/>
              </a:spcAft>
              <a:buChar char="•"/>
              <a:defRPr sz="2800">
                <a:solidFill>
                  <a:schemeClr val="tx1"/>
                </a:solidFill>
                <a:latin typeface="Arial" charset="0"/>
              </a:defRPr>
            </a:lvl6pPr>
            <a:lvl7pPr marL="2971800" indent="-228600" eaLnBrk="0" fontAlgn="base" hangingPunct="0">
              <a:spcBef>
                <a:spcPct val="20000"/>
              </a:spcBef>
              <a:spcAft>
                <a:spcPct val="0"/>
              </a:spcAft>
              <a:buChar char="•"/>
              <a:defRPr sz="2800">
                <a:solidFill>
                  <a:schemeClr val="tx1"/>
                </a:solidFill>
                <a:latin typeface="Arial" charset="0"/>
              </a:defRPr>
            </a:lvl7pPr>
            <a:lvl8pPr marL="3429000" indent="-228600" eaLnBrk="0" fontAlgn="base" hangingPunct="0">
              <a:spcBef>
                <a:spcPct val="20000"/>
              </a:spcBef>
              <a:spcAft>
                <a:spcPct val="0"/>
              </a:spcAft>
              <a:buChar char="•"/>
              <a:defRPr sz="2800">
                <a:solidFill>
                  <a:schemeClr val="tx1"/>
                </a:solidFill>
                <a:latin typeface="Arial" charset="0"/>
              </a:defRPr>
            </a:lvl8pPr>
            <a:lvl9pPr marL="3886200" indent="-228600" eaLnBrk="0" fontAlgn="base" hangingPunct="0">
              <a:spcBef>
                <a:spcPct val="20000"/>
              </a:spcBef>
              <a:spcAft>
                <a:spcPct val="0"/>
              </a:spcAft>
              <a:buChar char="•"/>
              <a:defRPr sz="2800">
                <a:solidFill>
                  <a:schemeClr val="tx1"/>
                </a:solidFill>
                <a:latin typeface="Arial" charset="0"/>
              </a:defRPr>
            </a:lvl9pPr>
          </a:lstStyle>
          <a:p>
            <a:pPr algn="ctr" eaLnBrk="1" hangingPunct="1">
              <a:buFontTx/>
              <a:buNone/>
            </a:pPr>
            <a:r>
              <a:rPr lang="it-IT" sz="1600" b="1" dirty="0"/>
              <a:t>C-</a:t>
            </a:r>
          </a:p>
        </p:txBody>
      </p:sp>
      <p:sp>
        <p:nvSpPr>
          <p:cNvPr id="15" name="CasellaDiTesto 7"/>
          <p:cNvSpPr txBox="1">
            <a:spLocks noChangeArrowheads="1"/>
          </p:cNvSpPr>
          <p:nvPr/>
        </p:nvSpPr>
        <p:spPr bwMode="auto">
          <a:xfrm>
            <a:off x="7143388" y="6413266"/>
            <a:ext cx="54054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20000"/>
              </a:spcBef>
              <a:spcAft>
                <a:spcPct val="0"/>
              </a:spcAft>
              <a:buChar char="•"/>
              <a:defRPr sz="2800">
                <a:solidFill>
                  <a:schemeClr val="tx1"/>
                </a:solidFill>
                <a:latin typeface="Arial" charset="0"/>
              </a:defRPr>
            </a:lvl6pPr>
            <a:lvl7pPr marL="2971800" indent="-228600" eaLnBrk="0" fontAlgn="base" hangingPunct="0">
              <a:spcBef>
                <a:spcPct val="20000"/>
              </a:spcBef>
              <a:spcAft>
                <a:spcPct val="0"/>
              </a:spcAft>
              <a:buChar char="•"/>
              <a:defRPr sz="2800">
                <a:solidFill>
                  <a:schemeClr val="tx1"/>
                </a:solidFill>
                <a:latin typeface="Arial" charset="0"/>
              </a:defRPr>
            </a:lvl7pPr>
            <a:lvl8pPr marL="3429000" indent="-228600" eaLnBrk="0" fontAlgn="base" hangingPunct="0">
              <a:spcBef>
                <a:spcPct val="20000"/>
              </a:spcBef>
              <a:spcAft>
                <a:spcPct val="0"/>
              </a:spcAft>
              <a:buChar char="•"/>
              <a:defRPr sz="2800">
                <a:solidFill>
                  <a:schemeClr val="tx1"/>
                </a:solidFill>
                <a:latin typeface="Arial" charset="0"/>
              </a:defRPr>
            </a:lvl8pPr>
            <a:lvl9pPr marL="3886200" indent="-228600" eaLnBrk="0" fontAlgn="base" hangingPunct="0">
              <a:spcBef>
                <a:spcPct val="20000"/>
              </a:spcBef>
              <a:spcAft>
                <a:spcPct val="0"/>
              </a:spcAft>
              <a:buChar char="•"/>
              <a:defRPr sz="2800">
                <a:solidFill>
                  <a:schemeClr val="tx1"/>
                </a:solidFill>
                <a:latin typeface="Arial" charset="0"/>
              </a:defRPr>
            </a:lvl9pPr>
          </a:lstStyle>
          <a:p>
            <a:pPr algn="ctr" eaLnBrk="1" hangingPunct="1">
              <a:buFontTx/>
              <a:buNone/>
            </a:pPr>
            <a:r>
              <a:rPr lang="it-IT" sz="1600" b="1" dirty="0"/>
              <a:t>C+</a:t>
            </a:r>
          </a:p>
        </p:txBody>
      </p:sp>
      <p:sp>
        <p:nvSpPr>
          <p:cNvPr id="16" name="CasellaDiTesto 8"/>
          <p:cNvSpPr txBox="1">
            <a:spLocks noChangeArrowheads="1"/>
          </p:cNvSpPr>
          <p:nvPr/>
        </p:nvSpPr>
        <p:spPr bwMode="auto">
          <a:xfrm>
            <a:off x="5651872" y="5013176"/>
            <a:ext cx="1728440" cy="338554"/>
          </a:xfrm>
          <a:prstGeom prst="rect">
            <a:avLst/>
          </a:prstGeom>
          <a:solidFill>
            <a:schemeClr val="bg1"/>
          </a:solidFill>
          <a:ln w="9525">
            <a:solidFill>
              <a:srgbClr val="FF0000"/>
            </a:solidFill>
            <a:miter lim="800000"/>
            <a:headEnd/>
            <a:tailEnd/>
          </a:ln>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20000"/>
              </a:spcBef>
              <a:spcAft>
                <a:spcPct val="0"/>
              </a:spcAft>
              <a:buChar char="•"/>
              <a:defRPr sz="2800">
                <a:solidFill>
                  <a:schemeClr val="tx1"/>
                </a:solidFill>
                <a:latin typeface="Arial" charset="0"/>
              </a:defRPr>
            </a:lvl6pPr>
            <a:lvl7pPr marL="2971800" indent="-228600" eaLnBrk="0" fontAlgn="base" hangingPunct="0">
              <a:spcBef>
                <a:spcPct val="20000"/>
              </a:spcBef>
              <a:spcAft>
                <a:spcPct val="0"/>
              </a:spcAft>
              <a:buChar char="•"/>
              <a:defRPr sz="2800">
                <a:solidFill>
                  <a:schemeClr val="tx1"/>
                </a:solidFill>
                <a:latin typeface="Arial" charset="0"/>
              </a:defRPr>
            </a:lvl7pPr>
            <a:lvl8pPr marL="3429000" indent="-228600" eaLnBrk="0" fontAlgn="base" hangingPunct="0">
              <a:spcBef>
                <a:spcPct val="20000"/>
              </a:spcBef>
              <a:spcAft>
                <a:spcPct val="0"/>
              </a:spcAft>
              <a:buChar char="•"/>
              <a:defRPr sz="2800">
                <a:solidFill>
                  <a:schemeClr val="tx1"/>
                </a:solidFill>
                <a:latin typeface="Arial" charset="0"/>
              </a:defRPr>
            </a:lvl8pPr>
            <a:lvl9pPr marL="3886200" indent="-228600" eaLnBrk="0" fontAlgn="base" hangingPunct="0">
              <a:spcBef>
                <a:spcPct val="20000"/>
              </a:spcBef>
              <a:spcAft>
                <a:spcPct val="0"/>
              </a:spcAft>
              <a:buChar char="•"/>
              <a:defRPr sz="2800">
                <a:solidFill>
                  <a:schemeClr val="tx1"/>
                </a:solidFill>
                <a:latin typeface="Arial" charset="0"/>
              </a:defRPr>
            </a:lvl9pPr>
          </a:lstStyle>
          <a:p>
            <a:pPr algn="ctr" eaLnBrk="1" hangingPunct="1">
              <a:buFontTx/>
              <a:buNone/>
            </a:pPr>
            <a:r>
              <a:rPr lang="it-IT" sz="1600" b="1" dirty="0"/>
              <a:t>Isolato clinico </a:t>
            </a:r>
          </a:p>
        </p:txBody>
      </p:sp>
      <p:sp>
        <p:nvSpPr>
          <p:cNvPr id="13" name="Line 11"/>
          <p:cNvSpPr>
            <a:spLocks noChangeShapeType="1"/>
          </p:cNvSpPr>
          <p:nvPr/>
        </p:nvSpPr>
        <p:spPr bwMode="auto">
          <a:xfrm>
            <a:off x="7496523" y="5388430"/>
            <a:ext cx="489321" cy="169277"/>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604" y="2517110"/>
            <a:ext cx="523876"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8939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4" y="188640"/>
            <a:ext cx="8676456" cy="5262979"/>
          </a:xfrm>
          <a:prstGeom prst="rect">
            <a:avLst/>
          </a:prstGeom>
          <a:noFill/>
        </p:spPr>
        <p:txBody>
          <a:bodyPr wrap="square" rtlCol="0">
            <a:spAutoFit/>
          </a:bodyPr>
          <a:lstStyle/>
          <a:p>
            <a:pPr algn="ctr"/>
            <a:r>
              <a:rPr lang="en-US" sz="2400" b="1" dirty="0" smtClean="0">
                <a:solidFill>
                  <a:srgbClr val="FF0000"/>
                </a:solidFill>
                <a:latin typeface="Arial" pitchFamily="34" charset="0"/>
                <a:cs typeface="Arial" pitchFamily="34" charset="0"/>
              </a:rPr>
              <a:t>Infezioni da </a:t>
            </a:r>
            <a:r>
              <a:rPr lang="en-US" sz="2400" b="1" dirty="0" err="1" smtClean="0">
                <a:solidFill>
                  <a:srgbClr val="FF0000"/>
                </a:solidFill>
                <a:latin typeface="Arial" pitchFamily="34" charset="0"/>
                <a:cs typeface="Arial" pitchFamily="34" charset="0"/>
              </a:rPr>
              <a:t>enterobatteri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produttori</a:t>
            </a:r>
            <a:r>
              <a:rPr lang="en-US" sz="2400" b="1" dirty="0" smtClean="0">
                <a:solidFill>
                  <a:srgbClr val="FF0000"/>
                </a:solidFill>
                <a:latin typeface="Arial" pitchFamily="34" charset="0"/>
                <a:cs typeface="Arial" pitchFamily="34" charset="0"/>
              </a:rPr>
              <a:t> di KPC</a:t>
            </a:r>
          </a:p>
          <a:p>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a:p>
            <a:r>
              <a:rPr lang="en-US" sz="2400" dirty="0" smtClean="0">
                <a:latin typeface="Arial" pitchFamily="34" charset="0"/>
                <a:cs typeface="Arial" pitchFamily="34" charset="0"/>
              </a:rPr>
              <a:t>Non </a:t>
            </a:r>
            <a:r>
              <a:rPr lang="en-US" sz="2400" dirty="0" err="1" smtClean="0">
                <a:latin typeface="Arial" pitchFamily="34" charset="0"/>
                <a:cs typeface="Arial" pitchFamily="34" charset="0"/>
              </a:rPr>
              <a:t>sembrano</a:t>
            </a:r>
            <a:r>
              <a:rPr lang="en-US" sz="2400" dirty="0" smtClean="0">
                <a:latin typeface="Arial" pitchFamily="34" charset="0"/>
                <a:cs typeface="Arial" pitchFamily="34" charset="0"/>
              </a:rPr>
              <a:t> associate a </a:t>
            </a:r>
            <a:r>
              <a:rPr lang="en-US" sz="2400" dirty="0" err="1" smtClean="0">
                <a:latin typeface="Arial" pitchFamily="34" charset="0"/>
                <a:cs typeface="Arial" pitchFamily="34" charset="0"/>
              </a:rPr>
              <a:t>specifici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siti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corporei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organi</a:t>
            </a:r>
            <a:r>
              <a:rPr lang="en-US" sz="2400" dirty="0" smtClean="0">
                <a:latin typeface="Arial" pitchFamily="34" charset="0"/>
                <a:cs typeface="Arial" pitchFamily="34" charset="0"/>
              </a:rPr>
              <a:t> o </a:t>
            </a:r>
            <a:r>
              <a:rPr lang="en-US" sz="2400" dirty="0" err="1" smtClean="0">
                <a:latin typeface="Arial" pitchFamily="34" charset="0"/>
                <a:cs typeface="Arial" pitchFamily="34" charset="0"/>
              </a:rPr>
              <a:t>tessuti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cfr</a:t>
            </a:r>
            <a:r>
              <a:rPr lang="en-US" sz="2400" dirty="0" smtClean="0">
                <a:latin typeface="Arial" pitchFamily="34" charset="0"/>
                <a:cs typeface="Arial" pitchFamily="34" charset="0"/>
              </a:rPr>
              <a:t>. Infezioni da CA-MRSA o HA-MRSA).</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Non </a:t>
            </a:r>
            <a:r>
              <a:rPr lang="en-US" sz="2400" dirty="0" err="1" smtClean="0">
                <a:latin typeface="Arial" pitchFamily="34" charset="0"/>
                <a:cs typeface="Arial" pitchFamily="34" charset="0"/>
              </a:rPr>
              <a:t>sono</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stati</a:t>
            </a:r>
            <a:r>
              <a:rPr lang="en-US" sz="2400" dirty="0" smtClean="0">
                <a:latin typeface="Arial" pitchFamily="34" charset="0"/>
                <a:cs typeface="Arial" pitchFamily="34" charset="0"/>
              </a:rPr>
              <a:t> a </a:t>
            </a:r>
            <a:r>
              <a:rPr lang="en-US" sz="2400" dirty="0" err="1" smtClean="0">
                <a:latin typeface="Arial" pitchFamily="34" charset="0"/>
                <a:cs typeface="Arial" pitchFamily="34" charset="0"/>
              </a:rPr>
              <a:t>tutt’oggi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descritti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fattori</a:t>
            </a:r>
            <a:r>
              <a:rPr lang="en-US" sz="2400" dirty="0" smtClean="0">
                <a:latin typeface="Arial" pitchFamily="34" charset="0"/>
                <a:cs typeface="Arial" pitchFamily="34" charset="0"/>
              </a:rPr>
              <a:t> di </a:t>
            </a:r>
            <a:r>
              <a:rPr lang="en-US" sz="2400" dirty="0" err="1" smtClean="0">
                <a:latin typeface="Arial" pitchFamily="34" charset="0"/>
                <a:cs typeface="Arial" pitchFamily="34" charset="0"/>
              </a:rPr>
              <a:t>virulenza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specifici</a:t>
            </a:r>
            <a:r>
              <a:rPr lang="en-US" sz="2400" dirty="0" smtClean="0">
                <a:latin typeface="Arial" pitchFamily="34" charset="0"/>
                <a:cs typeface="Arial" pitchFamily="34" charset="0"/>
              </a:rPr>
              <a:t> di </a:t>
            </a:r>
            <a:r>
              <a:rPr lang="en-US" sz="2400" dirty="0" err="1" smtClean="0">
                <a:latin typeface="Arial" pitchFamily="34" charset="0"/>
                <a:cs typeface="Arial" pitchFamily="34" charset="0"/>
              </a:rPr>
              <a:t>tali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ceppi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batterici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cfr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tossina</a:t>
            </a:r>
            <a:r>
              <a:rPr lang="en-US" sz="2400" dirty="0" smtClean="0">
                <a:latin typeface="Arial" pitchFamily="34" charset="0"/>
                <a:cs typeface="Arial" pitchFamily="34" charset="0"/>
              </a:rPr>
              <a:t> Panton-Valentine in CA-MRSA).</a:t>
            </a:r>
          </a:p>
          <a:p>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a:p>
            <a:r>
              <a:rPr lang="en-US" sz="2400" dirty="0" smtClean="0">
                <a:latin typeface="Arial" pitchFamily="34" charset="0"/>
                <a:cs typeface="Arial" pitchFamily="34" charset="0"/>
              </a:rPr>
              <a:t>La </a:t>
            </a:r>
            <a:r>
              <a:rPr lang="en-US" sz="2400" dirty="0" err="1" smtClean="0">
                <a:latin typeface="Arial" pitchFamily="34" charset="0"/>
                <a:cs typeface="Arial" pitchFamily="34" charset="0"/>
              </a:rPr>
              <a:t>maggior</a:t>
            </a:r>
            <a:r>
              <a:rPr lang="en-US" sz="2400" dirty="0" smtClean="0">
                <a:latin typeface="Arial" pitchFamily="34" charset="0"/>
                <a:cs typeface="Arial" pitchFamily="34" charset="0"/>
              </a:rPr>
              <a:t> parte </a:t>
            </a:r>
            <a:r>
              <a:rPr lang="en-US" sz="2400" dirty="0" err="1" smtClean="0">
                <a:latin typeface="Arial" pitchFamily="34" charset="0"/>
                <a:cs typeface="Arial" pitchFamily="34" charset="0"/>
              </a:rPr>
              <a:t>delle</a:t>
            </a:r>
            <a:r>
              <a:rPr lang="en-US" sz="2400" dirty="0" smtClean="0">
                <a:latin typeface="Arial" pitchFamily="34" charset="0"/>
                <a:cs typeface="Arial" pitchFamily="34" charset="0"/>
              </a:rPr>
              <a:t> infezioni </a:t>
            </a:r>
            <a:r>
              <a:rPr lang="en-US" sz="2400" dirty="0" err="1" smtClean="0">
                <a:latin typeface="Arial" pitchFamily="34" charset="0"/>
                <a:cs typeface="Arial" pitchFamily="34" charset="0"/>
              </a:rPr>
              <a:t>sono</a:t>
            </a:r>
            <a:r>
              <a:rPr lang="en-US" sz="2400" dirty="0" smtClean="0">
                <a:latin typeface="Arial" pitchFamily="34" charset="0"/>
                <a:cs typeface="Arial" pitchFamily="34" charset="0"/>
              </a:rPr>
              <a:t>:</a:t>
            </a:r>
          </a:p>
          <a:p>
            <a:pPr marL="342900" indent="-342900">
              <a:buFontTx/>
              <a:buChar char="-"/>
            </a:pPr>
            <a:r>
              <a:rPr lang="en-US" sz="2400" dirty="0" err="1" smtClean="0">
                <a:latin typeface="Arial" pitchFamily="34" charset="0"/>
                <a:cs typeface="Arial" pitchFamily="34" charset="0"/>
              </a:rPr>
              <a:t>sistemiche</a:t>
            </a:r>
            <a:r>
              <a:rPr lang="en-US" sz="2400" dirty="0" smtClean="0">
                <a:latin typeface="Arial" pitchFamily="34" charset="0"/>
                <a:cs typeface="Arial" pitchFamily="34" charset="0"/>
              </a:rPr>
              <a:t>, in </a:t>
            </a:r>
            <a:r>
              <a:rPr lang="en-US" sz="2400" dirty="0" err="1" smtClean="0">
                <a:latin typeface="Arial" pitchFamily="34" charset="0"/>
                <a:cs typeface="Arial" pitchFamily="34" charset="0"/>
              </a:rPr>
              <a:t>pazienti</a:t>
            </a:r>
            <a:r>
              <a:rPr lang="en-US" sz="2400" dirty="0" smtClean="0">
                <a:latin typeface="Arial" pitchFamily="34" charset="0"/>
                <a:cs typeface="Arial" pitchFamily="34" charset="0"/>
              </a:rPr>
              <a:t> con </a:t>
            </a:r>
            <a:r>
              <a:rPr lang="en-US" sz="2400" dirty="0" err="1" smtClean="0">
                <a:latin typeface="Arial" pitchFamily="34" charset="0"/>
                <a:cs typeface="Arial" pitchFamily="34" charset="0"/>
              </a:rPr>
              <a:t>dispositivi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medici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chirurgici</a:t>
            </a:r>
            <a:r>
              <a:rPr lang="en-US" sz="2400" dirty="0" smtClean="0">
                <a:latin typeface="Arial" pitchFamily="34" charset="0"/>
                <a:cs typeface="Arial" pitchFamily="34" charset="0"/>
              </a:rPr>
              <a:t> o</a:t>
            </a:r>
          </a:p>
          <a:p>
            <a:pPr marL="342900" indent="-342900">
              <a:buFontTx/>
              <a:buChar char="-"/>
            </a:pPr>
            <a:r>
              <a:rPr lang="en-US" sz="2400" dirty="0" smtClean="0">
                <a:latin typeface="Arial" pitchFamily="34" charset="0"/>
                <a:cs typeface="Arial" pitchFamily="34" charset="0"/>
              </a:rPr>
              <a:t>Infezioni </a:t>
            </a:r>
            <a:r>
              <a:rPr lang="en-US" sz="2400" dirty="0" err="1" smtClean="0">
                <a:latin typeface="Arial" pitchFamily="34" charset="0"/>
                <a:cs typeface="Arial" pitchFamily="34" charset="0"/>
              </a:rPr>
              <a:t>urinarie</a:t>
            </a:r>
            <a:r>
              <a:rPr lang="en-US" sz="2400" dirty="0" smtClean="0">
                <a:latin typeface="Arial" pitchFamily="34" charset="0"/>
                <a:cs typeface="Arial" pitchFamily="34" charset="0"/>
              </a:rPr>
              <a:t>, non legate a </a:t>
            </a:r>
            <a:r>
              <a:rPr lang="en-US" sz="2400" dirty="0" err="1" smtClean="0">
                <a:latin typeface="Arial" pitchFamily="34" charset="0"/>
                <a:cs typeface="Arial" pitchFamily="34" charset="0"/>
              </a:rPr>
              <a:t>cateteri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urinari</a:t>
            </a:r>
            <a:r>
              <a:rPr lang="en-US" sz="2400" dirty="0" smtClean="0">
                <a:latin typeface="Arial" pitchFamily="34" charset="0"/>
                <a:cs typeface="Arial" pitchFamily="34" charset="0"/>
              </a:rPr>
              <a:t> a </a:t>
            </a:r>
            <a:r>
              <a:rPr lang="en-US" sz="2400" dirty="0" err="1" smtClean="0">
                <a:latin typeface="Arial" pitchFamily="34" charset="0"/>
                <a:cs typeface="Arial" pitchFamily="34" charset="0"/>
              </a:rPr>
              <a:t>permanenza</a:t>
            </a:r>
            <a:r>
              <a:rPr lang="en-US" sz="2400" dirty="0" smtClean="0">
                <a:latin typeface="Arial" pitchFamily="34" charset="0"/>
                <a:cs typeface="Arial" pitchFamily="34" charset="0"/>
              </a:rPr>
              <a:t>, in </a:t>
            </a:r>
            <a:r>
              <a:rPr lang="en-US" sz="2400" dirty="0" err="1" smtClean="0">
                <a:latin typeface="Arial" pitchFamily="34" charset="0"/>
                <a:cs typeface="Arial" pitchFamily="34" charset="0"/>
              </a:rPr>
              <a:t>pazienti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immunocompromessi</a:t>
            </a:r>
            <a:r>
              <a:rPr lang="en-US" sz="2400" dirty="0" smtClean="0">
                <a:latin typeface="Arial" pitchFamily="34" charset="0"/>
                <a:cs typeface="Arial" pitchFamily="34" charset="0"/>
              </a:rPr>
              <a:t>.</a:t>
            </a:r>
          </a:p>
        </p:txBody>
      </p:sp>
      <p:sp>
        <p:nvSpPr>
          <p:cNvPr id="3" name="CasellaDiTesto 2"/>
          <p:cNvSpPr txBox="1"/>
          <p:nvPr/>
        </p:nvSpPr>
        <p:spPr>
          <a:xfrm>
            <a:off x="2411760" y="6372036"/>
            <a:ext cx="4249881" cy="369332"/>
          </a:xfrm>
          <a:prstGeom prst="rect">
            <a:avLst/>
          </a:prstGeom>
          <a:noFill/>
        </p:spPr>
        <p:txBody>
          <a:bodyPr wrap="none" rtlCol="0">
            <a:spAutoFit/>
          </a:bodyPr>
          <a:lstStyle/>
          <a:p>
            <a:r>
              <a:rPr lang="en-US" i="1" dirty="0" err="1" smtClean="0"/>
              <a:t>Nordmann</a:t>
            </a:r>
            <a:r>
              <a:rPr lang="en-US" i="1" dirty="0" smtClean="0"/>
              <a:t> et al., </a:t>
            </a:r>
            <a:r>
              <a:rPr lang="fr-FR" dirty="0" smtClean="0"/>
              <a:t>Lancet </a:t>
            </a:r>
            <a:r>
              <a:rPr lang="fr-FR" dirty="0"/>
              <a:t>Infect Dis </a:t>
            </a:r>
            <a:r>
              <a:rPr lang="fr-FR" dirty="0" smtClean="0"/>
              <a:t>2009</a:t>
            </a:r>
            <a:endParaRPr lang="fr-FR" dirty="0"/>
          </a:p>
        </p:txBody>
      </p:sp>
    </p:spTree>
    <p:extLst>
      <p:ext uri="{BB962C8B-B14F-4D97-AF65-F5344CB8AC3E}">
        <p14:creationId xmlns:p14="http://schemas.microsoft.com/office/powerpoint/2010/main" val="52444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4624"/>
            <a:ext cx="9144000" cy="5940088"/>
          </a:xfrm>
          <a:prstGeom prst="rect">
            <a:avLst/>
          </a:prstGeom>
          <a:noFill/>
        </p:spPr>
        <p:txBody>
          <a:bodyPr wrap="square" rtlCol="0">
            <a:spAutoFit/>
          </a:bodyPr>
          <a:lstStyle/>
          <a:p>
            <a:pPr algn="ctr"/>
            <a:r>
              <a:rPr lang="en-US" sz="2000" b="1" dirty="0" err="1" smtClean="0">
                <a:solidFill>
                  <a:srgbClr val="FF0000"/>
                </a:solidFill>
                <a:latin typeface="Arial" pitchFamily="34" charset="0"/>
                <a:cs typeface="Arial" pitchFamily="34" charset="0"/>
              </a:rPr>
              <a:t>Fattori</a:t>
            </a:r>
            <a:r>
              <a:rPr lang="en-US" sz="2000" b="1" dirty="0" smtClean="0">
                <a:solidFill>
                  <a:srgbClr val="FF0000"/>
                </a:solidFill>
                <a:latin typeface="Arial" pitchFamily="34" charset="0"/>
                <a:cs typeface="Arial" pitchFamily="34" charset="0"/>
              </a:rPr>
              <a:t> di </a:t>
            </a:r>
            <a:r>
              <a:rPr lang="en-US" sz="2000" b="1" dirty="0" err="1" smtClean="0">
                <a:solidFill>
                  <a:srgbClr val="FF0000"/>
                </a:solidFill>
                <a:latin typeface="Arial" pitchFamily="34" charset="0"/>
                <a:cs typeface="Arial" pitchFamily="34" charset="0"/>
              </a:rPr>
              <a:t>rischio</a:t>
            </a:r>
            <a:r>
              <a:rPr lang="en-US" sz="2000" b="1" dirty="0" smtClean="0">
                <a:solidFill>
                  <a:srgbClr val="FF0000"/>
                </a:solidFill>
                <a:latin typeface="Arial" pitchFamily="34" charset="0"/>
                <a:cs typeface="Arial" pitchFamily="34" charset="0"/>
              </a:rPr>
              <a:t> per KPC</a:t>
            </a:r>
          </a:p>
          <a:p>
            <a:pPr algn="ctr"/>
            <a:endParaRPr lang="en-US" sz="2000" b="1" dirty="0" smtClean="0">
              <a:solidFill>
                <a:srgbClr val="FF0000"/>
              </a:solidFill>
              <a:latin typeface="Arial" pitchFamily="34" charset="0"/>
              <a:cs typeface="Arial" pitchFamily="34" charset="0"/>
            </a:endParaRPr>
          </a:p>
          <a:p>
            <a:pPr marL="285750" indent="-285750">
              <a:buFontTx/>
              <a:buChar char="-"/>
            </a:pPr>
            <a:r>
              <a:rPr lang="en-US" sz="2000" dirty="0" err="1" smtClean="0">
                <a:latin typeface="Arial" pitchFamily="34" charset="0"/>
                <a:cs typeface="Arial" pitchFamily="34" charset="0"/>
              </a:rPr>
              <a:t>Prolungata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ospedalizzazione</a:t>
            </a:r>
            <a:endParaRPr lang="en-US" sz="2000" dirty="0" smtClean="0">
              <a:latin typeface="Arial" pitchFamily="34" charset="0"/>
              <a:cs typeface="Arial" pitchFamily="34" charset="0"/>
            </a:endParaRPr>
          </a:p>
          <a:p>
            <a:pPr marL="285750" indent="-285750">
              <a:buFontTx/>
              <a:buChar char="-"/>
            </a:pPr>
            <a:r>
              <a:rPr lang="en-US" sz="2000" dirty="0" err="1" smtClean="0">
                <a:latin typeface="Arial" pitchFamily="34" charset="0"/>
                <a:cs typeface="Arial" pitchFamily="34" charset="0"/>
              </a:rPr>
              <a:t>Ricovero</a:t>
            </a:r>
            <a:r>
              <a:rPr lang="en-US" sz="2000" dirty="0" smtClean="0">
                <a:latin typeface="Arial" pitchFamily="34" charset="0"/>
                <a:cs typeface="Arial" pitchFamily="34" charset="0"/>
              </a:rPr>
              <a:t> in </a:t>
            </a:r>
            <a:r>
              <a:rPr lang="en-US" sz="2000" dirty="0" err="1" smtClean="0">
                <a:latin typeface="Arial" pitchFamily="34" charset="0"/>
                <a:cs typeface="Arial" pitchFamily="34" charset="0"/>
              </a:rPr>
              <a:t>Istituti</a:t>
            </a:r>
            <a:r>
              <a:rPr lang="en-US" sz="2000" dirty="0" smtClean="0">
                <a:latin typeface="Arial" pitchFamily="34" charset="0"/>
                <a:cs typeface="Arial" pitchFamily="34" charset="0"/>
              </a:rPr>
              <a:t> per </a:t>
            </a:r>
            <a:r>
              <a:rPr lang="en-US" sz="2000" dirty="0" err="1" smtClean="0">
                <a:latin typeface="Arial" pitchFamily="34" charset="0"/>
                <a:cs typeface="Arial" pitchFamily="34" charset="0"/>
              </a:rPr>
              <a:t>lungodegenti</a:t>
            </a:r>
            <a:endParaRPr lang="en-US" sz="2000" dirty="0" smtClean="0">
              <a:latin typeface="Arial" pitchFamily="34" charset="0"/>
              <a:cs typeface="Arial" pitchFamily="34" charset="0"/>
            </a:endParaRPr>
          </a:p>
          <a:p>
            <a:pPr marL="285750" indent="-285750">
              <a:buFontTx/>
              <a:buChar char="-"/>
            </a:pPr>
            <a:r>
              <a:rPr lang="en-US" sz="2000" dirty="0" err="1" smtClean="0">
                <a:latin typeface="Arial" pitchFamily="34" charset="0"/>
                <a:cs typeface="Arial" pitchFamily="34" charset="0"/>
              </a:rPr>
              <a:t>Ricovero</a:t>
            </a:r>
            <a:r>
              <a:rPr lang="en-US" sz="2000" dirty="0" smtClean="0">
                <a:latin typeface="Arial" pitchFamily="34" charset="0"/>
                <a:cs typeface="Arial" pitchFamily="34" charset="0"/>
              </a:rPr>
              <a:t> in Medicine Interne (</a:t>
            </a:r>
            <a:r>
              <a:rPr lang="en-US" sz="2000" dirty="0" err="1" smtClean="0">
                <a:latin typeface="Arial" pitchFamily="34" charset="0"/>
                <a:cs typeface="Arial" pitchFamily="34" charset="0"/>
              </a:rPr>
              <a:t>cfr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differenza</a:t>
            </a:r>
            <a:r>
              <a:rPr lang="en-US" sz="2000" dirty="0" smtClean="0">
                <a:latin typeface="Arial" pitchFamily="34" charset="0"/>
                <a:cs typeface="Arial" pitchFamily="34" charset="0"/>
              </a:rPr>
              <a:t> con </a:t>
            </a:r>
            <a:r>
              <a:rPr lang="en-US" sz="2000" i="1" dirty="0" smtClean="0">
                <a:latin typeface="Arial" pitchFamily="34" charset="0"/>
                <a:cs typeface="Arial" pitchFamily="34" charset="0"/>
              </a:rPr>
              <a:t>P. </a:t>
            </a:r>
            <a:r>
              <a:rPr lang="en-US" sz="2000" i="1" dirty="0" err="1" smtClean="0">
                <a:latin typeface="Arial" pitchFamily="34" charset="0"/>
                <a:cs typeface="Arial" pitchFamily="34" charset="0"/>
              </a:rPr>
              <a:t>aeuginosa</a:t>
            </a:r>
            <a:r>
              <a:rPr lang="en-US" sz="2000" dirty="0" smtClean="0">
                <a:latin typeface="Arial" pitchFamily="34" charset="0"/>
                <a:cs typeface="Arial" pitchFamily="34" charset="0"/>
              </a:rPr>
              <a:t>, </a:t>
            </a:r>
          </a:p>
          <a:p>
            <a:r>
              <a:rPr lang="en-US" sz="2000" i="1" dirty="0" smtClean="0">
                <a:latin typeface="Arial" pitchFamily="34" charset="0"/>
                <a:cs typeface="Arial" pitchFamily="34" charset="0"/>
              </a:rPr>
              <a:t>	A. </a:t>
            </a:r>
            <a:r>
              <a:rPr lang="en-US" sz="2000" i="1" dirty="0" err="1" smtClean="0">
                <a:latin typeface="Arial" pitchFamily="34" charset="0"/>
                <a:cs typeface="Arial" pitchFamily="34" charset="0"/>
              </a:rPr>
              <a:t>baumannnii</a:t>
            </a:r>
            <a:r>
              <a:rPr lang="en-US" sz="2000" dirty="0">
                <a:latin typeface="Arial" pitchFamily="34" charset="0"/>
                <a:cs typeface="Arial" pitchFamily="34" charset="0"/>
              </a:rPr>
              <a:t>)</a:t>
            </a:r>
            <a:endParaRPr lang="en-US" sz="2000" dirty="0" smtClean="0">
              <a:latin typeface="Arial" pitchFamily="34" charset="0"/>
              <a:cs typeface="Arial" pitchFamily="34" charset="0"/>
            </a:endParaRPr>
          </a:p>
          <a:p>
            <a:pPr marL="285750" indent="-285750">
              <a:buFontTx/>
              <a:buChar char="-"/>
            </a:pPr>
            <a:r>
              <a:rPr lang="en-US" sz="2000" dirty="0" err="1" smtClean="0">
                <a:latin typeface="Arial" pitchFamily="34" charset="0"/>
                <a:cs typeface="Arial" pitchFamily="34" charset="0"/>
              </a:rPr>
              <a:t>Ricovero</a:t>
            </a:r>
            <a:r>
              <a:rPr lang="en-US" sz="2000" dirty="0" smtClean="0">
                <a:latin typeface="Arial" pitchFamily="34" charset="0"/>
                <a:cs typeface="Arial" pitchFamily="34" charset="0"/>
              </a:rPr>
              <a:t> in </a:t>
            </a:r>
            <a:r>
              <a:rPr lang="en-US" sz="2000" dirty="0" err="1" smtClean="0">
                <a:latin typeface="Arial" pitchFamily="34" charset="0"/>
                <a:cs typeface="Arial" pitchFamily="34" charset="0"/>
              </a:rPr>
              <a:t>Terapie</a:t>
            </a:r>
            <a:r>
              <a:rPr lang="en-US" sz="2000" dirty="0" smtClean="0">
                <a:latin typeface="Arial" pitchFamily="34" charset="0"/>
                <a:cs typeface="Arial" pitchFamily="34" charset="0"/>
              </a:rPr>
              <a:t> Intensive</a:t>
            </a:r>
          </a:p>
          <a:p>
            <a:pPr marL="285750" indent="-285750">
              <a:buFontTx/>
              <a:buChar char="-"/>
            </a:pPr>
            <a:r>
              <a:rPr lang="en-US" sz="2000" dirty="0" err="1" smtClean="0">
                <a:latin typeface="Arial" pitchFamily="34" charset="0"/>
                <a:cs typeface="Arial" pitchFamily="34" charset="0"/>
              </a:rPr>
              <a:t>Presenza</a:t>
            </a:r>
            <a:r>
              <a:rPr lang="en-US" sz="2000" dirty="0" smtClean="0">
                <a:latin typeface="Arial" pitchFamily="34" charset="0"/>
                <a:cs typeface="Arial" pitchFamily="34" charset="0"/>
              </a:rPr>
              <a:t> di </a:t>
            </a:r>
            <a:r>
              <a:rPr lang="en-US" sz="2000" dirty="0" err="1" smtClean="0">
                <a:latin typeface="Arial" pitchFamily="34" charset="0"/>
                <a:cs typeface="Arial" pitchFamily="34" charset="0"/>
              </a:rPr>
              <a:t>dispositivi</a:t>
            </a:r>
            <a:r>
              <a:rPr lang="en-US" sz="2000" dirty="0" smtClean="0">
                <a:latin typeface="Arial" pitchFamily="34" charset="0"/>
                <a:cs typeface="Arial" pitchFamily="34" charset="0"/>
              </a:rPr>
              <a:t> medico-</a:t>
            </a:r>
            <a:r>
              <a:rPr lang="en-US" sz="2000" dirty="0" err="1" smtClean="0">
                <a:latin typeface="Arial" pitchFamily="34" charset="0"/>
                <a:cs typeface="Arial" pitchFamily="34" charset="0"/>
              </a:rPr>
              <a:t>chirurgici</a:t>
            </a:r>
            <a:endParaRPr lang="en-US" sz="2000" dirty="0" smtClean="0">
              <a:latin typeface="Arial" pitchFamily="34" charset="0"/>
              <a:cs typeface="Arial" pitchFamily="34" charset="0"/>
            </a:endParaRPr>
          </a:p>
          <a:p>
            <a:pPr marL="285750" indent="-285750">
              <a:buFontTx/>
              <a:buChar char="-"/>
            </a:pPr>
            <a:r>
              <a:rPr lang="en-US" sz="2000" dirty="0" err="1" smtClean="0">
                <a:latin typeface="Arial" pitchFamily="34" charset="0"/>
                <a:cs typeface="Arial" pitchFamily="34" charset="0"/>
              </a:rPr>
              <a:t>Immunosoppressione</a:t>
            </a:r>
            <a:endParaRPr lang="en-US" sz="2000" dirty="0">
              <a:latin typeface="Arial" pitchFamily="34" charset="0"/>
              <a:cs typeface="Arial" pitchFamily="34" charset="0"/>
            </a:endParaRPr>
          </a:p>
          <a:p>
            <a:pPr marL="285750" indent="-285750">
              <a:buFontTx/>
              <a:buChar char="-"/>
            </a:pPr>
            <a:r>
              <a:rPr lang="en-US" sz="2000" dirty="0" err="1" smtClean="0">
                <a:latin typeface="Arial" pitchFamily="34" charset="0"/>
                <a:cs typeface="Arial" pitchFamily="34" charset="0"/>
              </a:rPr>
              <a:t>Terapie</a:t>
            </a:r>
            <a:r>
              <a:rPr lang="en-US" sz="2000" dirty="0" smtClean="0">
                <a:latin typeface="Arial" pitchFamily="34" charset="0"/>
                <a:cs typeface="Arial" pitchFamily="34" charset="0"/>
              </a:rPr>
              <a:t> con </a:t>
            </a:r>
            <a:r>
              <a:rPr lang="en-US" sz="2000" dirty="0" err="1" smtClean="0">
                <a:latin typeface="Arial" pitchFamily="34" charset="0"/>
                <a:cs typeface="Arial" pitchFamily="34" charset="0"/>
              </a:rPr>
              <a:t>più</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antibiotici</a:t>
            </a:r>
            <a:r>
              <a:rPr lang="en-US" sz="2000" dirty="0" smtClean="0">
                <a:latin typeface="Arial" pitchFamily="34" charset="0"/>
                <a:cs typeface="Arial" pitchFamily="34" charset="0"/>
              </a:rPr>
              <a:t> prima </a:t>
            </a:r>
            <a:r>
              <a:rPr lang="en-US" sz="2000" dirty="0" err="1" smtClean="0">
                <a:latin typeface="Arial" pitchFamily="34" charset="0"/>
                <a:cs typeface="Arial" pitchFamily="34" charset="0"/>
              </a:rPr>
              <a:t>della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diagnosi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mediante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isolamento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colturale</a:t>
            </a:r>
            <a:r>
              <a:rPr lang="en-US" sz="2000" dirty="0" smtClean="0">
                <a:latin typeface="Arial" pitchFamily="34" charset="0"/>
                <a:cs typeface="Arial" pitchFamily="34" charset="0"/>
              </a:rPr>
              <a:t>.</a:t>
            </a:r>
          </a:p>
          <a:p>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Cfr</a:t>
            </a:r>
            <a:r>
              <a:rPr lang="en-US" sz="2000" dirty="0" smtClean="0">
                <a:latin typeface="Arial" pitchFamily="34" charset="0"/>
                <a:cs typeface="Arial" pitchFamily="34" charset="0"/>
              </a:rPr>
              <a:t> </a:t>
            </a:r>
            <a:r>
              <a:rPr lang="en-US" sz="2000" i="1" dirty="0" err="1" smtClean="0">
                <a:latin typeface="Arial" pitchFamily="34" charset="0"/>
                <a:cs typeface="Arial" pitchFamily="34" charset="0"/>
              </a:rPr>
              <a:t>Bratu</a:t>
            </a:r>
            <a:r>
              <a:rPr lang="en-US" sz="2000" i="1" dirty="0" smtClean="0">
                <a:latin typeface="Arial" pitchFamily="34" charset="0"/>
                <a:cs typeface="Arial" pitchFamily="34" charset="0"/>
              </a:rPr>
              <a:t> </a:t>
            </a:r>
            <a:r>
              <a:rPr lang="en-US" sz="2000" i="1" dirty="0">
                <a:latin typeface="Arial" pitchFamily="34" charset="0"/>
                <a:cs typeface="Arial" pitchFamily="34" charset="0"/>
              </a:rPr>
              <a:t>et </a:t>
            </a:r>
            <a:r>
              <a:rPr lang="en-US" sz="2000" i="1" dirty="0" smtClean="0">
                <a:latin typeface="Arial" pitchFamily="34" charset="0"/>
                <a:cs typeface="Arial" pitchFamily="34" charset="0"/>
              </a:rPr>
              <a:t>al. Arch </a:t>
            </a:r>
            <a:r>
              <a:rPr lang="en-US" sz="2000" i="1" dirty="0">
                <a:latin typeface="Arial" pitchFamily="34" charset="0"/>
                <a:cs typeface="Arial" pitchFamily="34" charset="0"/>
              </a:rPr>
              <a:t>Intern Med </a:t>
            </a:r>
            <a:r>
              <a:rPr lang="en-US" sz="2000" dirty="0">
                <a:latin typeface="Arial" pitchFamily="34" charset="0"/>
                <a:cs typeface="Arial" pitchFamily="34" charset="0"/>
              </a:rPr>
              <a:t>2005</a:t>
            </a:r>
            <a:r>
              <a:rPr lang="en-US" sz="2000" dirty="0" smtClean="0">
                <a:latin typeface="Arial" pitchFamily="34" charset="0"/>
                <a:cs typeface="Arial" pitchFamily="34" charset="0"/>
              </a:rPr>
              <a:t>: Solo 12/58 </a:t>
            </a:r>
            <a:r>
              <a:rPr lang="en-US" sz="2000" dirty="0" err="1" smtClean="0">
                <a:latin typeface="Arial" pitchFamily="34" charset="0"/>
                <a:cs typeface="Arial" pitchFamily="34" charset="0"/>
              </a:rPr>
              <a:t>patienti</a:t>
            </a:r>
            <a:r>
              <a:rPr lang="en-US" sz="2000" dirty="0" smtClean="0">
                <a:latin typeface="Arial" pitchFamily="34" charset="0"/>
                <a:cs typeface="Arial" pitchFamily="34" charset="0"/>
              </a:rPr>
              <a:t> con 	infezioni da </a:t>
            </a:r>
            <a:r>
              <a:rPr lang="en-US" sz="2000" i="1" dirty="0" smtClean="0">
                <a:latin typeface="Arial" pitchFamily="34" charset="0"/>
                <a:cs typeface="Arial" pitchFamily="34" charset="0"/>
              </a:rPr>
              <a:t>K </a:t>
            </a:r>
            <a:r>
              <a:rPr lang="en-US" sz="2000" i="1" dirty="0" err="1" smtClean="0">
                <a:latin typeface="Arial" pitchFamily="34" charset="0"/>
                <a:cs typeface="Arial" pitchFamily="34" charset="0"/>
              </a:rPr>
              <a:t>pneumoniae</a:t>
            </a:r>
            <a:r>
              <a:rPr lang="en-US" sz="2000" i="1" dirty="0" smtClean="0">
                <a:latin typeface="Arial" pitchFamily="34" charset="0"/>
                <a:cs typeface="Arial" pitchFamily="34" charset="0"/>
              </a:rPr>
              <a:t> </a:t>
            </a:r>
            <a:r>
              <a:rPr lang="en-US" sz="2000" dirty="0" err="1" smtClean="0">
                <a:latin typeface="Arial" pitchFamily="34" charset="0"/>
                <a:cs typeface="Arial" pitchFamily="34" charset="0"/>
              </a:rPr>
              <a:t>produttore</a:t>
            </a:r>
            <a:r>
              <a:rPr lang="en-US" sz="2000" dirty="0" smtClean="0">
                <a:latin typeface="Arial" pitchFamily="34" charset="0"/>
                <a:cs typeface="Arial" pitchFamily="34" charset="0"/>
              </a:rPr>
              <a:t> di </a:t>
            </a:r>
            <a:r>
              <a:rPr lang="en-US" sz="2000" dirty="0" err="1" smtClean="0">
                <a:latin typeface="Arial" pitchFamily="34" charset="0"/>
                <a:cs typeface="Arial" pitchFamily="34" charset="0"/>
              </a:rPr>
              <a:t>carbapenemasi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aveva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ricevuto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una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terapia</a:t>
            </a:r>
            <a:r>
              <a:rPr lang="en-US" sz="2000" dirty="0" smtClean="0">
                <a:latin typeface="Arial" pitchFamily="34" charset="0"/>
                <a:cs typeface="Arial" pitchFamily="34" charset="0"/>
              </a:rPr>
              <a:t> con </a:t>
            </a:r>
            <a:r>
              <a:rPr lang="en-US" sz="2000" dirty="0" err="1" smtClean="0">
                <a:latin typeface="Arial" pitchFamily="34" charset="0"/>
                <a:cs typeface="Arial" pitchFamily="34" charset="0"/>
              </a:rPr>
              <a:t>carbapenemici</a:t>
            </a:r>
            <a:r>
              <a:rPr lang="en-US" sz="2000" dirty="0" smtClean="0">
                <a:latin typeface="Arial" pitchFamily="34" charset="0"/>
                <a:cs typeface="Arial" pitchFamily="34" charset="0"/>
              </a:rPr>
              <a:t> prima </a:t>
            </a:r>
            <a:r>
              <a:rPr lang="en-US" sz="2000" dirty="0" err="1" smtClean="0">
                <a:latin typeface="Arial" pitchFamily="34" charset="0"/>
                <a:cs typeface="Arial" pitchFamily="34" charset="0"/>
              </a:rPr>
              <a:t>della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diagnosi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mentre</a:t>
            </a:r>
            <a:r>
              <a:rPr lang="en-US" sz="2000" dirty="0" smtClean="0">
                <a:latin typeface="Arial" pitchFamily="34" charset="0"/>
                <a:cs typeface="Arial" pitchFamily="34" charset="0"/>
              </a:rPr>
              <a:t> 	58/58 </a:t>
            </a:r>
            <a:r>
              <a:rPr lang="en-US" sz="2000" dirty="0" err="1" smtClean="0">
                <a:latin typeface="Arial" pitchFamily="34" charset="0"/>
                <a:cs typeface="Arial" pitchFamily="34" charset="0"/>
              </a:rPr>
              <a:t>avevano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ricevuto</a:t>
            </a:r>
            <a:r>
              <a:rPr lang="en-US" sz="2000" dirty="0" smtClean="0">
                <a:latin typeface="Arial" pitchFamily="34" charset="0"/>
                <a:cs typeface="Arial" pitchFamily="34" charset="0"/>
              </a:rPr>
              <a:t> un </a:t>
            </a:r>
            <a:r>
              <a:rPr lang="en-US" sz="2000" dirty="0" err="1" smtClean="0">
                <a:latin typeface="Arial" pitchFamily="34" charset="0"/>
                <a:cs typeface="Arial" pitchFamily="34" charset="0"/>
              </a:rPr>
              <a:t>altro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farmaco</a:t>
            </a:r>
            <a:r>
              <a:rPr lang="en-US" sz="2000" dirty="0" smtClean="0">
                <a:latin typeface="Arial" pitchFamily="34" charset="0"/>
                <a:cs typeface="Arial" pitchFamily="34" charset="0"/>
              </a:rPr>
              <a:t> beta-</a:t>
            </a:r>
            <a:r>
              <a:rPr lang="en-US" sz="2000" dirty="0" err="1" smtClean="0">
                <a:latin typeface="Arial" pitchFamily="34" charset="0"/>
                <a:cs typeface="Arial" pitchFamily="34" charset="0"/>
              </a:rPr>
              <a:t>lattamico</a:t>
            </a:r>
            <a:r>
              <a:rPr lang="en-US" sz="2000" dirty="0" smtClean="0">
                <a:latin typeface="Arial" pitchFamily="34" charset="0"/>
                <a:cs typeface="Arial" pitchFamily="34" charset="0"/>
              </a:rPr>
              <a:t> o 	</a:t>
            </a:r>
            <a:r>
              <a:rPr lang="en-US" sz="2000" dirty="0" err="1" smtClean="0">
                <a:latin typeface="Arial" pitchFamily="34" charset="0"/>
                <a:cs typeface="Arial" pitchFamily="34" charset="0"/>
              </a:rPr>
              <a:t>fluorchinolonici</a:t>
            </a:r>
            <a:r>
              <a:rPr lang="en-US" sz="2000" i="1" dirty="0" smtClean="0">
                <a:latin typeface="Arial" pitchFamily="34" charset="0"/>
                <a:cs typeface="Arial" pitchFamily="34" charset="0"/>
              </a:rPr>
              <a:t>.</a:t>
            </a:r>
          </a:p>
          <a:p>
            <a:endParaRPr lang="en-US" sz="2000" i="1" dirty="0">
              <a:latin typeface="Arial" pitchFamily="34" charset="0"/>
              <a:cs typeface="Arial" pitchFamily="34" charset="0"/>
            </a:endParaRPr>
          </a:p>
          <a:p>
            <a:r>
              <a:rPr lang="en-US" sz="2000" dirty="0" smtClean="0">
                <a:latin typeface="Arial" pitchFamily="34" charset="0"/>
                <a:cs typeface="Arial" pitchFamily="34" charset="0"/>
              </a:rPr>
              <a:t>Infezioni da </a:t>
            </a:r>
            <a:r>
              <a:rPr lang="en-US" sz="2000" dirty="0" err="1" smtClean="0">
                <a:latin typeface="Arial" pitchFamily="34" charset="0"/>
                <a:cs typeface="Arial" pitchFamily="34" charset="0"/>
              </a:rPr>
              <a:t>enterobatteri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resistenti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carbapenemici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associano</a:t>
            </a:r>
            <a:r>
              <a:rPr lang="en-US" sz="2000" dirty="0" smtClean="0">
                <a:latin typeface="Arial" pitchFamily="34" charset="0"/>
                <a:cs typeface="Arial" pitchFamily="34" charset="0"/>
              </a:rPr>
              <a:t> a </a:t>
            </a:r>
            <a:r>
              <a:rPr lang="en-US" sz="2000" dirty="0" err="1" smtClean="0">
                <a:latin typeface="Arial" pitchFamily="34" charset="0"/>
                <a:cs typeface="Arial" pitchFamily="34" charset="0"/>
              </a:rPr>
              <a:t>mortalità</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più</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elevata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rispetto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alle</a:t>
            </a:r>
            <a:r>
              <a:rPr lang="en-US" sz="2000" dirty="0" smtClean="0">
                <a:latin typeface="Arial" pitchFamily="34" charset="0"/>
                <a:cs typeface="Arial" pitchFamily="34" charset="0"/>
              </a:rPr>
              <a:t> infezioni da </a:t>
            </a:r>
            <a:r>
              <a:rPr lang="en-US" sz="2000" dirty="0" err="1" smtClean="0">
                <a:latin typeface="Arial" pitchFamily="34" charset="0"/>
                <a:cs typeface="Arial" pitchFamily="34" charset="0"/>
              </a:rPr>
              <a:t>enterobatteri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sensibili</a:t>
            </a:r>
            <a:endParaRPr lang="en-US" sz="2000" dirty="0" smtClean="0">
              <a:latin typeface="Arial" pitchFamily="34" charset="0"/>
              <a:cs typeface="Arial" pitchFamily="34" charset="0"/>
            </a:endParaRPr>
          </a:p>
        </p:txBody>
      </p:sp>
      <p:sp>
        <p:nvSpPr>
          <p:cNvPr id="4" name="CasellaDiTesto 3"/>
          <p:cNvSpPr txBox="1"/>
          <p:nvPr/>
        </p:nvSpPr>
        <p:spPr>
          <a:xfrm>
            <a:off x="2411760" y="6372036"/>
            <a:ext cx="4249881" cy="369332"/>
          </a:xfrm>
          <a:prstGeom prst="rect">
            <a:avLst/>
          </a:prstGeom>
          <a:noFill/>
        </p:spPr>
        <p:txBody>
          <a:bodyPr wrap="none" rtlCol="0">
            <a:spAutoFit/>
          </a:bodyPr>
          <a:lstStyle/>
          <a:p>
            <a:r>
              <a:rPr lang="en-US" i="1" dirty="0" err="1" smtClean="0"/>
              <a:t>Nordmann</a:t>
            </a:r>
            <a:r>
              <a:rPr lang="en-US" i="1" dirty="0" smtClean="0"/>
              <a:t> et al., </a:t>
            </a:r>
            <a:r>
              <a:rPr lang="fr-FR" dirty="0" smtClean="0"/>
              <a:t>Lancet </a:t>
            </a:r>
            <a:r>
              <a:rPr lang="fr-FR" dirty="0"/>
              <a:t>Infect Dis </a:t>
            </a:r>
            <a:r>
              <a:rPr lang="fr-FR" dirty="0" smtClean="0"/>
              <a:t>2009</a:t>
            </a:r>
            <a:endParaRPr lang="fr-FR" dirty="0"/>
          </a:p>
        </p:txBody>
      </p:sp>
    </p:spTree>
    <p:extLst>
      <p:ext uri="{BB962C8B-B14F-4D97-AF65-F5344CB8AC3E}">
        <p14:creationId xmlns:p14="http://schemas.microsoft.com/office/powerpoint/2010/main" val="39433866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4016" y="116632"/>
            <a:ext cx="8892480" cy="5016758"/>
          </a:xfrm>
          <a:prstGeom prst="rect">
            <a:avLst/>
          </a:prstGeom>
          <a:noFill/>
        </p:spPr>
        <p:txBody>
          <a:bodyPr wrap="square" rtlCol="0">
            <a:spAutoFit/>
          </a:bodyPr>
          <a:lstStyle/>
          <a:p>
            <a:pPr algn="ctr"/>
            <a:r>
              <a:rPr lang="en-US" sz="3200" b="1" dirty="0" err="1" smtClean="0">
                <a:solidFill>
                  <a:srgbClr val="FF0000"/>
                </a:solidFill>
                <a:latin typeface="Arial" pitchFamily="34" charset="0"/>
                <a:cs typeface="Arial" pitchFamily="34" charset="0"/>
              </a:rPr>
              <a:t>Terapia</a:t>
            </a:r>
            <a:endParaRPr lang="en-US" sz="3200" b="1" dirty="0" smtClean="0">
              <a:solidFill>
                <a:srgbClr val="FF0000"/>
              </a:solidFill>
              <a:latin typeface="Arial" pitchFamily="34" charset="0"/>
              <a:cs typeface="Arial" pitchFamily="34" charset="0"/>
            </a:endParaRPr>
          </a:p>
          <a:p>
            <a:pPr marL="342900" indent="-342900" algn="ctr">
              <a:buFont typeface="Arial" pitchFamily="34" charset="0"/>
              <a:buChar char="•"/>
            </a:pPr>
            <a:endParaRPr lang="en-US" sz="3200" b="1" dirty="0" smtClean="0">
              <a:solidFill>
                <a:srgbClr val="FF0000"/>
              </a:solidFill>
              <a:latin typeface="Arial" pitchFamily="34" charset="0"/>
              <a:cs typeface="Arial" pitchFamily="34" charset="0"/>
            </a:endParaRPr>
          </a:p>
          <a:p>
            <a:pPr marL="342900" indent="-342900">
              <a:buFont typeface="Arial" pitchFamily="34" charset="0"/>
              <a:buChar char="•"/>
            </a:pPr>
            <a:r>
              <a:rPr lang="en-US" sz="3200" dirty="0" err="1" smtClean="0">
                <a:latin typeface="Arial" pitchFamily="34" charset="0"/>
                <a:cs typeface="Arial" pitchFamily="34" charset="0"/>
              </a:rPr>
              <a:t>Saggiare</a:t>
            </a:r>
            <a:r>
              <a:rPr lang="en-US" sz="3200" dirty="0" smtClean="0">
                <a:latin typeface="Arial" pitchFamily="34" charset="0"/>
                <a:cs typeface="Arial" pitchFamily="34" charset="0"/>
              </a:rPr>
              <a:t> ABG con </a:t>
            </a:r>
            <a:r>
              <a:rPr lang="en-US" sz="3200" dirty="0" err="1" smtClean="0">
                <a:latin typeface="Arial" pitchFamily="34" charset="0"/>
                <a:cs typeface="Arial" pitchFamily="34" charset="0"/>
              </a:rPr>
              <a:t>micrometodo</a:t>
            </a:r>
            <a:endParaRPr lang="en-US" sz="3200" dirty="0" smtClean="0">
              <a:latin typeface="Arial" pitchFamily="34" charset="0"/>
              <a:cs typeface="Arial" pitchFamily="34" charset="0"/>
            </a:endParaRPr>
          </a:p>
          <a:p>
            <a:pPr marL="342900" indent="-342900">
              <a:buFont typeface="Arial" pitchFamily="34" charset="0"/>
              <a:buChar char="•"/>
            </a:pPr>
            <a:endParaRPr lang="en-US" sz="3200" dirty="0">
              <a:latin typeface="Arial" pitchFamily="34" charset="0"/>
              <a:cs typeface="Arial" pitchFamily="34" charset="0"/>
            </a:endParaRPr>
          </a:p>
          <a:p>
            <a:pPr marL="342900" indent="-342900">
              <a:buFont typeface="Arial" pitchFamily="34" charset="0"/>
              <a:buChar char="•"/>
            </a:pPr>
            <a:endParaRPr lang="en-US" sz="3200" dirty="0" smtClean="0">
              <a:latin typeface="Arial" pitchFamily="34" charset="0"/>
              <a:cs typeface="Arial" pitchFamily="34" charset="0"/>
            </a:endParaRPr>
          </a:p>
          <a:p>
            <a:pPr marL="342900" indent="-342900">
              <a:buFont typeface="Arial" pitchFamily="34" charset="0"/>
              <a:buChar char="•"/>
            </a:pPr>
            <a:r>
              <a:rPr lang="en-US" sz="3200" dirty="0" err="1" smtClean="0">
                <a:latin typeface="Arial" pitchFamily="34" charset="0"/>
                <a:cs typeface="Arial" pitchFamily="34" charset="0"/>
              </a:rPr>
              <a:t>Colistina</a:t>
            </a:r>
            <a:r>
              <a:rPr lang="en-US" sz="3200" dirty="0" smtClean="0">
                <a:latin typeface="Arial" pitchFamily="34" charset="0"/>
                <a:cs typeface="Arial" pitchFamily="34" charset="0"/>
              </a:rPr>
              <a:t> (&gt;50% </a:t>
            </a:r>
            <a:r>
              <a:rPr lang="en-US" sz="3200" dirty="0" err="1" smtClean="0">
                <a:latin typeface="Arial" pitchFamily="34" charset="0"/>
                <a:cs typeface="Arial" pitchFamily="34" charset="0"/>
              </a:rPr>
              <a:t>resistenti</a:t>
            </a:r>
            <a:r>
              <a:rPr lang="en-US" sz="3200" dirty="0" smtClean="0">
                <a:latin typeface="Arial" pitchFamily="34" charset="0"/>
                <a:cs typeface="Arial" pitchFamily="34" charset="0"/>
              </a:rPr>
              <a:t>)</a:t>
            </a:r>
          </a:p>
          <a:p>
            <a:pPr marL="342900" indent="-342900">
              <a:buFont typeface="Arial" pitchFamily="34" charset="0"/>
              <a:buChar char="•"/>
            </a:pPr>
            <a:r>
              <a:rPr lang="en-US" sz="3200" dirty="0" err="1" smtClean="0">
                <a:latin typeface="Arial" pitchFamily="34" charset="0"/>
                <a:cs typeface="Arial" pitchFamily="34" charset="0"/>
              </a:rPr>
              <a:t>Tigeciclina</a:t>
            </a:r>
            <a:endParaRPr lang="en-US" sz="3200" dirty="0" smtClean="0">
              <a:latin typeface="Arial" pitchFamily="34" charset="0"/>
              <a:cs typeface="Arial" pitchFamily="34" charset="0"/>
            </a:endParaRPr>
          </a:p>
          <a:p>
            <a:pPr marL="342900" indent="-342900">
              <a:buFont typeface="Arial" pitchFamily="34" charset="0"/>
              <a:buChar char="•"/>
            </a:pPr>
            <a:r>
              <a:rPr lang="en-US" sz="3200" dirty="0" err="1" smtClean="0">
                <a:latin typeface="Arial" pitchFamily="34" charset="0"/>
                <a:cs typeface="Arial" pitchFamily="34" charset="0"/>
              </a:rPr>
              <a:t>Gentamicina</a:t>
            </a:r>
            <a:endParaRPr lang="en-US" sz="3200" dirty="0" smtClean="0">
              <a:latin typeface="Arial" pitchFamily="34" charset="0"/>
              <a:cs typeface="Arial" pitchFamily="34" charset="0"/>
            </a:endParaRPr>
          </a:p>
          <a:p>
            <a:pPr marL="342900" indent="-342900">
              <a:buFont typeface="Arial" pitchFamily="34" charset="0"/>
              <a:buChar char="•"/>
            </a:pPr>
            <a:r>
              <a:rPr lang="en-US" sz="3200" dirty="0" err="1" smtClean="0">
                <a:latin typeface="Arial" pitchFamily="34" charset="0"/>
                <a:cs typeface="Arial" pitchFamily="34" charset="0"/>
              </a:rPr>
              <a:t>Fosfomicina</a:t>
            </a:r>
            <a:endParaRPr lang="en-US" sz="3200" dirty="0" smtClean="0">
              <a:latin typeface="Arial" pitchFamily="34" charset="0"/>
              <a:cs typeface="Arial" pitchFamily="34" charset="0"/>
            </a:endParaRPr>
          </a:p>
          <a:p>
            <a:pPr marL="342900" indent="-342900">
              <a:buFont typeface="Arial" pitchFamily="34" charset="0"/>
              <a:buChar char="•"/>
            </a:pPr>
            <a:r>
              <a:rPr lang="en-US" sz="3200" dirty="0" err="1" smtClean="0">
                <a:latin typeface="Arial" pitchFamily="34" charset="0"/>
                <a:cs typeface="Arial" pitchFamily="34" charset="0"/>
              </a:rPr>
              <a:t>Ceftazidim</a:t>
            </a:r>
            <a:r>
              <a:rPr lang="en-US" sz="3200" dirty="0" smtClean="0">
                <a:latin typeface="Arial" pitchFamily="34" charset="0"/>
                <a:cs typeface="Arial" pitchFamily="34" charset="0"/>
              </a:rPr>
              <a:t>-avibactam</a:t>
            </a:r>
          </a:p>
        </p:txBody>
      </p:sp>
    </p:spTree>
    <p:extLst>
      <p:ext uri="{BB962C8B-B14F-4D97-AF65-F5344CB8AC3E}">
        <p14:creationId xmlns:p14="http://schemas.microsoft.com/office/powerpoint/2010/main" val="32295696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2" y="1772816"/>
            <a:ext cx="8983784" cy="414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547664" y="404664"/>
            <a:ext cx="6013185" cy="584775"/>
          </a:xfrm>
          <a:prstGeom prst="rect">
            <a:avLst/>
          </a:prstGeom>
          <a:noFill/>
        </p:spPr>
        <p:txBody>
          <a:bodyPr wrap="none" rtlCol="0">
            <a:spAutoFit/>
          </a:bodyPr>
          <a:lstStyle/>
          <a:p>
            <a:r>
              <a:rPr lang="en-US" sz="3200" b="1" dirty="0" err="1" smtClean="0">
                <a:solidFill>
                  <a:srgbClr val="FF0000"/>
                </a:solidFill>
                <a:latin typeface="Arial" pitchFamily="34" charset="0"/>
                <a:cs typeface="Arial" pitchFamily="34" charset="0"/>
              </a:rPr>
              <a:t>Sorveglianza</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tampone</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rettale</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0066763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49041"/>
            <a:ext cx="4716016" cy="652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836712"/>
            <a:ext cx="4279571"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1305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638"/>
            <a:ext cx="9144000" cy="294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411760" y="3140968"/>
            <a:ext cx="5141151" cy="3539430"/>
          </a:xfrm>
          <a:prstGeom prst="rect">
            <a:avLst/>
          </a:prstGeom>
          <a:noFill/>
        </p:spPr>
        <p:txBody>
          <a:bodyPr wrap="none" rtlCol="0">
            <a:spAutoFit/>
          </a:bodyPr>
          <a:lstStyle/>
          <a:p>
            <a:r>
              <a:rPr lang="en-US" sz="2800" i="1" dirty="0" smtClean="0">
                <a:solidFill>
                  <a:prstClr val="black"/>
                </a:solidFill>
                <a:latin typeface="Arial" pitchFamily="34" charset="0"/>
                <a:cs typeface="Arial" pitchFamily="34" charset="0"/>
              </a:rPr>
              <a:t>Staphylococcus </a:t>
            </a:r>
            <a:r>
              <a:rPr lang="en-US" sz="2800" i="1" dirty="0" err="1" smtClean="0">
                <a:solidFill>
                  <a:prstClr val="black"/>
                </a:solidFill>
                <a:latin typeface="Arial" pitchFamily="34" charset="0"/>
                <a:cs typeface="Arial" pitchFamily="34" charset="0"/>
              </a:rPr>
              <a:t>aureus</a:t>
            </a:r>
            <a:endParaRPr lang="en-US" sz="2800" i="1" dirty="0" smtClean="0">
              <a:solidFill>
                <a:prstClr val="black"/>
              </a:solidFill>
              <a:latin typeface="Arial" pitchFamily="34" charset="0"/>
              <a:cs typeface="Arial" pitchFamily="34" charset="0"/>
            </a:endParaRPr>
          </a:p>
          <a:p>
            <a:r>
              <a:rPr lang="en-US" sz="2800" i="1" dirty="0" smtClean="0">
                <a:solidFill>
                  <a:srgbClr val="FF0000"/>
                </a:solidFill>
                <a:latin typeface="Arial" pitchFamily="34" charset="0"/>
                <a:cs typeface="Arial" pitchFamily="34" charset="0"/>
              </a:rPr>
              <a:t>Enterococcus </a:t>
            </a:r>
            <a:r>
              <a:rPr lang="en-US" sz="2800" i="1" dirty="0" err="1" smtClean="0">
                <a:solidFill>
                  <a:srgbClr val="FF0000"/>
                </a:solidFill>
                <a:latin typeface="Arial" pitchFamily="34" charset="0"/>
                <a:cs typeface="Arial" pitchFamily="34" charset="0"/>
              </a:rPr>
              <a:t>faecalis</a:t>
            </a:r>
            <a:endParaRPr lang="en-US" sz="2800" i="1" dirty="0" smtClean="0">
              <a:solidFill>
                <a:srgbClr val="FF0000"/>
              </a:solidFill>
              <a:latin typeface="Arial" pitchFamily="34" charset="0"/>
              <a:cs typeface="Arial" pitchFamily="34" charset="0"/>
            </a:endParaRPr>
          </a:p>
          <a:p>
            <a:r>
              <a:rPr lang="en-US" sz="2800" i="1" dirty="0" smtClean="0">
                <a:solidFill>
                  <a:srgbClr val="FF0000"/>
                </a:solidFill>
                <a:latin typeface="Arial" pitchFamily="34" charset="0"/>
                <a:cs typeface="Arial" pitchFamily="34" charset="0"/>
              </a:rPr>
              <a:t>Enterococcus </a:t>
            </a:r>
            <a:r>
              <a:rPr lang="en-US" sz="2800" i="1" dirty="0" err="1" smtClean="0">
                <a:solidFill>
                  <a:srgbClr val="FF0000"/>
                </a:solidFill>
                <a:latin typeface="Arial" pitchFamily="34" charset="0"/>
                <a:cs typeface="Arial" pitchFamily="34" charset="0"/>
              </a:rPr>
              <a:t>faecium</a:t>
            </a:r>
            <a:endParaRPr lang="en-US" sz="2800" i="1" dirty="0" smtClean="0">
              <a:solidFill>
                <a:srgbClr val="FF0000"/>
              </a:solidFill>
              <a:latin typeface="Arial" pitchFamily="34" charset="0"/>
              <a:cs typeface="Arial" pitchFamily="34" charset="0"/>
            </a:endParaRPr>
          </a:p>
          <a:p>
            <a:r>
              <a:rPr lang="en-US" sz="2800" i="1" dirty="0" err="1" smtClean="0">
                <a:solidFill>
                  <a:prstClr val="black"/>
                </a:solidFill>
                <a:latin typeface="Arial" pitchFamily="34" charset="0"/>
                <a:cs typeface="Arial" pitchFamily="34" charset="0"/>
              </a:rPr>
              <a:t>Enterobacteriaceae</a:t>
            </a:r>
            <a:endParaRPr lang="en-US" sz="2800" i="1" dirty="0" smtClean="0">
              <a:solidFill>
                <a:prstClr val="black"/>
              </a:solidFill>
              <a:latin typeface="Arial" pitchFamily="34" charset="0"/>
              <a:cs typeface="Arial" pitchFamily="34" charset="0"/>
            </a:endParaRPr>
          </a:p>
          <a:p>
            <a:r>
              <a:rPr lang="en-US" sz="2800" i="1" dirty="0" smtClean="0">
                <a:latin typeface="Arial" pitchFamily="34" charset="0"/>
                <a:cs typeface="Arial" pitchFamily="34" charset="0"/>
              </a:rPr>
              <a:t>Pseudomonas </a:t>
            </a:r>
            <a:r>
              <a:rPr lang="en-US" sz="2800" i="1" dirty="0" err="1" smtClean="0">
                <a:latin typeface="Arial" pitchFamily="34" charset="0"/>
                <a:cs typeface="Arial" pitchFamily="34" charset="0"/>
              </a:rPr>
              <a:t>aeruginosa</a:t>
            </a:r>
            <a:endParaRPr lang="en-US" sz="2800" i="1" dirty="0" smtClean="0">
              <a:latin typeface="Arial" pitchFamily="34" charset="0"/>
              <a:cs typeface="Arial" pitchFamily="34" charset="0"/>
            </a:endParaRPr>
          </a:p>
          <a:p>
            <a:r>
              <a:rPr lang="en-US" sz="2800" i="1" dirty="0" err="1" smtClean="0">
                <a:latin typeface="Arial" pitchFamily="34" charset="0"/>
                <a:cs typeface="Arial" pitchFamily="34" charset="0"/>
              </a:rPr>
              <a:t>Acinetobacter</a:t>
            </a:r>
            <a:r>
              <a:rPr lang="en-US" sz="2800" i="1" dirty="0" smtClean="0">
                <a:latin typeface="Arial" pitchFamily="34" charset="0"/>
                <a:cs typeface="Arial" pitchFamily="34" charset="0"/>
              </a:rPr>
              <a:t> </a:t>
            </a:r>
            <a:r>
              <a:rPr lang="en-US" sz="2800" i="1" dirty="0" err="1" smtClean="0">
                <a:latin typeface="Arial" pitchFamily="34" charset="0"/>
                <a:cs typeface="Arial" pitchFamily="34" charset="0"/>
              </a:rPr>
              <a:t>baumannii</a:t>
            </a:r>
            <a:endParaRPr lang="en-US" sz="2800" i="1" dirty="0" smtClean="0">
              <a:latin typeface="Arial" pitchFamily="34" charset="0"/>
              <a:cs typeface="Arial" pitchFamily="34" charset="0"/>
            </a:endParaRPr>
          </a:p>
          <a:p>
            <a:pPr fontAlgn="base">
              <a:spcBef>
                <a:spcPct val="0"/>
              </a:spcBef>
              <a:spcAft>
                <a:spcPct val="0"/>
              </a:spcAft>
            </a:pPr>
            <a:r>
              <a:rPr lang="en-US" sz="2800" i="1" dirty="0" err="1">
                <a:latin typeface="Arial" pitchFamily="34" charset="0"/>
                <a:cs typeface="Arial" pitchFamily="34" charset="0"/>
              </a:rPr>
              <a:t>Stenotrophomonas</a:t>
            </a:r>
            <a:r>
              <a:rPr lang="en-US" sz="2800" i="1" dirty="0">
                <a:latin typeface="Arial" pitchFamily="34" charset="0"/>
                <a:cs typeface="Arial" pitchFamily="34" charset="0"/>
              </a:rPr>
              <a:t> </a:t>
            </a:r>
            <a:r>
              <a:rPr lang="en-US" sz="2800" i="1" dirty="0" err="1">
                <a:latin typeface="Arial" pitchFamily="34" charset="0"/>
                <a:cs typeface="Arial" pitchFamily="34" charset="0"/>
              </a:rPr>
              <a:t>maltophilia</a:t>
            </a:r>
            <a:endParaRPr lang="en-US" sz="2800" i="1" dirty="0">
              <a:latin typeface="Arial" pitchFamily="34" charset="0"/>
              <a:cs typeface="Arial" pitchFamily="34" charset="0"/>
            </a:endParaRPr>
          </a:p>
          <a:p>
            <a:pPr fontAlgn="base">
              <a:spcBef>
                <a:spcPct val="0"/>
              </a:spcBef>
              <a:spcAft>
                <a:spcPct val="0"/>
              </a:spcAft>
            </a:pPr>
            <a:r>
              <a:rPr lang="en-US" sz="2800" i="1" dirty="0" err="1">
                <a:latin typeface="Arial" pitchFamily="34" charset="0"/>
                <a:cs typeface="Arial" pitchFamily="34" charset="0"/>
              </a:rPr>
              <a:t>Burkolderia</a:t>
            </a:r>
            <a:r>
              <a:rPr lang="en-US" sz="2800" i="1" dirty="0">
                <a:latin typeface="Arial" pitchFamily="34" charset="0"/>
                <a:cs typeface="Arial" pitchFamily="34" charset="0"/>
              </a:rPr>
              <a:t> </a:t>
            </a:r>
            <a:r>
              <a:rPr lang="en-US" sz="2800" i="1" dirty="0" err="1" smtClean="0">
                <a:latin typeface="Arial" pitchFamily="34" charset="0"/>
                <a:cs typeface="Arial" pitchFamily="34" charset="0"/>
              </a:rPr>
              <a:t>cepacia</a:t>
            </a:r>
            <a:endParaRPr lang="en-US" sz="2800" i="1" dirty="0">
              <a:latin typeface="Arial" pitchFamily="34" charset="0"/>
              <a:cs typeface="Arial" pitchFamily="34" charset="0"/>
            </a:endParaRPr>
          </a:p>
        </p:txBody>
      </p:sp>
    </p:spTree>
    <p:extLst>
      <p:ext uri="{BB962C8B-B14F-4D97-AF65-F5344CB8AC3E}">
        <p14:creationId xmlns:p14="http://schemas.microsoft.com/office/powerpoint/2010/main" val="4971902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2" name="Rectangle 6"/>
          <p:cNvSpPr>
            <a:spLocks noChangeArrowheads="1"/>
          </p:cNvSpPr>
          <p:nvPr/>
        </p:nvSpPr>
        <p:spPr bwMode="auto">
          <a:xfrm>
            <a:off x="295275" y="1557338"/>
            <a:ext cx="8524875" cy="4419600"/>
          </a:xfrm>
          <a:prstGeom prst="rect">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000066"/>
              </a:buClr>
              <a:buFont typeface="Wingdings" pitchFamily="2" charset="2"/>
              <a:buChar char="ü"/>
            </a:pPr>
            <a:r>
              <a:rPr lang="it-IT" sz="2800" smtClean="0">
                <a:solidFill>
                  <a:srgbClr val="000000"/>
                </a:solidFill>
              </a:rPr>
              <a:t>Habitat: intestino crasso (10</a:t>
            </a:r>
            <a:r>
              <a:rPr lang="it-IT" sz="2800" baseline="30000" smtClean="0">
                <a:solidFill>
                  <a:srgbClr val="000000"/>
                </a:solidFill>
              </a:rPr>
              <a:t>5</a:t>
            </a:r>
            <a:r>
              <a:rPr lang="it-IT" sz="2800" smtClean="0">
                <a:solidFill>
                  <a:srgbClr val="000000"/>
                </a:solidFill>
              </a:rPr>
              <a:t>-10</a:t>
            </a:r>
            <a:r>
              <a:rPr lang="it-IT" sz="2800" baseline="30000" smtClean="0">
                <a:solidFill>
                  <a:srgbClr val="000000"/>
                </a:solidFill>
              </a:rPr>
              <a:t>7</a:t>
            </a:r>
            <a:r>
              <a:rPr lang="it-IT" sz="2800" smtClean="0">
                <a:solidFill>
                  <a:srgbClr val="000000"/>
                </a:solidFill>
              </a:rPr>
              <a:t>/gr feci) e tratto genitourinario.</a:t>
            </a:r>
          </a:p>
          <a:p>
            <a:pPr marL="342900" indent="-342900" fontAlgn="base">
              <a:spcBef>
                <a:spcPct val="20000"/>
              </a:spcBef>
              <a:spcAft>
                <a:spcPct val="0"/>
              </a:spcAft>
              <a:buClr>
                <a:srgbClr val="000066"/>
              </a:buClr>
              <a:buFont typeface="Wingdings" pitchFamily="2" charset="2"/>
              <a:buNone/>
            </a:pPr>
            <a:endParaRPr lang="it-IT" sz="2800" smtClean="0">
              <a:solidFill>
                <a:srgbClr val="000000"/>
              </a:solidFill>
            </a:endParaRPr>
          </a:p>
          <a:p>
            <a:pPr marL="342900" indent="-342900" fontAlgn="base">
              <a:spcBef>
                <a:spcPct val="20000"/>
              </a:spcBef>
              <a:spcAft>
                <a:spcPct val="0"/>
              </a:spcAft>
              <a:buClr>
                <a:srgbClr val="000066"/>
              </a:buClr>
              <a:buFont typeface="Wingdings" pitchFamily="2" charset="2"/>
              <a:buChar char="ü"/>
            </a:pPr>
            <a:r>
              <a:rPr lang="it-IT" sz="2800" smtClean="0">
                <a:solidFill>
                  <a:srgbClr val="000000"/>
                </a:solidFill>
              </a:rPr>
              <a:t>La maggior parte delle infezioni umane deriva dalla popolazione intestinale del paziente (infezione endogena), sebbene gli enterococchi possono essere trasmessi da paziente a paziente o acquisiti attraverso cibo o acqua contaminati (infezione esogena).</a:t>
            </a:r>
          </a:p>
          <a:p>
            <a:pPr marL="342900" indent="-342900" fontAlgn="base">
              <a:spcBef>
                <a:spcPct val="20000"/>
              </a:spcBef>
              <a:spcAft>
                <a:spcPct val="0"/>
              </a:spcAft>
              <a:buClr>
                <a:srgbClr val="000066"/>
              </a:buClr>
              <a:buFont typeface="Wingdings" pitchFamily="2" charset="2"/>
              <a:buChar char="ü"/>
            </a:pPr>
            <a:endParaRPr lang="it-IT" sz="2800" smtClean="0">
              <a:solidFill>
                <a:srgbClr val="FFFFFF"/>
              </a:solidFill>
            </a:endParaRPr>
          </a:p>
        </p:txBody>
      </p:sp>
      <p:sp>
        <p:nvSpPr>
          <p:cNvPr id="239624" name="Text Box 8"/>
          <p:cNvSpPr txBox="1">
            <a:spLocks noChangeArrowheads="1"/>
          </p:cNvSpPr>
          <p:nvPr/>
        </p:nvSpPr>
        <p:spPr bwMode="auto">
          <a:xfrm>
            <a:off x="3292475" y="404813"/>
            <a:ext cx="2549525" cy="442912"/>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80000"/>
              </a:lnSpc>
              <a:spcBef>
                <a:spcPct val="20000"/>
              </a:spcBef>
              <a:spcAft>
                <a:spcPct val="0"/>
              </a:spcAft>
            </a:pPr>
            <a:r>
              <a:rPr lang="it-IT" sz="2800" b="1" smtClean="0">
                <a:solidFill>
                  <a:srgbClr val="000000"/>
                </a:solidFill>
              </a:rPr>
              <a:t>Dove stanno?</a:t>
            </a:r>
            <a:endParaRPr lang="it-IT" sz="2800" smtClean="0">
              <a:solidFill>
                <a:srgbClr val="000000"/>
              </a:solidFill>
            </a:endParaRPr>
          </a:p>
        </p:txBody>
      </p:sp>
    </p:spTree>
    <p:extLst>
      <p:ext uri="{BB962C8B-B14F-4D97-AF65-F5344CB8AC3E}">
        <p14:creationId xmlns:p14="http://schemas.microsoft.com/office/powerpoint/2010/main" val="3816949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645024"/>
            <a:ext cx="3312368" cy="2624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6512" y="116632"/>
            <a:ext cx="9144000" cy="3416320"/>
          </a:xfrm>
          <a:prstGeom prst="rect">
            <a:avLst/>
          </a:prstGeom>
          <a:noFill/>
        </p:spPr>
        <p:txBody>
          <a:bodyPr wrap="square" rtlCol="0">
            <a:spAutoFit/>
          </a:bodyPr>
          <a:lstStyle/>
          <a:p>
            <a:r>
              <a:rPr lang="en-US" sz="2400" b="1" dirty="0" smtClean="0">
                <a:solidFill>
                  <a:srgbClr val="FF0000"/>
                </a:solidFill>
                <a:latin typeface="Arial" pitchFamily="34" charset="0"/>
                <a:cs typeface="Arial" pitchFamily="34" charset="0"/>
              </a:rPr>
              <a:t>MDR:</a:t>
            </a:r>
            <a:r>
              <a:rPr lang="en-US" sz="2400" dirty="0" smtClean="0">
                <a:latin typeface="Arial" pitchFamily="34" charset="0"/>
                <a:cs typeface="Arial" pitchFamily="34" charset="0"/>
              </a:rPr>
              <a:t> non-susceptibility </a:t>
            </a:r>
            <a:r>
              <a:rPr lang="en-US" sz="2400" dirty="0">
                <a:latin typeface="Arial" pitchFamily="34" charset="0"/>
                <a:cs typeface="Arial" pitchFamily="34" charset="0"/>
              </a:rPr>
              <a:t>to at least one agent</a:t>
            </a:r>
          </a:p>
          <a:p>
            <a:r>
              <a:rPr lang="en-US" sz="2400" dirty="0">
                <a:latin typeface="Arial" pitchFamily="34" charset="0"/>
                <a:cs typeface="Arial" pitchFamily="34" charset="0"/>
              </a:rPr>
              <a:t>in three or more antimicrobial categories. </a:t>
            </a:r>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a:p>
            <a:r>
              <a:rPr lang="en-US" sz="2400" b="1" dirty="0" smtClean="0">
                <a:solidFill>
                  <a:srgbClr val="FF0000"/>
                </a:solidFill>
                <a:latin typeface="Arial" pitchFamily="34" charset="0"/>
                <a:cs typeface="Arial" pitchFamily="34" charset="0"/>
              </a:rPr>
              <a:t>XDR:</a:t>
            </a:r>
            <a:r>
              <a:rPr lang="en-US" sz="2400" dirty="0" smtClean="0">
                <a:latin typeface="Arial" pitchFamily="34" charset="0"/>
                <a:cs typeface="Arial" pitchFamily="34" charset="0"/>
              </a:rPr>
              <a:t> non-susceptibility </a:t>
            </a:r>
            <a:r>
              <a:rPr lang="en-US" sz="2400" dirty="0">
                <a:latin typeface="Arial" pitchFamily="34" charset="0"/>
                <a:cs typeface="Arial" pitchFamily="34" charset="0"/>
              </a:rPr>
              <a:t>to at least one agent in all but two </a:t>
            </a:r>
            <a:r>
              <a:rPr lang="en-US" sz="2400" dirty="0" smtClean="0">
                <a:latin typeface="Arial" pitchFamily="34" charset="0"/>
                <a:cs typeface="Arial" pitchFamily="34" charset="0"/>
              </a:rPr>
              <a:t>or fewer </a:t>
            </a:r>
            <a:r>
              <a:rPr lang="en-US" sz="2400" dirty="0">
                <a:latin typeface="Arial" pitchFamily="34" charset="0"/>
                <a:cs typeface="Arial" pitchFamily="34" charset="0"/>
              </a:rPr>
              <a:t>antimicrobial categories (i.e. bacterial isolates </a:t>
            </a:r>
            <a:r>
              <a:rPr lang="en-US" sz="2400" dirty="0" smtClean="0">
                <a:latin typeface="Arial" pitchFamily="34" charset="0"/>
                <a:cs typeface="Arial" pitchFamily="34" charset="0"/>
              </a:rPr>
              <a:t>remain susceptible </a:t>
            </a:r>
            <a:r>
              <a:rPr lang="en-US" sz="2400" dirty="0">
                <a:latin typeface="Arial" pitchFamily="34" charset="0"/>
                <a:cs typeface="Arial" pitchFamily="34" charset="0"/>
              </a:rPr>
              <a:t>to only one or two categories). </a:t>
            </a:r>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a:p>
            <a:r>
              <a:rPr lang="en-US" sz="2400" b="1" dirty="0" smtClean="0">
                <a:solidFill>
                  <a:srgbClr val="FF0000"/>
                </a:solidFill>
                <a:latin typeface="Arial" pitchFamily="34" charset="0"/>
                <a:cs typeface="Arial" pitchFamily="34" charset="0"/>
              </a:rPr>
              <a:t>PDR:</a:t>
            </a:r>
            <a:r>
              <a:rPr lang="en-US" sz="2400" dirty="0" smtClean="0">
                <a:latin typeface="Arial" pitchFamily="34" charset="0"/>
                <a:cs typeface="Arial" pitchFamily="34" charset="0"/>
              </a:rPr>
              <a:t> </a:t>
            </a:r>
            <a:r>
              <a:rPr lang="en-US" sz="2400" dirty="0">
                <a:latin typeface="Arial" pitchFamily="34" charset="0"/>
                <a:cs typeface="Arial" pitchFamily="34" charset="0"/>
              </a:rPr>
              <a:t>non-susceptibility to all agents in all antimicrobial </a:t>
            </a:r>
            <a:r>
              <a:rPr lang="en-US" sz="2400" dirty="0" smtClean="0">
                <a:latin typeface="Arial" pitchFamily="34" charset="0"/>
                <a:cs typeface="Arial" pitchFamily="34" charset="0"/>
              </a:rPr>
              <a:t>categories (i.e</a:t>
            </a:r>
            <a:r>
              <a:rPr lang="en-US" sz="2400" dirty="0">
                <a:latin typeface="Arial" pitchFamily="34" charset="0"/>
                <a:cs typeface="Arial" pitchFamily="34" charset="0"/>
              </a:rPr>
              <a:t>. no agents tested as susceptible for </a:t>
            </a:r>
            <a:r>
              <a:rPr lang="en-US" sz="2400" dirty="0" smtClean="0">
                <a:latin typeface="Arial" pitchFamily="34" charset="0"/>
                <a:cs typeface="Arial" pitchFamily="34" charset="0"/>
              </a:rPr>
              <a:t>that organism</a:t>
            </a:r>
            <a:r>
              <a:rPr lang="en-US" sz="2400" dirty="0">
                <a:latin typeface="Arial" pitchFamily="34" charset="0"/>
                <a:cs typeface="Arial" pitchFamily="34" charset="0"/>
              </a:rPr>
              <a:t>).</a:t>
            </a:r>
          </a:p>
        </p:txBody>
      </p:sp>
      <p:sp>
        <p:nvSpPr>
          <p:cNvPr id="4" name="CasellaDiTesto 3"/>
          <p:cNvSpPr txBox="1"/>
          <p:nvPr/>
        </p:nvSpPr>
        <p:spPr>
          <a:xfrm>
            <a:off x="1442602" y="6457890"/>
            <a:ext cx="6297750" cy="400110"/>
          </a:xfrm>
          <a:prstGeom prst="rect">
            <a:avLst/>
          </a:prstGeom>
          <a:noFill/>
        </p:spPr>
        <p:txBody>
          <a:bodyPr wrap="none" rtlCol="0">
            <a:spAutoFit/>
          </a:bodyPr>
          <a:lstStyle/>
          <a:p>
            <a:r>
              <a:rPr lang="en-US" sz="2000" dirty="0" err="1" smtClean="0">
                <a:latin typeface="Arial" pitchFamily="34" charset="0"/>
                <a:cs typeface="Arial" pitchFamily="34" charset="0"/>
              </a:rPr>
              <a:t>Magiorakos</a:t>
            </a:r>
            <a:r>
              <a:rPr lang="en-US" sz="2000" dirty="0" smtClean="0">
                <a:latin typeface="Arial" pitchFamily="34" charset="0"/>
                <a:cs typeface="Arial" pitchFamily="34" charset="0"/>
              </a:rPr>
              <a:t> et al, </a:t>
            </a:r>
            <a:r>
              <a:rPr lang="en-US" sz="2000" dirty="0" err="1"/>
              <a:t>Clin</a:t>
            </a:r>
            <a:r>
              <a:rPr lang="en-US" sz="2000" dirty="0"/>
              <a:t> </a:t>
            </a:r>
            <a:r>
              <a:rPr lang="en-US" sz="2000" dirty="0" err="1"/>
              <a:t>Microbiol</a:t>
            </a:r>
            <a:r>
              <a:rPr lang="en-US" sz="2000" dirty="0"/>
              <a:t> Infect 2012; 18: 268–281</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2910767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600" name="Picture 8" descr="Enterococcus"/>
          <p:cNvPicPr>
            <a:picLocks noChangeAspect="1" noChangeArrowheads="1"/>
          </p:cNvPicPr>
          <p:nvPr/>
        </p:nvPicPr>
        <p:blipFill>
          <a:blip r:embed="rId2">
            <a:extLst>
              <a:ext uri="{28A0092B-C50C-407E-A947-70E740481C1C}">
                <a14:useLocalDpi xmlns:a14="http://schemas.microsoft.com/office/drawing/2010/main" val="0"/>
              </a:ext>
            </a:extLst>
          </a:blip>
          <a:srcRect t="5963" b="14581"/>
          <a:stretch>
            <a:fillRect/>
          </a:stretch>
        </p:blipFill>
        <p:spPr bwMode="auto">
          <a:xfrm>
            <a:off x="5003800" y="1249363"/>
            <a:ext cx="3673475" cy="2755900"/>
          </a:xfrm>
          <a:prstGeom prst="rect">
            <a:avLst/>
          </a:prstGeom>
          <a:noFill/>
          <a:extLst>
            <a:ext uri="{909E8E84-426E-40DD-AFC4-6F175D3DCCD1}">
              <a14:hiddenFill xmlns:a14="http://schemas.microsoft.com/office/drawing/2010/main">
                <a:solidFill>
                  <a:srgbClr val="FFFFFF"/>
                </a:solidFill>
              </a14:hiddenFill>
            </a:ext>
          </a:extLst>
        </p:spPr>
      </p:pic>
      <p:sp>
        <p:nvSpPr>
          <p:cNvPr id="238601" name="Rectangle 9"/>
          <p:cNvSpPr>
            <a:spLocks noChangeArrowheads="1"/>
          </p:cNvSpPr>
          <p:nvPr/>
        </p:nvSpPr>
        <p:spPr bwMode="auto">
          <a:xfrm>
            <a:off x="179388" y="1052513"/>
            <a:ext cx="8964612" cy="55721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140000"/>
              </a:lnSpc>
              <a:spcBef>
                <a:spcPct val="20000"/>
              </a:spcBef>
              <a:spcAft>
                <a:spcPct val="0"/>
              </a:spcAft>
              <a:buClr>
                <a:srgbClr val="000066"/>
              </a:buClr>
              <a:buFont typeface="Wingdings" pitchFamily="2" charset="2"/>
              <a:buChar char="ü"/>
            </a:pPr>
            <a:r>
              <a:rPr lang="it-IT" sz="2400" b="1" smtClean="0">
                <a:solidFill>
                  <a:srgbClr val="000000"/>
                </a:solidFill>
              </a:rPr>
              <a:t> infezioni del tratto urinario</a:t>
            </a:r>
          </a:p>
          <a:p>
            <a:pPr marL="342900" indent="-342900" fontAlgn="base">
              <a:lnSpc>
                <a:spcPct val="140000"/>
              </a:lnSpc>
              <a:spcBef>
                <a:spcPct val="20000"/>
              </a:spcBef>
              <a:spcAft>
                <a:spcPct val="0"/>
              </a:spcAft>
              <a:buClr>
                <a:srgbClr val="000066"/>
              </a:buClr>
              <a:buFont typeface="Wingdings" pitchFamily="2" charset="2"/>
              <a:buChar char="ü"/>
            </a:pPr>
            <a:r>
              <a:rPr lang="it-IT" sz="2400" b="1" smtClean="0">
                <a:solidFill>
                  <a:srgbClr val="000000"/>
                </a:solidFill>
              </a:rPr>
              <a:t> infezioni delle vie biliari</a:t>
            </a:r>
          </a:p>
          <a:p>
            <a:pPr marL="342900" indent="-342900" fontAlgn="base">
              <a:lnSpc>
                <a:spcPct val="140000"/>
              </a:lnSpc>
              <a:spcBef>
                <a:spcPct val="20000"/>
              </a:spcBef>
              <a:spcAft>
                <a:spcPct val="0"/>
              </a:spcAft>
              <a:buClr>
                <a:srgbClr val="000066"/>
              </a:buClr>
              <a:buFont typeface="Wingdings" pitchFamily="2" charset="2"/>
              <a:buChar char="ü"/>
            </a:pPr>
            <a:r>
              <a:rPr lang="it-IT" sz="2400" b="1" smtClean="0">
                <a:solidFill>
                  <a:srgbClr val="000000"/>
                </a:solidFill>
              </a:rPr>
              <a:t> infezioni di ferite</a:t>
            </a:r>
          </a:p>
          <a:p>
            <a:pPr marL="342900" indent="-342900" fontAlgn="base">
              <a:lnSpc>
                <a:spcPct val="140000"/>
              </a:lnSpc>
              <a:spcBef>
                <a:spcPct val="20000"/>
              </a:spcBef>
              <a:spcAft>
                <a:spcPct val="0"/>
              </a:spcAft>
              <a:buClr>
                <a:srgbClr val="000066"/>
              </a:buClr>
              <a:buFont typeface="Wingdings" pitchFamily="2" charset="2"/>
              <a:buChar char="ü"/>
            </a:pPr>
            <a:r>
              <a:rPr lang="it-IT" sz="2400" b="1" smtClean="0">
                <a:solidFill>
                  <a:srgbClr val="000000"/>
                </a:solidFill>
              </a:rPr>
              <a:t> endocarditi</a:t>
            </a:r>
          </a:p>
          <a:p>
            <a:pPr marL="342900" indent="-342900" fontAlgn="base">
              <a:lnSpc>
                <a:spcPct val="140000"/>
              </a:lnSpc>
              <a:spcBef>
                <a:spcPct val="20000"/>
              </a:spcBef>
              <a:spcAft>
                <a:spcPct val="0"/>
              </a:spcAft>
              <a:buClr>
                <a:srgbClr val="000066"/>
              </a:buClr>
              <a:buFont typeface="Wingdings" pitchFamily="2" charset="2"/>
              <a:buChar char="ü"/>
            </a:pPr>
            <a:r>
              <a:rPr lang="it-IT" sz="2400" b="1" smtClean="0">
                <a:solidFill>
                  <a:srgbClr val="000000"/>
                </a:solidFill>
              </a:rPr>
              <a:t> batteriemie</a:t>
            </a:r>
          </a:p>
          <a:p>
            <a:pPr marL="342900" indent="-342900" fontAlgn="base">
              <a:lnSpc>
                <a:spcPct val="140000"/>
              </a:lnSpc>
              <a:spcBef>
                <a:spcPct val="20000"/>
              </a:spcBef>
              <a:spcAft>
                <a:spcPct val="0"/>
              </a:spcAft>
              <a:buClr>
                <a:srgbClr val="000066"/>
              </a:buClr>
              <a:buFont typeface="Wingdings" pitchFamily="2" charset="2"/>
              <a:buChar char="ü"/>
            </a:pPr>
            <a:r>
              <a:rPr lang="it-IT" sz="2400" b="1" smtClean="0">
                <a:solidFill>
                  <a:srgbClr val="000000"/>
                </a:solidFill>
              </a:rPr>
              <a:t>infezioni letali in soggetti immunodepressi</a:t>
            </a:r>
          </a:p>
          <a:p>
            <a:pPr marL="342900" indent="-342900" fontAlgn="base">
              <a:lnSpc>
                <a:spcPct val="140000"/>
              </a:lnSpc>
              <a:spcBef>
                <a:spcPct val="20000"/>
              </a:spcBef>
              <a:spcAft>
                <a:spcPct val="0"/>
              </a:spcAft>
              <a:buClr>
                <a:srgbClr val="000066"/>
              </a:buClr>
              <a:buFont typeface="Wingdings" pitchFamily="2" charset="2"/>
              <a:buChar char="ü"/>
            </a:pPr>
            <a:r>
              <a:rPr lang="it-IT" sz="2400" b="1" smtClean="0">
                <a:solidFill>
                  <a:srgbClr val="000000"/>
                </a:solidFill>
              </a:rPr>
              <a:t>2</a:t>
            </a:r>
            <a:r>
              <a:rPr lang="it-IT" sz="2400" b="1" baseline="30000" smtClean="0">
                <a:solidFill>
                  <a:srgbClr val="000000"/>
                </a:solidFill>
              </a:rPr>
              <a:t>a</a:t>
            </a:r>
            <a:r>
              <a:rPr lang="it-IT" sz="2400" b="1" smtClean="0">
                <a:solidFill>
                  <a:srgbClr val="000000"/>
                </a:solidFill>
              </a:rPr>
              <a:t>-3</a:t>
            </a:r>
            <a:r>
              <a:rPr lang="it-IT" sz="2400" b="1" baseline="30000" smtClean="0">
                <a:solidFill>
                  <a:srgbClr val="000000"/>
                </a:solidFill>
              </a:rPr>
              <a:t>a</a:t>
            </a:r>
            <a:r>
              <a:rPr lang="it-IT" sz="2400" b="1" smtClean="0">
                <a:solidFill>
                  <a:srgbClr val="000000"/>
                </a:solidFill>
              </a:rPr>
              <a:t> causa di infezioni ospedaliere, in pazienti defedati, portatori di cateteri urinari (</a:t>
            </a:r>
            <a:r>
              <a:rPr lang="it-IT" sz="2400" b="1" smtClean="0">
                <a:solidFill>
                  <a:srgbClr val="FF0000"/>
                </a:solidFill>
              </a:rPr>
              <a:t>IVU</a:t>
            </a:r>
            <a:r>
              <a:rPr lang="it-IT" sz="2400" b="1" smtClean="0">
                <a:solidFill>
                  <a:srgbClr val="000000"/>
                </a:solidFill>
              </a:rPr>
              <a:t>) e intravascolari</a:t>
            </a:r>
          </a:p>
          <a:p>
            <a:pPr marL="342900" indent="-342900" fontAlgn="base">
              <a:lnSpc>
                <a:spcPct val="140000"/>
              </a:lnSpc>
              <a:spcBef>
                <a:spcPct val="20000"/>
              </a:spcBef>
              <a:spcAft>
                <a:spcPct val="0"/>
              </a:spcAft>
              <a:buClr>
                <a:srgbClr val="000066"/>
              </a:buClr>
              <a:buFont typeface="Wingdings" pitchFamily="2" charset="2"/>
              <a:buNone/>
            </a:pPr>
            <a:r>
              <a:rPr lang="it-IT" sz="2400" b="1" smtClean="0">
                <a:solidFill>
                  <a:srgbClr val="000000"/>
                </a:solidFill>
              </a:rPr>
              <a:t>	(</a:t>
            </a:r>
            <a:r>
              <a:rPr lang="it-IT" sz="2400" b="1" smtClean="0">
                <a:solidFill>
                  <a:srgbClr val="FF0000"/>
                </a:solidFill>
              </a:rPr>
              <a:t>sepsi CVC-relate</a:t>
            </a:r>
            <a:r>
              <a:rPr lang="it-IT" sz="2400" b="1" smtClean="0">
                <a:solidFill>
                  <a:srgbClr val="000000"/>
                </a:solidFill>
              </a:rPr>
              <a:t>), in pazienti sottoposti a terapia ad ampio spettro (cefalosporine)</a:t>
            </a:r>
          </a:p>
        </p:txBody>
      </p:sp>
      <p:sp>
        <p:nvSpPr>
          <p:cNvPr id="238602" name="Text Box 10"/>
          <p:cNvSpPr txBox="1">
            <a:spLocks noChangeArrowheads="1"/>
          </p:cNvSpPr>
          <p:nvPr/>
        </p:nvSpPr>
        <p:spPr bwMode="auto">
          <a:xfrm>
            <a:off x="2954338" y="404813"/>
            <a:ext cx="3201987" cy="442912"/>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80000"/>
              </a:lnSpc>
              <a:spcBef>
                <a:spcPct val="20000"/>
              </a:spcBef>
              <a:spcAft>
                <a:spcPct val="0"/>
              </a:spcAft>
            </a:pPr>
            <a:r>
              <a:rPr lang="it-IT" sz="2800" b="1" smtClean="0">
                <a:solidFill>
                  <a:srgbClr val="000000"/>
                </a:solidFill>
              </a:rPr>
              <a:t>Cosa provocano?</a:t>
            </a:r>
            <a:endParaRPr lang="it-IT" sz="2800" smtClean="0">
              <a:solidFill>
                <a:srgbClr val="000000"/>
              </a:solidFill>
            </a:endParaRPr>
          </a:p>
        </p:txBody>
      </p:sp>
    </p:spTree>
    <p:extLst>
      <p:ext uri="{BB962C8B-B14F-4D97-AF65-F5344CB8AC3E}">
        <p14:creationId xmlns:p14="http://schemas.microsoft.com/office/powerpoint/2010/main" val="19574070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0" name="Rectangle 6"/>
          <p:cNvSpPr>
            <a:spLocks noChangeArrowheads="1"/>
          </p:cNvSpPr>
          <p:nvPr/>
        </p:nvSpPr>
        <p:spPr bwMode="auto">
          <a:xfrm>
            <a:off x="-36513" y="1025525"/>
            <a:ext cx="9144001" cy="4419600"/>
          </a:xfrm>
          <a:prstGeom prst="rect">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fontAlgn="base">
              <a:spcBef>
                <a:spcPct val="20000"/>
              </a:spcBef>
              <a:spcAft>
                <a:spcPct val="0"/>
              </a:spcAft>
              <a:buClr>
                <a:srgbClr val="000066"/>
              </a:buClr>
              <a:buFont typeface="Wingdings" pitchFamily="2" charset="2"/>
              <a:buChar char="ü"/>
              <a:tabLst>
                <a:tab pos="1346200" algn="l"/>
              </a:tabLst>
            </a:pPr>
            <a:r>
              <a:rPr lang="it-IT" sz="2400" smtClean="0">
                <a:solidFill>
                  <a:srgbClr val="000000"/>
                </a:solidFill>
              </a:rPr>
              <a:t>Resistenza intrinseca a penicilline: </a:t>
            </a:r>
            <a:r>
              <a:rPr lang="it-IT" sz="2400" i="1" smtClean="0">
                <a:solidFill>
                  <a:srgbClr val="000000"/>
                </a:solidFill>
                <a:sym typeface="Wingdings" pitchFamily="2" charset="2"/>
              </a:rPr>
              <a:t>E. faecium</a:t>
            </a:r>
            <a:r>
              <a:rPr lang="it-IT" sz="2400" smtClean="0">
                <a:solidFill>
                  <a:srgbClr val="000000"/>
                </a:solidFill>
                <a:sym typeface="Wingdings" pitchFamily="2" charset="2"/>
              </a:rPr>
              <a:t> &gt; </a:t>
            </a:r>
            <a:r>
              <a:rPr lang="it-IT" sz="2400" i="1" smtClean="0">
                <a:solidFill>
                  <a:srgbClr val="000000"/>
                </a:solidFill>
                <a:sym typeface="Wingdings" pitchFamily="2" charset="2"/>
              </a:rPr>
              <a:t>E. faecalis</a:t>
            </a:r>
          </a:p>
          <a:p>
            <a:pPr marL="533400" indent="-533400" fontAlgn="base">
              <a:spcBef>
                <a:spcPct val="20000"/>
              </a:spcBef>
              <a:spcAft>
                <a:spcPct val="0"/>
              </a:spcAft>
              <a:buClr>
                <a:srgbClr val="000066"/>
              </a:buClr>
              <a:buFont typeface="Wingdings" pitchFamily="2" charset="2"/>
              <a:buChar char="ü"/>
              <a:tabLst>
                <a:tab pos="1346200" algn="l"/>
              </a:tabLst>
            </a:pPr>
            <a:endParaRPr lang="it-IT" sz="2400" i="1" smtClean="0">
              <a:solidFill>
                <a:srgbClr val="000000"/>
              </a:solidFill>
              <a:sym typeface="Wingdings" pitchFamily="2" charset="2"/>
            </a:endParaRPr>
          </a:p>
          <a:p>
            <a:pPr marL="533400" indent="-533400" fontAlgn="base">
              <a:spcBef>
                <a:spcPct val="20000"/>
              </a:spcBef>
              <a:spcAft>
                <a:spcPct val="0"/>
              </a:spcAft>
              <a:buClr>
                <a:srgbClr val="000066"/>
              </a:buClr>
              <a:buFont typeface="Wingdings" pitchFamily="2" charset="2"/>
              <a:buChar char="ü"/>
              <a:tabLst>
                <a:tab pos="1346200" algn="l"/>
              </a:tabLst>
            </a:pPr>
            <a:r>
              <a:rPr lang="it-IT" sz="2400" smtClean="0">
                <a:solidFill>
                  <a:srgbClr val="000000"/>
                </a:solidFill>
              </a:rPr>
              <a:t>Produzione di beta-lattamasi: resistenza a penicilline</a:t>
            </a:r>
          </a:p>
          <a:p>
            <a:pPr marL="533400" indent="-533400" fontAlgn="base">
              <a:spcBef>
                <a:spcPct val="20000"/>
              </a:spcBef>
              <a:spcAft>
                <a:spcPct val="0"/>
              </a:spcAft>
              <a:buClr>
                <a:srgbClr val="000066"/>
              </a:buClr>
              <a:buFont typeface="Wingdings" pitchFamily="2" charset="2"/>
              <a:buNone/>
              <a:tabLst>
                <a:tab pos="1346200" algn="l"/>
              </a:tabLst>
            </a:pPr>
            <a:endParaRPr lang="it-IT" sz="2400" smtClean="0">
              <a:solidFill>
                <a:srgbClr val="000000"/>
              </a:solidFill>
            </a:endParaRPr>
          </a:p>
          <a:p>
            <a:pPr marL="533400" indent="-533400" fontAlgn="base">
              <a:spcBef>
                <a:spcPct val="20000"/>
              </a:spcBef>
              <a:spcAft>
                <a:spcPct val="0"/>
              </a:spcAft>
              <a:buClr>
                <a:srgbClr val="000066"/>
              </a:buClr>
              <a:buFont typeface="Wingdings" pitchFamily="2" charset="2"/>
              <a:buChar char="ü"/>
              <a:tabLst>
                <a:tab pos="1346200" algn="l"/>
              </a:tabLst>
            </a:pPr>
            <a:r>
              <a:rPr lang="it-IT" sz="2400" smtClean="0">
                <a:solidFill>
                  <a:srgbClr val="000000"/>
                </a:solidFill>
              </a:rPr>
              <a:t>Tolleranza a vari antibiotici: l’antibiotico esercita solo un effetto batteriostatico e non battericida </a:t>
            </a:r>
            <a:r>
              <a:rPr lang="it-IT" sz="2400" smtClean="0">
                <a:solidFill>
                  <a:srgbClr val="000000"/>
                </a:solidFill>
                <a:sym typeface="Wingdings" pitchFamily="2" charset="2"/>
              </a:rPr>
              <a:t> gli enterococchi rimangono vitali nel corso di terapia antibiotica.</a:t>
            </a:r>
            <a:endParaRPr lang="it-IT" sz="2400" smtClean="0">
              <a:solidFill>
                <a:srgbClr val="000000"/>
              </a:solidFill>
            </a:endParaRPr>
          </a:p>
          <a:p>
            <a:pPr marL="533400" indent="-533400" fontAlgn="base">
              <a:spcBef>
                <a:spcPct val="20000"/>
              </a:spcBef>
              <a:spcAft>
                <a:spcPct val="0"/>
              </a:spcAft>
              <a:buClr>
                <a:srgbClr val="000066"/>
              </a:buClr>
              <a:buFont typeface="Wingdings" pitchFamily="2" charset="2"/>
              <a:buNone/>
              <a:tabLst>
                <a:tab pos="1346200" algn="l"/>
              </a:tabLst>
            </a:pPr>
            <a:endParaRPr lang="it-IT" sz="2400" smtClean="0">
              <a:solidFill>
                <a:srgbClr val="000000"/>
              </a:solidFill>
            </a:endParaRPr>
          </a:p>
          <a:p>
            <a:pPr marL="533400" indent="-533400" fontAlgn="base">
              <a:spcBef>
                <a:spcPct val="20000"/>
              </a:spcBef>
              <a:spcAft>
                <a:spcPct val="0"/>
              </a:spcAft>
              <a:buClr>
                <a:srgbClr val="000066"/>
              </a:buClr>
              <a:buFont typeface="Wingdings" pitchFamily="2" charset="2"/>
              <a:buChar char="ü"/>
              <a:tabLst>
                <a:tab pos="1346200" algn="l"/>
              </a:tabLst>
            </a:pPr>
            <a:r>
              <a:rPr lang="it-IT" sz="2400" b="1" smtClean="0">
                <a:solidFill>
                  <a:srgbClr val="000066"/>
                </a:solidFill>
              </a:rPr>
              <a:t>Resistenza a glicopeptidi</a:t>
            </a:r>
            <a:r>
              <a:rPr lang="it-IT" sz="2400" smtClean="0">
                <a:solidFill>
                  <a:srgbClr val="000000"/>
                </a:solidFill>
              </a:rPr>
              <a:t>: i glicopeptidi agiscono bloccando il dipeptide D-Ala - D-Ala durante la sintesi del peptidoglicano: VRE sintetizzano dipeptidi che non si legano al farmaco </a:t>
            </a:r>
            <a:r>
              <a:rPr lang="it-IT" sz="2400" smtClean="0">
                <a:solidFill>
                  <a:srgbClr val="000000"/>
                </a:solidFill>
                <a:sym typeface="Wingdings" pitchFamily="2" charset="2"/>
              </a:rPr>
              <a:t> la sintesi di peptidoglicano non viene bloccata. </a:t>
            </a:r>
          </a:p>
          <a:p>
            <a:pPr marL="533400" indent="-533400" fontAlgn="base">
              <a:spcBef>
                <a:spcPct val="20000"/>
              </a:spcBef>
              <a:spcAft>
                <a:spcPct val="0"/>
              </a:spcAft>
              <a:buClr>
                <a:srgbClr val="000066"/>
              </a:buClr>
              <a:buFont typeface="Wingdings" pitchFamily="2" charset="2"/>
              <a:buNone/>
              <a:tabLst>
                <a:tab pos="1346200" algn="l"/>
              </a:tabLst>
            </a:pPr>
            <a:r>
              <a:rPr lang="it-IT" sz="2400" i="1" smtClean="0">
                <a:solidFill>
                  <a:srgbClr val="000000"/>
                </a:solidFill>
                <a:sym typeface="Wingdings" pitchFamily="2" charset="2"/>
              </a:rPr>
              <a:t>	E. faecium</a:t>
            </a:r>
            <a:r>
              <a:rPr lang="it-IT" sz="2400" smtClean="0">
                <a:solidFill>
                  <a:srgbClr val="000000"/>
                </a:solidFill>
                <a:sym typeface="Wingdings" pitchFamily="2" charset="2"/>
              </a:rPr>
              <a:t> &gt; </a:t>
            </a:r>
            <a:r>
              <a:rPr lang="it-IT" sz="2400" i="1" smtClean="0">
                <a:solidFill>
                  <a:srgbClr val="000000"/>
                </a:solidFill>
                <a:sym typeface="Wingdings" pitchFamily="2" charset="2"/>
              </a:rPr>
              <a:t>E. faecalis</a:t>
            </a:r>
          </a:p>
        </p:txBody>
      </p:sp>
      <p:sp>
        <p:nvSpPr>
          <p:cNvPr id="241672" name="Text Box 8"/>
          <p:cNvSpPr txBox="1">
            <a:spLocks noChangeArrowheads="1"/>
          </p:cNvSpPr>
          <p:nvPr/>
        </p:nvSpPr>
        <p:spPr bwMode="auto">
          <a:xfrm>
            <a:off x="2627313" y="260350"/>
            <a:ext cx="3852862" cy="46672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it-IT" sz="2400" b="1" smtClean="0">
                <a:solidFill>
                  <a:srgbClr val="000000"/>
                </a:solidFill>
              </a:rPr>
              <a:t>Meccanismi di resistenza</a:t>
            </a:r>
            <a:endParaRPr lang="en-US" sz="2400" b="1" smtClean="0">
              <a:solidFill>
                <a:srgbClr val="000000"/>
              </a:solidFill>
            </a:endParaRPr>
          </a:p>
        </p:txBody>
      </p:sp>
      <p:sp>
        <p:nvSpPr>
          <p:cNvPr id="2" name="Rettangolo 1"/>
          <p:cNvSpPr/>
          <p:nvPr/>
        </p:nvSpPr>
        <p:spPr>
          <a:xfrm>
            <a:off x="0" y="4293096"/>
            <a:ext cx="8964488"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1322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Text Box 4"/>
          <p:cNvSpPr txBox="1">
            <a:spLocks noChangeArrowheads="1"/>
          </p:cNvSpPr>
          <p:nvPr/>
        </p:nvSpPr>
        <p:spPr bwMode="auto">
          <a:xfrm>
            <a:off x="1845327" y="593205"/>
            <a:ext cx="5362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dirty="0" err="1" smtClean="0">
                <a:solidFill>
                  <a:srgbClr val="000000"/>
                </a:solidFill>
              </a:rPr>
              <a:t>Criteri</a:t>
            </a:r>
            <a:r>
              <a:rPr lang="en-US" sz="2400" b="1" dirty="0" smtClean="0">
                <a:solidFill>
                  <a:srgbClr val="000000"/>
                </a:solidFill>
              </a:rPr>
              <a:t> </a:t>
            </a:r>
            <a:r>
              <a:rPr lang="en-US" sz="2400" b="1" dirty="0" err="1" smtClean="0">
                <a:solidFill>
                  <a:srgbClr val="000000"/>
                </a:solidFill>
              </a:rPr>
              <a:t>interpretativi</a:t>
            </a:r>
            <a:r>
              <a:rPr lang="en-US" sz="2400" b="1" dirty="0" smtClean="0">
                <a:solidFill>
                  <a:srgbClr val="000000"/>
                </a:solidFill>
              </a:rPr>
              <a:t> per </a:t>
            </a:r>
            <a:r>
              <a:rPr lang="en-US" sz="2400" b="1" dirty="0" err="1" smtClean="0">
                <a:solidFill>
                  <a:srgbClr val="000000"/>
                </a:solidFill>
              </a:rPr>
              <a:t>glicopeptidi</a:t>
            </a:r>
            <a:endParaRPr lang="en-US" sz="2400" b="1" dirty="0" smtClean="0">
              <a:solidFill>
                <a:srgbClr val="000000"/>
              </a:solidFill>
            </a:endParaRPr>
          </a:p>
          <a:p>
            <a:pPr algn="ctr" fontAlgn="base">
              <a:spcBef>
                <a:spcPct val="0"/>
              </a:spcBef>
              <a:spcAft>
                <a:spcPct val="0"/>
              </a:spcAft>
            </a:pPr>
            <a:r>
              <a:rPr lang="en-US" sz="1600" b="1" i="1" dirty="0" smtClean="0">
                <a:solidFill>
                  <a:srgbClr val="000000"/>
                </a:solidFill>
              </a:rPr>
              <a:t>(EUCAST)</a:t>
            </a:r>
          </a:p>
        </p:txBody>
      </p:sp>
      <p:sp>
        <p:nvSpPr>
          <p:cNvPr id="246789" name="Text Box 5"/>
          <p:cNvSpPr txBox="1">
            <a:spLocks noChangeArrowheads="1"/>
          </p:cNvSpPr>
          <p:nvPr/>
        </p:nvSpPr>
        <p:spPr bwMode="auto">
          <a:xfrm>
            <a:off x="736600" y="2846263"/>
            <a:ext cx="20656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err="1" smtClean="0">
                <a:solidFill>
                  <a:srgbClr val="FF0000"/>
                </a:solidFill>
              </a:rPr>
              <a:t>Vancomicina</a:t>
            </a:r>
            <a:endParaRPr lang="en-US" sz="2400" b="1" dirty="0" smtClean="0">
              <a:solidFill>
                <a:srgbClr val="FF0000"/>
              </a:solidFill>
            </a:endParaRPr>
          </a:p>
        </p:txBody>
      </p:sp>
      <p:sp>
        <p:nvSpPr>
          <p:cNvPr id="246790" name="Text Box 6"/>
          <p:cNvSpPr txBox="1">
            <a:spLocks noChangeArrowheads="1"/>
          </p:cNvSpPr>
          <p:nvPr/>
        </p:nvSpPr>
        <p:spPr bwMode="auto">
          <a:xfrm>
            <a:off x="4108822" y="2351088"/>
            <a:ext cx="15343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0000"/>
                </a:solidFill>
              </a:rPr>
              <a:t>Sensibile</a:t>
            </a:r>
          </a:p>
        </p:txBody>
      </p:sp>
      <p:sp>
        <p:nvSpPr>
          <p:cNvPr id="246791" name="Text Box 7"/>
          <p:cNvSpPr txBox="1">
            <a:spLocks noChangeArrowheads="1"/>
          </p:cNvSpPr>
          <p:nvPr/>
        </p:nvSpPr>
        <p:spPr bwMode="auto">
          <a:xfrm>
            <a:off x="6444208" y="2351088"/>
            <a:ext cx="17427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0000"/>
                </a:solidFill>
              </a:rPr>
              <a:t>Resistente</a:t>
            </a:r>
          </a:p>
        </p:txBody>
      </p:sp>
      <p:sp>
        <p:nvSpPr>
          <p:cNvPr id="246793" name="Line 9"/>
          <p:cNvSpPr>
            <a:spLocks noChangeShapeType="1"/>
          </p:cNvSpPr>
          <p:nvPr/>
        </p:nvSpPr>
        <p:spPr bwMode="auto">
          <a:xfrm>
            <a:off x="107950" y="2792413"/>
            <a:ext cx="8640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smtClean="0">
              <a:solidFill>
                <a:srgbClr val="000000"/>
              </a:solidFill>
            </a:endParaRPr>
          </a:p>
        </p:txBody>
      </p:sp>
      <p:sp>
        <p:nvSpPr>
          <p:cNvPr id="246795" name="Text Box 11"/>
          <p:cNvSpPr txBox="1">
            <a:spLocks noChangeArrowheads="1"/>
          </p:cNvSpPr>
          <p:nvPr/>
        </p:nvSpPr>
        <p:spPr bwMode="auto">
          <a:xfrm>
            <a:off x="4413622" y="2924175"/>
            <a:ext cx="6094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smtClean="0">
                <a:solidFill>
                  <a:srgbClr val="000000"/>
                </a:solidFill>
                <a:sym typeface="Symbol" pitchFamily="18" charset="2"/>
              </a:rPr>
              <a:t> </a:t>
            </a:r>
            <a:r>
              <a:rPr lang="en-US" sz="2400" b="1" dirty="0">
                <a:solidFill>
                  <a:srgbClr val="000000"/>
                </a:solidFill>
                <a:sym typeface="Symbol" pitchFamily="18" charset="2"/>
              </a:rPr>
              <a:t>4</a:t>
            </a:r>
            <a:endParaRPr lang="en-US" sz="2400" b="1" dirty="0" smtClean="0">
              <a:solidFill>
                <a:srgbClr val="000000"/>
              </a:solidFill>
              <a:sym typeface="Symbol" pitchFamily="18" charset="2"/>
            </a:endParaRPr>
          </a:p>
        </p:txBody>
      </p:sp>
      <p:sp>
        <p:nvSpPr>
          <p:cNvPr id="246796" name="Text Box 12"/>
          <p:cNvSpPr txBox="1">
            <a:spLocks noChangeArrowheads="1"/>
          </p:cNvSpPr>
          <p:nvPr/>
        </p:nvSpPr>
        <p:spPr bwMode="auto">
          <a:xfrm>
            <a:off x="6761708" y="2927350"/>
            <a:ext cx="6206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smtClean="0">
                <a:solidFill>
                  <a:srgbClr val="000000"/>
                </a:solidFill>
                <a:cs typeface="Arial" pitchFamily="34" charset="0"/>
              </a:rPr>
              <a:t>&gt; 4</a:t>
            </a:r>
          </a:p>
        </p:txBody>
      </p:sp>
      <p:sp>
        <p:nvSpPr>
          <p:cNvPr id="246802" name="Text Box 18"/>
          <p:cNvSpPr txBox="1">
            <a:spLocks noChangeArrowheads="1"/>
          </p:cNvSpPr>
          <p:nvPr/>
        </p:nvSpPr>
        <p:spPr bwMode="auto">
          <a:xfrm>
            <a:off x="4860925" y="1849438"/>
            <a:ext cx="183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0000"/>
                </a:solidFill>
              </a:rPr>
              <a:t>MIC (</a:t>
            </a:r>
            <a:r>
              <a:rPr lang="en-US" sz="2400" b="1" smtClean="0">
                <a:solidFill>
                  <a:srgbClr val="000000"/>
                </a:solidFill>
                <a:latin typeface="Symbol" pitchFamily="18" charset="2"/>
              </a:rPr>
              <a:t>m</a:t>
            </a:r>
            <a:r>
              <a:rPr lang="en-US" sz="2400" b="1" smtClean="0">
                <a:solidFill>
                  <a:srgbClr val="000000"/>
                </a:solidFill>
              </a:rPr>
              <a:t>g/ml)</a:t>
            </a:r>
          </a:p>
        </p:txBody>
      </p:sp>
      <p:sp>
        <p:nvSpPr>
          <p:cNvPr id="246803" name="Text Box 19"/>
          <p:cNvSpPr txBox="1">
            <a:spLocks noChangeArrowheads="1"/>
          </p:cNvSpPr>
          <p:nvPr/>
        </p:nvSpPr>
        <p:spPr bwMode="auto">
          <a:xfrm>
            <a:off x="736600" y="4574455"/>
            <a:ext cx="20405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err="1" smtClean="0">
                <a:solidFill>
                  <a:srgbClr val="FF0000"/>
                </a:solidFill>
              </a:rPr>
              <a:t>Teicoplanina</a:t>
            </a:r>
            <a:endParaRPr lang="en-US" sz="2400" b="1" dirty="0" smtClean="0">
              <a:solidFill>
                <a:srgbClr val="FF0000"/>
              </a:solidFill>
            </a:endParaRPr>
          </a:p>
        </p:txBody>
      </p:sp>
      <p:sp>
        <p:nvSpPr>
          <p:cNvPr id="246804" name="Line 20"/>
          <p:cNvSpPr>
            <a:spLocks noChangeShapeType="1"/>
          </p:cNvSpPr>
          <p:nvPr/>
        </p:nvSpPr>
        <p:spPr bwMode="auto">
          <a:xfrm>
            <a:off x="107950" y="4519613"/>
            <a:ext cx="8640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smtClean="0">
              <a:solidFill>
                <a:srgbClr val="000000"/>
              </a:solidFill>
            </a:endParaRPr>
          </a:p>
        </p:txBody>
      </p:sp>
      <p:sp>
        <p:nvSpPr>
          <p:cNvPr id="246806" name="Text Box 22"/>
          <p:cNvSpPr txBox="1">
            <a:spLocks noChangeArrowheads="1"/>
          </p:cNvSpPr>
          <p:nvPr/>
        </p:nvSpPr>
        <p:spPr bwMode="auto">
          <a:xfrm>
            <a:off x="4413622" y="4651375"/>
            <a:ext cx="6094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smtClean="0">
                <a:solidFill>
                  <a:srgbClr val="000000"/>
                </a:solidFill>
                <a:sym typeface="Symbol" pitchFamily="18" charset="2"/>
              </a:rPr>
              <a:t> 2</a:t>
            </a:r>
          </a:p>
        </p:txBody>
      </p:sp>
      <p:sp>
        <p:nvSpPr>
          <p:cNvPr id="246807" name="Text Box 23"/>
          <p:cNvSpPr txBox="1">
            <a:spLocks noChangeArrowheads="1"/>
          </p:cNvSpPr>
          <p:nvPr/>
        </p:nvSpPr>
        <p:spPr bwMode="auto">
          <a:xfrm>
            <a:off x="6761708" y="4654550"/>
            <a:ext cx="6206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smtClean="0">
                <a:solidFill>
                  <a:srgbClr val="000000"/>
                </a:solidFill>
                <a:cs typeface="Arial" pitchFamily="34" charset="0"/>
              </a:rPr>
              <a:t>&gt; 2</a:t>
            </a:r>
          </a:p>
        </p:txBody>
      </p:sp>
      <p:sp>
        <p:nvSpPr>
          <p:cNvPr id="246809" name="Line 25"/>
          <p:cNvSpPr>
            <a:spLocks noChangeShapeType="1"/>
          </p:cNvSpPr>
          <p:nvPr/>
        </p:nvSpPr>
        <p:spPr bwMode="auto">
          <a:xfrm>
            <a:off x="179388" y="2286000"/>
            <a:ext cx="8569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smtClean="0">
              <a:solidFill>
                <a:srgbClr val="000000"/>
              </a:solidFill>
            </a:endParaRPr>
          </a:p>
        </p:txBody>
      </p:sp>
      <p:sp>
        <p:nvSpPr>
          <p:cNvPr id="246811" name="Line 27"/>
          <p:cNvSpPr>
            <a:spLocks noChangeShapeType="1"/>
          </p:cNvSpPr>
          <p:nvPr/>
        </p:nvSpPr>
        <p:spPr bwMode="auto">
          <a:xfrm>
            <a:off x="179388" y="5102225"/>
            <a:ext cx="8569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smtClean="0">
              <a:solidFill>
                <a:srgbClr val="000000"/>
              </a:solidFill>
            </a:endParaRPr>
          </a:p>
        </p:txBody>
      </p:sp>
      <p:sp>
        <p:nvSpPr>
          <p:cNvPr id="246812" name="Line 28"/>
          <p:cNvSpPr>
            <a:spLocks noChangeShapeType="1"/>
          </p:cNvSpPr>
          <p:nvPr/>
        </p:nvSpPr>
        <p:spPr bwMode="auto">
          <a:xfrm>
            <a:off x="179388" y="3506788"/>
            <a:ext cx="8640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smtClean="0">
              <a:solidFill>
                <a:srgbClr val="000000"/>
              </a:solidFill>
            </a:endParaRPr>
          </a:p>
        </p:txBody>
      </p:sp>
    </p:spTree>
    <p:extLst>
      <p:ext uri="{BB962C8B-B14F-4D97-AF65-F5344CB8AC3E}">
        <p14:creationId xmlns:p14="http://schemas.microsoft.com/office/powerpoint/2010/main" val="34788374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1776413" y="260350"/>
            <a:ext cx="5603875" cy="119697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smtClean="0">
                <a:solidFill>
                  <a:srgbClr val="000000"/>
                </a:solidFill>
              </a:rPr>
              <a:t>gli enterococchi “diventano” resistenti? </a:t>
            </a:r>
          </a:p>
          <a:p>
            <a:pPr algn="ctr" fontAlgn="base">
              <a:spcBef>
                <a:spcPct val="0"/>
              </a:spcBef>
              <a:spcAft>
                <a:spcPct val="0"/>
              </a:spcAft>
            </a:pPr>
            <a:r>
              <a:rPr lang="en-US" sz="2400" smtClean="0">
                <a:solidFill>
                  <a:srgbClr val="000000"/>
                </a:solidFill>
              </a:rPr>
              <a:t>o piuttosto</a:t>
            </a:r>
          </a:p>
          <a:p>
            <a:pPr algn="ctr" fontAlgn="base">
              <a:spcBef>
                <a:spcPct val="0"/>
              </a:spcBef>
              <a:spcAft>
                <a:spcPct val="0"/>
              </a:spcAft>
            </a:pPr>
            <a:r>
              <a:rPr lang="en-US" sz="2400" smtClean="0">
                <a:solidFill>
                  <a:srgbClr val="000000"/>
                </a:solidFill>
              </a:rPr>
              <a:t>gli enterococchi resistenti si diffondono?</a:t>
            </a:r>
          </a:p>
        </p:txBody>
      </p:sp>
      <p:sp>
        <p:nvSpPr>
          <p:cNvPr id="229379" name="Text Box 3"/>
          <p:cNvSpPr txBox="1">
            <a:spLocks noChangeArrowheads="1"/>
          </p:cNvSpPr>
          <p:nvPr/>
        </p:nvSpPr>
        <p:spPr bwMode="auto">
          <a:xfrm>
            <a:off x="217488" y="1700213"/>
            <a:ext cx="8926512"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200" smtClean="0">
                <a:solidFill>
                  <a:srgbClr val="000000"/>
                </a:solidFill>
              </a:rPr>
              <a:t>Mutazioni geniche spontanee responsabili della resistenza ai glicopeptidi mai osservate </a:t>
            </a:r>
            <a:r>
              <a:rPr lang="en-US" sz="2200" smtClean="0">
                <a:solidFill>
                  <a:srgbClr val="000000"/>
                </a:solidFill>
                <a:sym typeface="Wingdings" pitchFamily="2" charset="2"/>
              </a:rPr>
              <a:t> è praticamente impossibile la comparsa di resistenza spontanea in pazienti esposti a vancomicina.</a:t>
            </a:r>
          </a:p>
          <a:p>
            <a:pPr fontAlgn="base">
              <a:spcBef>
                <a:spcPct val="0"/>
              </a:spcBef>
              <a:spcAft>
                <a:spcPct val="0"/>
              </a:spcAft>
            </a:pPr>
            <a:endParaRPr lang="en-US" sz="2200" smtClean="0">
              <a:solidFill>
                <a:srgbClr val="000000"/>
              </a:solidFill>
              <a:sym typeface="Wingdings" pitchFamily="2" charset="2"/>
            </a:endParaRPr>
          </a:p>
          <a:p>
            <a:pPr fontAlgn="base">
              <a:spcBef>
                <a:spcPct val="0"/>
              </a:spcBef>
              <a:spcAft>
                <a:spcPct val="0"/>
              </a:spcAft>
            </a:pPr>
            <a:r>
              <a:rPr lang="en-US" sz="2200" b="1" smtClean="0">
                <a:solidFill>
                  <a:srgbClr val="000066"/>
                </a:solidFill>
                <a:sym typeface="Wingdings" pitchFamily="2" charset="2"/>
              </a:rPr>
              <a:t>La colonizzazione/infezione da VRE risulta dalla trasmissione del batterio o dei geni responsabili della resistenza </a:t>
            </a:r>
          </a:p>
          <a:p>
            <a:pPr fontAlgn="base">
              <a:spcBef>
                <a:spcPct val="0"/>
              </a:spcBef>
              <a:spcAft>
                <a:spcPct val="0"/>
              </a:spcAft>
            </a:pPr>
            <a:r>
              <a:rPr lang="en-US" sz="1600" i="1" smtClean="0">
                <a:solidFill>
                  <a:srgbClr val="000000"/>
                </a:solidFill>
                <a:sym typeface="Wingdings" pitchFamily="2" charset="2"/>
              </a:rPr>
              <a:t>(Murray, Clin Infect Dis 1995, 20:1134; Martone, Infect Control Hosp Epidemiol, 1998,19:539-45)</a:t>
            </a:r>
          </a:p>
        </p:txBody>
      </p:sp>
      <p:sp>
        <p:nvSpPr>
          <p:cNvPr id="229380" name="Text Box 4"/>
          <p:cNvSpPr txBox="1">
            <a:spLocks noChangeArrowheads="1"/>
          </p:cNvSpPr>
          <p:nvPr/>
        </p:nvSpPr>
        <p:spPr bwMode="auto">
          <a:xfrm>
            <a:off x="233363" y="4941888"/>
            <a:ext cx="8675687"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200" b="1" smtClean="0">
                <a:solidFill>
                  <a:srgbClr val="000066"/>
                </a:solidFill>
              </a:rPr>
              <a:t>Origine VRE in Europa</a:t>
            </a:r>
            <a:r>
              <a:rPr lang="en-US" sz="2200" smtClean="0">
                <a:solidFill>
                  <a:srgbClr val="000000"/>
                </a:solidFill>
              </a:rPr>
              <a:t>: alimentare, dovuta alla colonizzazione del tratto alimentare da cibo contenente VRE </a:t>
            </a:r>
          </a:p>
          <a:p>
            <a:pPr fontAlgn="base">
              <a:spcBef>
                <a:spcPct val="0"/>
              </a:spcBef>
              <a:spcAft>
                <a:spcPct val="0"/>
              </a:spcAft>
            </a:pPr>
            <a:r>
              <a:rPr lang="en-US" sz="2200" smtClean="0">
                <a:solidFill>
                  <a:srgbClr val="000000"/>
                </a:solidFill>
              </a:rPr>
              <a:t>(cfr uso di avoparcina come stimolante la crescita nell’industria animale, bandito solo nel 1997)</a:t>
            </a:r>
            <a:endParaRPr lang="en-US" sz="2200" smtClean="0">
              <a:solidFill>
                <a:srgbClr val="000000"/>
              </a:solidFill>
              <a:sym typeface="Wingdings" pitchFamily="2" charset="2"/>
            </a:endParaRPr>
          </a:p>
        </p:txBody>
      </p:sp>
    </p:spTree>
    <p:extLst>
      <p:ext uri="{BB962C8B-B14F-4D97-AF65-F5344CB8AC3E}">
        <p14:creationId xmlns:p14="http://schemas.microsoft.com/office/powerpoint/2010/main" val="4201993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144463" y="2419350"/>
            <a:ext cx="8675687" cy="24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34988" indent="-442913">
              <a:defRPr>
                <a:solidFill>
                  <a:schemeClr val="tx1"/>
                </a:solidFill>
                <a:latin typeface="Arial" pitchFamily="34" charset="0"/>
              </a:defRPr>
            </a:lvl1pPr>
            <a:lvl2pPr marL="1057275" indent="-342900">
              <a:defRPr>
                <a:solidFill>
                  <a:schemeClr val="tx1"/>
                </a:solidFill>
                <a:latin typeface="Arial" pitchFamily="34" charset="0"/>
              </a:defRPr>
            </a:lvl2pPr>
            <a:lvl3pPr marL="1579563" indent="-342900">
              <a:defRPr>
                <a:solidFill>
                  <a:schemeClr val="tx1"/>
                </a:solidFill>
                <a:latin typeface="Arial" pitchFamily="34" charset="0"/>
              </a:defRPr>
            </a:lvl3pPr>
            <a:lvl4pPr marL="2101850" indent="-342900">
              <a:defRPr>
                <a:solidFill>
                  <a:schemeClr val="tx1"/>
                </a:solidFill>
                <a:latin typeface="Arial" pitchFamily="34" charset="0"/>
              </a:defRPr>
            </a:lvl4pPr>
            <a:lvl5pPr marL="2624138" indent="-342900">
              <a:defRPr>
                <a:solidFill>
                  <a:schemeClr val="tx1"/>
                </a:solidFill>
                <a:latin typeface="Arial" pitchFamily="34" charset="0"/>
              </a:defRPr>
            </a:lvl5pPr>
            <a:lvl6pPr marL="3081338" indent="-342900" fontAlgn="base">
              <a:spcBef>
                <a:spcPct val="0"/>
              </a:spcBef>
              <a:spcAft>
                <a:spcPct val="0"/>
              </a:spcAft>
              <a:defRPr>
                <a:solidFill>
                  <a:schemeClr val="tx1"/>
                </a:solidFill>
                <a:latin typeface="Arial" pitchFamily="34" charset="0"/>
              </a:defRPr>
            </a:lvl6pPr>
            <a:lvl7pPr marL="3538538" indent="-342900" fontAlgn="base">
              <a:spcBef>
                <a:spcPct val="0"/>
              </a:spcBef>
              <a:spcAft>
                <a:spcPct val="0"/>
              </a:spcAft>
              <a:defRPr>
                <a:solidFill>
                  <a:schemeClr val="tx1"/>
                </a:solidFill>
                <a:latin typeface="Arial" pitchFamily="34" charset="0"/>
              </a:defRPr>
            </a:lvl7pPr>
            <a:lvl8pPr marL="3995738" indent="-342900" fontAlgn="base">
              <a:spcBef>
                <a:spcPct val="0"/>
              </a:spcBef>
              <a:spcAft>
                <a:spcPct val="0"/>
              </a:spcAft>
              <a:defRPr>
                <a:solidFill>
                  <a:schemeClr val="tx1"/>
                </a:solidFill>
                <a:latin typeface="Arial" pitchFamily="34" charset="0"/>
              </a:defRPr>
            </a:lvl8pPr>
            <a:lvl9pPr marL="4452938" indent="-342900"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000066"/>
              </a:buClr>
              <a:buFont typeface="Wingdings" pitchFamily="2" charset="2"/>
              <a:buChar char="ü"/>
            </a:pPr>
            <a:r>
              <a:rPr lang="en-US" sz="2200" smtClean="0">
                <a:solidFill>
                  <a:srgbClr val="000000"/>
                </a:solidFill>
              </a:rPr>
              <a:t>Esposizione agli antibiotici:</a:t>
            </a:r>
          </a:p>
          <a:p>
            <a:pPr lvl="1" fontAlgn="base">
              <a:spcBef>
                <a:spcPct val="0"/>
              </a:spcBef>
              <a:spcAft>
                <a:spcPct val="0"/>
              </a:spcAft>
              <a:buClr>
                <a:srgbClr val="000066"/>
              </a:buClr>
              <a:buFontTx/>
              <a:buChar char="•"/>
            </a:pPr>
            <a:r>
              <a:rPr lang="en-US" sz="2200" smtClean="0">
                <a:solidFill>
                  <a:srgbClr val="000000"/>
                </a:solidFill>
              </a:rPr>
              <a:t>Distruzione della popolazione batterica residente (sensibile) </a:t>
            </a:r>
            <a:r>
              <a:rPr lang="en-US" smtClean="0">
                <a:solidFill>
                  <a:srgbClr val="000000"/>
                </a:solidFill>
                <a:sym typeface="Wingdings" pitchFamily="2" charset="2"/>
              </a:rPr>
              <a:t></a:t>
            </a:r>
            <a:r>
              <a:rPr lang="en-US" sz="2200" smtClean="0">
                <a:solidFill>
                  <a:srgbClr val="000000"/>
                </a:solidFill>
              </a:rPr>
              <a:t> venir meno del suo ruolo competitivo </a:t>
            </a:r>
            <a:r>
              <a:rPr lang="en-US" smtClean="0">
                <a:solidFill>
                  <a:srgbClr val="000000"/>
                </a:solidFill>
                <a:sym typeface="Wingdings" pitchFamily="2" charset="2"/>
              </a:rPr>
              <a:t></a:t>
            </a:r>
            <a:r>
              <a:rPr lang="en-US" sz="2200" smtClean="0">
                <a:solidFill>
                  <a:srgbClr val="000000"/>
                </a:solidFill>
              </a:rPr>
              <a:t> Il paziente è più suscettibile a VRE.</a:t>
            </a:r>
          </a:p>
          <a:p>
            <a:pPr lvl="1" fontAlgn="base">
              <a:spcBef>
                <a:spcPct val="0"/>
              </a:spcBef>
              <a:spcAft>
                <a:spcPct val="0"/>
              </a:spcAft>
              <a:buClr>
                <a:srgbClr val="000066"/>
              </a:buClr>
              <a:buFontTx/>
              <a:buChar char="•"/>
            </a:pPr>
            <a:r>
              <a:rPr lang="en-US" sz="2200" smtClean="0">
                <a:solidFill>
                  <a:srgbClr val="000000"/>
                </a:solidFill>
                <a:sym typeface="Wingdings" pitchFamily="2" charset="2"/>
              </a:rPr>
              <a:t>Aumento della concentrazione di VRE nelle feci dei soggetti colonizzati </a:t>
            </a:r>
            <a:r>
              <a:rPr lang="en-US" smtClean="0">
                <a:solidFill>
                  <a:srgbClr val="000000"/>
                </a:solidFill>
                <a:sym typeface="Wingdings" pitchFamily="2" charset="2"/>
              </a:rPr>
              <a:t> </a:t>
            </a:r>
            <a:r>
              <a:rPr lang="en-US" sz="2200" smtClean="0">
                <a:solidFill>
                  <a:srgbClr val="000000"/>
                </a:solidFill>
                <a:sym typeface="Wingdings" pitchFamily="2" charset="2"/>
              </a:rPr>
              <a:t>aumento rischio di trasmissione per contatto con ambiente o personale sanitario.</a:t>
            </a:r>
          </a:p>
        </p:txBody>
      </p:sp>
      <p:sp>
        <p:nvSpPr>
          <p:cNvPr id="230403" name="Text Box 3"/>
          <p:cNvSpPr txBox="1">
            <a:spLocks noChangeArrowheads="1"/>
          </p:cNvSpPr>
          <p:nvPr/>
        </p:nvSpPr>
        <p:spPr bwMode="auto">
          <a:xfrm>
            <a:off x="1652588" y="1449388"/>
            <a:ext cx="5834062" cy="46672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0000"/>
                </a:solidFill>
              </a:rPr>
              <a:t>la trasmissione può essere favorita da:</a:t>
            </a:r>
          </a:p>
        </p:txBody>
      </p:sp>
      <p:sp>
        <p:nvSpPr>
          <p:cNvPr id="230405" name="Text Box 5"/>
          <p:cNvSpPr txBox="1">
            <a:spLocks noChangeArrowheads="1"/>
          </p:cNvSpPr>
          <p:nvPr/>
        </p:nvSpPr>
        <p:spPr bwMode="auto">
          <a:xfrm>
            <a:off x="233363" y="290513"/>
            <a:ext cx="86756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tabLst>
                <a:tab pos="1077913" algn="l"/>
              </a:tabLst>
              <a:defRPr>
                <a:solidFill>
                  <a:schemeClr val="tx1"/>
                </a:solidFill>
                <a:latin typeface="Arial" pitchFamily="34" charset="0"/>
              </a:defRPr>
            </a:lvl1pPr>
            <a:lvl2pPr marL="800100" indent="-342900">
              <a:tabLst>
                <a:tab pos="1077913" algn="l"/>
              </a:tabLst>
              <a:defRPr>
                <a:solidFill>
                  <a:schemeClr val="tx1"/>
                </a:solidFill>
                <a:latin typeface="Arial" pitchFamily="34" charset="0"/>
              </a:defRPr>
            </a:lvl2pPr>
            <a:lvl3pPr marL="1257300" indent="-342900">
              <a:tabLst>
                <a:tab pos="1077913" algn="l"/>
              </a:tabLst>
              <a:defRPr>
                <a:solidFill>
                  <a:schemeClr val="tx1"/>
                </a:solidFill>
                <a:latin typeface="Arial" pitchFamily="34" charset="0"/>
              </a:defRPr>
            </a:lvl3pPr>
            <a:lvl4pPr marL="1714500" indent="-342900">
              <a:tabLst>
                <a:tab pos="1077913" algn="l"/>
              </a:tabLst>
              <a:defRPr>
                <a:solidFill>
                  <a:schemeClr val="tx1"/>
                </a:solidFill>
                <a:latin typeface="Arial" pitchFamily="34" charset="0"/>
              </a:defRPr>
            </a:lvl4pPr>
            <a:lvl5pPr marL="2171700" indent="-342900">
              <a:tabLst>
                <a:tab pos="1077913" algn="l"/>
              </a:tabLst>
              <a:defRPr>
                <a:solidFill>
                  <a:schemeClr val="tx1"/>
                </a:solidFill>
                <a:latin typeface="Arial" pitchFamily="34" charset="0"/>
              </a:defRPr>
            </a:lvl5pPr>
            <a:lvl6pPr marL="2628900" indent="-342900" fontAlgn="base">
              <a:spcBef>
                <a:spcPct val="0"/>
              </a:spcBef>
              <a:spcAft>
                <a:spcPct val="0"/>
              </a:spcAft>
              <a:tabLst>
                <a:tab pos="1077913" algn="l"/>
              </a:tabLst>
              <a:defRPr>
                <a:solidFill>
                  <a:schemeClr val="tx1"/>
                </a:solidFill>
                <a:latin typeface="Arial" pitchFamily="34" charset="0"/>
              </a:defRPr>
            </a:lvl6pPr>
            <a:lvl7pPr marL="3086100" indent="-342900" fontAlgn="base">
              <a:spcBef>
                <a:spcPct val="0"/>
              </a:spcBef>
              <a:spcAft>
                <a:spcPct val="0"/>
              </a:spcAft>
              <a:tabLst>
                <a:tab pos="1077913" algn="l"/>
              </a:tabLst>
              <a:defRPr>
                <a:solidFill>
                  <a:schemeClr val="tx1"/>
                </a:solidFill>
                <a:latin typeface="Arial" pitchFamily="34" charset="0"/>
              </a:defRPr>
            </a:lvl7pPr>
            <a:lvl8pPr marL="3543300" indent="-342900" fontAlgn="base">
              <a:spcBef>
                <a:spcPct val="0"/>
              </a:spcBef>
              <a:spcAft>
                <a:spcPct val="0"/>
              </a:spcAft>
              <a:tabLst>
                <a:tab pos="1077913" algn="l"/>
              </a:tabLst>
              <a:defRPr>
                <a:solidFill>
                  <a:schemeClr val="tx1"/>
                </a:solidFill>
                <a:latin typeface="Arial" pitchFamily="34" charset="0"/>
              </a:defRPr>
            </a:lvl8pPr>
            <a:lvl9pPr marL="4000500" indent="-342900" fontAlgn="base">
              <a:spcBef>
                <a:spcPct val="0"/>
              </a:spcBef>
              <a:spcAft>
                <a:spcPct val="0"/>
              </a:spcAft>
              <a:tabLst>
                <a:tab pos="1077913" algn="l"/>
              </a:tabLst>
              <a:defRPr>
                <a:solidFill>
                  <a:schemeClr val="tx1"/>
                </a:solidFill>
                <a:latin typeface="Arial" pitchFamily="34" charset="0"/>
              </a:defRPr>
            </a:lvl9pPr>
          </a:lstStyle>
          <a:p>
            <a:pPr fontAlgn="base">
              <a:spcBef>
                <a:spcPct val="0"/>
              </a:spcBef>
              <a:spcAft>
                <a:spcPct val="0"/>
              </a:spcAft>
              <a:buClr>
                <a:srgbClr val="000066"/>
              </a:buClr>
              <a:buFont typeface="Wingdings" pitchFamily="2" charset="2"/>
              <a:buNone/>
            </a:pPr>
            <a:r>
              <a:rPr lang="en-US" sz="2200" smtClean="0">
                <a:solidFill>
                  <a:srgbClr val="000000"/>
                </a:solidFill>
              </a:rPr>
              <a:t>Molte infezioni sono di origine endogena (tratto gastrointestinale o genitourinario), tuttavia …</a:t>
            </a:r>
            <a:endParaRPr lang="en-US" sz="2200" smtClean="0">
              <a:solidFill>
                <a:srgbClr val="000000"/>
              </a:solidFill>
              <a:sym typeface="Wingdings" pitchFamily="2" charset="2"/>
            </a:endParaRPr>
          </a:p>
        </p:txBody>
      </p:sp>
      <p:grpSp>
        <p:nvGrpSpPr>
          <p:cNvPr id="230408" name="Group 8"/>
          <p:cNvGrpSpPr>
            <a:grpSpLocks/>
          </p:cNvGrpSpPr>
          <p:nvPr/>
        </p:nvGrpSpPr>
        <p:grpSpPr bwMode="auto">
          <a:xfrm>
            <a:off x="217488" y="4868863"/>
            <a:ext cx="8675687" cy="1765300"/>
            <a:chOff x="137" y="3067"/>
            <a:chExt cx="5465" cy="1112"/>
          </a:xfrm>
        </p:grpSpPr>
        <p:sp>
          <p:nvSpPr>
            <p:cNvPr id="230404" name="Text Box 4"/>
            <p:cNvSpPr txBox="1">
              <a:spLocks noChangeArrowheads="1"/>
            </p:cNvSpPr>
            <p:nvPr/>
          </p:nvSpPr>
          <p:spPr bwMode="auto">
            <a:xfrm>
              <a:off x="137" y="3343"/>
              <a:ext cx="5465"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tabLst>
                  <a:tab pos="1077913" algn="l"/>
                </a:tabLst>
                <a:defRPr>
                  <a:solidFill>
                    <a:schemeClr val="tx1"/>
                  </a:solidFill>
                  <a:latin typeface="Arial" pitchFamily="34" charset="0"/>
                </a:defRPr>
              </a:lvl1pPr>
              <a:lvl2pPr marL="800100" indent="-342900">
                <a:tabLst>
                  <a:tab pos="1077913" algn="l"/>
                </a:tabLst>
                <a:defRPr>
                  <a:solidFill>
                    <a:schemeClr val="tx1"/>
                  </a:solidFill>
                  <a:latin typeface="Arial" pitchFamily="34" charset="0"/>
                </a:defRPr>
              </a:lvl2pPr>
              <a:lvl3pPr marL="1257300" indent="-342900">
                <a:tabLst>
                  <a:tab pos="1077913" algn="l"/>
                </a:tabLst>
                <a:defRPr>
                  <a:solidFill>
                    <a:schemeClr val="tx1"/>
                  </a:solidFill>
                  <a:latin typeface="Arial" pitchFamily="34" charset="0"/>
                </a:defRPr>
              </a:lvl3pPr>
              <a:lvl4pPr marL="1714500" indent="-342900">
                <a:tabLst>
                  <a:tab pos="1077913" algn="l"/>
                </a:tabLst>
                <a:defRPr>
                  <a:solidFill>
                    <a:schemeClr val="tx1"/>
                  </a:solidFill>
                  <a:latin typeface="Arial" pitchFamily="34" charset="0"/>
                </a:defRPr>
              </a:lvl4pPr>
              <a:lvl5pPr marL="2171700" indent="-342900">
                <a:tabLst>
                  <a:tab pos="1077913" algn="l"/>
                </a:tabLst>
                <a:defRPr>
                  <a:solidFill>
                    <a:schemeClr val="tx1"/>
                  </a:solidFill>
                  <a:latin typeface="Arial" pitchFamily="34" charset="0"/>
                </a:defRPr>
              </a:lvl5pPr>
              <a:lvl6pPr marL="2628900" indent="-342900" fontAlgn="base">
                <a:spcBef>
                  <a:spcPct val="0"/>
                </a:spcBef>
                <a:spcAft>
                  <a:spcPct val="0"/>
                </a:spcAft>
                <a:tabLst>
                  <a:tab pos="1077913" algn="l"/>
                </a:tabLst>
                <a:defRPr>
                  <a:solidFill>
                    <a:schemeClr val="tx1"/>
                  </a:solidFill>
                  <a:latin typeface="Arial" pitchFamily="34" charset="0"/>
                </a:defRPr>
              </a:lvl6pPr>
              <a:lvl7pPr marL="3086100" indent="-342900" fontAlgn="base">
                <a:spcBef>
                  <a:spcPct val="0"/>
                </a:spcBef>
                <a:spcAft>
                  <a:spcPct val="0"/>
                </a:spcAft>
                <a:tabLst>
                  <a:tab pos="1077913" algn="l"/>
                </a:tabLst>
                <a:defRPr>
                  <a:solidFill>
                    <a:schemeClr val="tx1"/>
                  </a:solidFill>
                  <a:latin typeface="Arial" pitchFamily="34" charset="0"/>
                </a:defRPr>
              </a:lvl7pPr>
              <a:lvl8pPr marL="3543300" indent="-342900" fontAlgn="base">
                <a:spcBef>
                  <a:spcPct val="0"/>
                </a:spcBef>
                <a:spcAft>
                  <a:spcPct val="0"/>
                </a:spcAft>
                <a:tabLst>
                  <a:tab pos="1077913" algn="l"/>
                </a:tabLst>
                <a:defRPr>
                  <a:solidFill>
                    <a:schemeClr val="tx1"/>
                  </a:solidFill>
                  <a:latin typeface="Arial" pitchFamily="34" charset="0"/>
                </a:defRPr>
              </a:lvl8pPr>
              <a:lvl9pPr marL="4000500" indent="-342900" fontAlgn="base">
                <a:spcBef>
                  <a:spcPct val="0"/>
                </a:spcBef>
                <a:spcAft>
                  <a:spcPct val="0"/>
                </a:spcAft>
                <a:tabLst>
                  <a:tab pos="1077913" algn="l"/>
                </a:tabLst>
                <a:defRPr>
                  <a:solidFill>
                    <a:schemeClr val="tx1"/>
                  </a:solidFill>
                  <a:latin typeface="Arial" pitchFamily="34" charset="0"/>
                </a:defRPr>
              </a:lvl9pPr>
            </a:lstStyle>
            <a:p>
              <a:pPr fontAlgn="base">
                <a:spcBef>
                  <a:spcPct val="0"/>
                </a:spcBef>
                <a:spcAft>
                  <a:spcPct val="0"/>
                </a:spcAft>
                <a:buClr>
                  <a:srgbClr val="000066"/>
                </a:buClr>
                <a:buFont typeface="Wingdings" pitchFamily="2" charset="2"/>
                <a:buChar char="ü"/>
              </a:pPr>
              <a:r>
                <a:rPr lang="en-US" sz="2200" smtClean="0">
                  <a:solidFill>
                    <a:srgbClr val="000000"/>
                  </a:solidFill>
                </a:rPr>
                <a:t>Venir meno dele norme per il controllo delle infezioni</a:t>
              </a:r>
              <a:endParaRPr lang="en-US" sz="2200" smtClean="0">
                <a:solidFill>
                  <a:srgbClr val="000000"/>
                </a:solidFill>
                <a:sym typeface="Wingdings" pitchFamily="2" charset="2"/>
              </a:endParaRPr>
            </a:p>
          </p:txBody>
        </p:sp>
        <p:pic>
          <p:nvPicPr>
            <p:cNvPr id="230407" name="Picture 7" descr="050526"/>
            <p:cNvPicPr>
              <a:picLocks noChangeAspect="1" noChangeArrowheads="1"/>
            </p:cNvPicPr>
            <p:nvPr/>
          </p:nvPicPr>
          <p:blipFill>
            <a:blip r:embed="rId2" cstate="print">
              <a:extLst>
                <a:ext uri="{28A0092B-C50C-407E-A947-70E740481C1C}">
                  <a14:useLocalDpi xmlns:a14="http://schemas.microsoft.com/office/drawing/2010/main" val="0"/>
                </a:ext>
              </a:extLst>
            </a:blip>
            <a:srcRect b="10583"/>
            <a:stretch>
              <a:fillRect/>
            </a:stretch>
          </p:blipFill>
          <p:spPr bwMode="auto">
            <a:xfrm>
              <a:off x="4694" y="3067"/>
              <a:ext cx="880" cy="1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83325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0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Text Box 4"/>
          <p:cNvSpPr txBox="1">
            <a:spLocks noChangeArrowheads="1"/>
          </p:cNvSpPr>
          <p:nvPr/>
        </p:nvSpPr>
        <p:spPr bwMode="auto">
          <a:xfrm>
            <a:off x="2760663" y="260350"/>
            <a:ext cx="3629025" cy="83185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smtClean="0">
                <a:solidFill>
                  <a:srgbClr val="000000"/>
                </a:solidFill>
              </a:rPr>
              <a:t>VRE</a:t>
            </a:r>
          </a:p>
          <a:p>
            <a:pPr algn="ctr" fontAlgn="base">
              <a:spcBef>
                <a:spcPct val="0"/>
              </a:spcBef>
              <a:spcAft>
                <a:spcPct val="0"/>
              </a:spcAft>
            </a:pPr>
            <a:r>
              <a:rPr lang="en-US" sz="2400" b="1" smtClean="0">
                <a:solidFill>
                  <a:srgbClr val="000000"/>
                </a:solidFill>
              </a:rPr>
              <a:t>Prevenzione e controllo</a:t>
            </a:r>
          </a:p>
        </p:txBody>
      </p:sp>
      <p:sp>
        <p:nvSpPr>
          <p:cNvPr id="249861" name="Text Box 5"/>
          <p:cNvSpPr txBox="1">
            <a:spLocks noChangeArrowheads="1"/>
          </p:cNvSpPr>
          <p:nvPr/>
        </p:nvSpPr>
        <p:spPr bwMode="auto">
          <a:xfrm>
            <a:off x="82550" y="1557338"/>
            <a:ext cx="8999538" cy="83185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indent="16986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000066"/>
              </a:buClr>
              <a:buFont typeface="Wingdings" pitchFamily="2" charset="2"/>
              <a:buChar char="ü"/>
            </a:pPr>
            <a:r>
              <a:rPr lang="en-US" sz="2400" smtClean="0">
                <a:solidFill>
                  <a:srgbClr val="000000"/>
                </a:solidFill>
              </a:rPr>
              <a:t> Eradicazione possibile solo se le colonizzazioni/infezioni sono limitate a pochi pazienti in aree confinate.</a:t>
            </a:r>
          </a:p>
        </p:txBody>
      </p:sp>
      <p:sp>
        <p:nvSpPr>
          <p:cNvPr id="249862" name="Text Box 6"/>
          <p:cNvSpPr txBox="1">
            <a:spLocks noChangeArrowheads="1"/>
          </p:cNvSpPr>
          <p:nvPr/>
        </p:nvSpPr>
        <p:spPr bwMode="auto">
          <a:xfrm>
            <a:off x="60325" y="2606675"/>
            <a:ext cx="8999538" cy="302260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indent="16986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lnSpc>
                <a:spcPct val="200000"/>
              </a:lnSpc>
              <a:spcBef>
                <a:spcPct val="0"/>
              </a:spcBef>
              <a:spcAft>
                <a:spcPct val="0"/>
              </a:spcAft>
              <a:buClr>
                <a:srgbClr val="000066"/>
              </a:buClr>
              <a:buFont typeface="Wingdings" pitchFamily="2" charset="2"/>
              <a:buChar char="ü"/>
            </a:pPr>
            <a:r>
              <a:rPr lang="en-US" sz="2400" smtClean="0">
                <a:solidFill>
                  <a:srgbClr val="000000"/>
                </a:solidFill>
              </a:rPr>
              <a:t> Corretto uso di glicopeptidi negli schemi terapeutici</a:t>
            </a:r>
          </a:p>
          <a:p>
            <a:pPr fontAlgn="base">
              <a:lnSpc>
                <a:spcPct val="200000"/>
              </a:lnSpc>
              <a:spcBef>
                <a:spcPct val="0"/>
              </a:spcBef>
              <a:spcAft>
                <a:spcPct val="0"/>
              </a:spcAft>
              <a:buClr>
                <a:srgbClr val="000066"/>
              </a:buClr>
              <a:buFont typeface="Wingdings" pitchFamily="2" charset="2"/>
              <a:buChar char="ü"/>
            </a:pPr>
            <a:r>
              <a:rPr lang="en-US" sz="2400" smtClean="0">
                <a:solidFill>
                  <a:srgbClr val="000000"/>
                </a:solidFill>
              </a:rPr>
              <a:t> Colture di sorveglianza nei reparti a rischio</a:t>
            </a:r>
          </a:p>
          <a:p>
            <a:pPr fontAlgn="base">
              <a:lnSpc>
                <a:spcPct val="200000"/>
              </a:lnSpc>
              <a:spcBef>
                <a:spcPct val="0"/>
              </a:spcBef>
              <a:spcAft>
                <a:spcPct val="0"/>
              </a:spcAft>
              <a:buClr>
                <a:srgbClr val="000066"/>
              </a:buClr>
              <a:buFont typeface="Wingdings" pitchFamily="2" charset="2"/>
              <a:buChar char="ü"/>
            </a:pPr>
            <a:r>
              <a:rPr lang="en-US" sz="2400" smtClean="0">
                <a:solidFill>
                  <a:srgbClr val="000000"/>
                </a:solidFill>
              </a:rPr>
              <a:t> Microbiologia: identificazione e antibiogramma corretti</a:t>
            </a:r>
          </a:p>
          <a:p>
            <a:pPr fontAlgn="base">
              <a:lnSpc>
                <a:spcPct val="200000"/>
              </a:lnSpc>
              <a:spcBef>
                <a:spcPct val="0"/>
              </a:spcBef>
              <a:spcAft>
                <a:spcPct val="0"/>
              </a:spcAft>
              <a:buClr>
                <a:srgbClr val="000066"/>
              </a:buClr>
              <a:buFont typeface="Wingdings" pitchFamily="2" charset="2"/>
              <a:buChar char="ü"/>
            </a:pPr>
            <a:r>
              <a:rPr lang="en-US" sz="2400" smtClean="0">
                <a:solidFill>
                  <a:srgbClr val="000000"/>
                </a:solidFill>
              </a:rPr>
              <a:t> Applicazione immediata di misure preventive</a:t>
            </a:r>
          </a:p>
        </p:txBody>
      </p:sp>
    </p:spTree>
    <p:extLst>
      <p:ext uri="{BB962C8B-B14F-4D97-AF65-F5344CB8AC3E}">
        <p14:creationId xmlns:p14="http://schemas.microsoft.com/office/powerpoint/2010/main" val="843922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Text Box 4"/>
          <p:cNvSpPr txBox="1">
            <a:spLocks noChangeArrowheads="1"/>
          </p:cNvSpPr>
          <p:nvPr/>
        </p:nvSpPr>
        <p:spPr bwMode="auto">
          <a:xfrm>
            <a:off x="158750" y="260350"/>
            <a:ext cx="4252913" cy="119697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smtClean="0">
                <a:solidFill>
                  <a:srgbClr val="000000"/>
                </a:solidFill>
              </a:rPr>
              <a:t>VRE</a:t>
            </a:r>
          </a:p>
          <a:p>
            <a:pPr algn="ctr" fontAlgn="base">
              <a:spcBef>
                <a:spcPct val="0"/>
              </a:spcBef>
              <a:spcAft>
                <a:spcPct val="0"/>
              </a:spcAft>
            </a:pPr>
            <a:r>
              <a:rPr lang="en-US" sz="2400" b="1" smtClean="0">
                <a:solidFill>
                  <a:srgbClr val="000000"/>
                </a:solidFill>
              </a:rPr>
              <a:t>Isolamento del paziente</a:t>
            </a:r>
          </a:p>
          <a:p>
            <a:pPr algn="ctr" fontAlgn="base">
              <a:spcBef>
                <a:spcPct val="0"/>
              </a:spcBef>
              <a:spcAft>
                <a:spcPct val="0"/>
              </a:spcAft>
            </a:pPr>
            <a:r>
              <a:rPr lang="en-US" sz="2400" b="1" smtClean="0">
                <a:solidFill>
                  <a:srgbClr val="000000"/>
                </a:solidFill>
              </a:rPr>
              <a:t>(stanza singola o cohorting)</a:t>
            </a:r>
          </a:p>
        </p:txBody>
      </p:sp>
      <p:sp>
        <p:nvSpPr>
          <p:cNvPr id="251909" name="Text Box 5"/>
          <p:cNvSpPr txBox="1">
            <a:spLocks noChangeArrowheads="1"/>
          </p:cNvSpPr>
          <p:nvPr/>
        </p:nvSpPr>
        <p:spPr bwMode="auto">
          <a:xfrm>
            <a:off x="354013" y="2133600"/>
            <a:ext cx="3863975" cy="3935413"/>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52425" algn="l"/>
              </a:tabLst>
              <a:defRPr>
                <a:solidFill>
                  <a:schemeClr val="tx1"/>
                </a:solidFill>
                <a:latin typeface="Arial" pitchFamily="34" charset="0"/>
              </a:defRPr>
            </a:lvl1pPr>
            <a:lvl2pPr indent="169863">
              <a:tabLst>
                <a:tab pos="352425" algn="l"/>
              </a:tabLst>
              <a:defRPr>
                <a:solidFill>
                  <a:schemeClr val="tx1"/>
                </a:solidFill>
                <a:latin typeface="Arial" pitchFamily="34" charset="0"/>
              </a:defRPr>
            </a:lvl2pPr>
            <a:lvl3pPr>
              <a:tabLst>
                <a:tab pos="352425" algn="l"/>
              </a:tabLst>
              <a:defRPr>
                <a:solidFill>
                  <a:schemeClr val="tx1"/>
                </a:solidFill>
                <a:latin typeface="Arial" pitchFamily="34" charset="0"/>
              </a:defRPr>
            </a:lvl3pPr>
            <a:lvl4pPr>
              <a:tabLst>
                <a:tab pos="352425" algn="l"/>
              </a:tabLst>
              <a:defRPr>
                <a:solidFill>
                  <a:schemeClr val="tx1"/>
                </a:solidFill>
                <a:latin typeface="Arial" pitchFamily="34" charset="0"/>
              </a:defRPr>
            </a:lvl4pPr>
            <a:lvl5pPr>
              <a:tabLst>
                <a:tab pos="352425" algn="l"/>
              </a:tabLst>
              <a:defRPr>
                <a:solidFill>
                  <a:schemeClr val="tx1"/>
                </a:solidFill>
                <a:latin typeface="Arial" pitchFamily="34" charset="0"/>
              </a:defRPr>
            </a:lvl5pPr>
            <a:lvl6pPr fontAlgn="base">
              <a:spcBef>
                <a:spcPct val="0"/>
              </a:spcBef>
              <a:spcAft>
                <a:spcPct val="0"/>
              </a:spcAft>
              <a:tabLst>
                <a:tab pos="352425" algn="l"/>
              </a:tabLst>
              <a:defRPr>
                <a:solidFill>
                  <a:schemeClr val="tx1"/>
                </a:solidFill>
                <a:latin typeface="Arial" pitchFamily="34" charset="0"/>
              </a:defRPr>
            </a:lvl6pPr>
            <a:lvl7pPr fontAlgn="base">
              <a:spcBef>
                <a:spcPct val="0"/>
              </a:spcBef>
              <a:spcAft>
                <a:spcPct val="0"/>
              </a:spcAft>
              <a:tabLst>
                <a:tab pos="352425" algn="l"/>
              </a:tabLst>
              <a:defRPr>
                <a:solidFill>
                  <a:schemeClr val="tx1"/>
                </a:solidFill>
                <a:latin typeface="Arial" pitchFamily="34" charset="0"/>
              </a:defRPr>
            </a:lvl7pPr>
            <a:lvl8pPr fontAlgn="base">
              <a:spcBef>
                <a:spcPct val="0"/>
              </a:spcBef>
              <a:spcAft>
                <a:spcPct val="0"/>
              </a:spcAft>
              <a:tabLst>
                <a:tab pos="352425" algn="l"/>
              </a:tabLst>
              <a:defRPr>
                <a:solidFill>
                  <a:schemeClr val="tx1"/>
                </a:solidFill>
                <a:latin typeface="Arial" pitchFamily="34" charset="0"/>
              </a:defRPr>
            </a:lvl8pPr>
            <a:lvl9pPr fontAlgn="base">
              <a:spcBef>
                <a:spcPct val="0"/>
              </a:spcBef>
              <a:spcAft>
                <a:spcPct val="0"/>
              </a:spcAft>
              <a:tabLst>
                <a:tab pos="352425" algn="l"/>
              </a:tabLst>
              <a:defRPr>
                <a:solidFill>
                  <a:schemeClr val="tx1"/>
                </a:solidFill>
                <a:latin typeface="Arial" pitchFamily="34" charset="0"/>
              </a:defRPr>
            </a:lvl9pPr>
          </a:lstStyle>
          <a:p>
            <a:pPr fontAlgn="base">
              <a:lnSpc>
                <a:spcPct val="150000"/>
              </a:lnSpc>
              <a:spcBef>
                <a:spcPct val="0"/>
              </a:spcBef>
              <a:spcAft>
                <a:spcPct val="0"/>
              </a:spcAft>
              <a:buClr>
                <a:srgbClr val="000066"/>
              </a:buClr>
              <a:buFont typeface="Wingdings" pitchFamily="2" charset="2"/>
              <a:buChar char="ü"/>
            </a:pPr>
            <a:r>
              <a:rPr lang="en-US" sz="2400" smtClean="0">
                <a:solidFill>
                  <a:srgbClr val="000000"/>
                </a:solidFill>
              </a:rPr>
              <a:t> Diarrea</a:t>
            </a:r>
          </a:p>
          <a:p>
            <a:pPr fontAlgn="base">
              <a:lnSpc>
                <a:spcPct val="150000"/>
              </a:lnSpc>
              <a:spcBef>
                <a:spcPct val="0"/>
              </a:spcBef>
              <a:spcAft>
                <a:spcPct val="0"/>
              </a:spcAft>
              <a:buClr>
                <a:srgbClr val="000066"/>
              </a:buClr>
              <a:buFont typeface="Wingdings" pitchFamily="2" charset="2"/>
              <a:buChar char="ü"/>
            </a:pPr>
            <a:r>
              <a:rPr lang="en-US" sz="2400" smtClean="0">
                <a:solidFill>
                  <a:srgbClr val="000000"/>
                </a:solidFill>
              </a:rPr>
              <a:t> Incontinenza</a:t>
            </a:r>
          </a:p>
          <a:p>
            <a:pPr fontAlgn="base">
              <a:lnSpc>
                <a:spcPct val="150000"/>
              </a:lnSpc>
              <a:spcBef>
                <a:spcPct val="0"/>
              </a:spcBef>
              <a:spcAft>
                <a:spcPct val="0"/>
              </a:spcAft>
              <a:buClr>
                <a:srgbClr val="000066"/>
              </a:buClr>
              <a:buFont typeface="Wingdings" pitchFamily="2" charset="2"/>
              <a:buChar char="ü"/>
            </a:pPr>
            <a:r>
              <a:rPr lang="en-US" sz="2400" smtClean="0">
                <a:solidFill>
                  <a:srgbClr val="000000"/>
                </a:solidFill>
              </a:rPr>
              <a:t> Ileostomia</a:t>
            </a:r>
          </a:p>
          <a:p>
            <a:pPr fontAlgn="base">
              <a:lnSpc>
                <a:spcPct val="150000"/>
              </a:lnSpc>
              <a:spcBef>
                <a:spcPct val="0"/>
              </a:spcBef>
              <a:spcAft>
                <a:spcPct val="0"/>
              </a:spcAft>
              <a:buClr>
                <a:srgbClr val="000066"/>
              </a:buClr>
              <a:buFont typeface="Wingdings" pitchFamily="2" charset="2"/>
              <a:buChar char="ü"/>
            </a:pPr>
            <a:r>
              <a:rPr lang="en-US" sz="2400" smtClean="0">
                <a:solidFill>
                  <a:srgbClr val="000000"/>
                </a:solidFill>
              </a:rPr>
              <a:t> Colostomia</a:t>
            </a:r>
          </a:p>
          <a:p>
            <a:pPr fontAlgn="base">
              <a:lnSpc>
                <a:spcPct val="150000"/>
              </a:lnSpc>
              <a:spcBef>
                <a:spcPct val="0"/>
              </a:spcBef>
              <a:spcAft>
                <a:spcPct val="0"/>
              </a:spcAft>
              <a:buClr>
                <a:srgbClr val="000066"/>
              </a:buClr>
              <a:buFont typeface="Wingdings" pitchFamily="2" charset="2"/>
              <a:buChar char="ü"/>
            </a:pPr>
            <a:r>
              <a:rPr lang="en-US" sz="2400" smtClean="0">
                <a:solidFill>
                  <a:srgbClr val="000000"/>
                </a:solidFill>
              </a:rPr>
              <a:t> Ferite aperte</a:t>
            </a:r>
          </a:p>
          <a:p>
            <a:pPr fontAlgn="base">
              <a:lnSpc>
                <a:spcPct val="150000"/>
              </a:lnSpc>
              <a:spcBef>
                <a:spcPct val="0"/>
              </a:spcBef>
              <a:spcAft>
                <a:spcPct val="0"/>
              </a:spcAft>
              <a:buClr>
                <a:srgbClr val="000066"/>
              </a:buClr>
              <a:buFont typeface="Wingdings" pitchFamily="2" charset="2"/>
              <a:buChar char="ü"/>
            </a:pPr>
            <a:r>
              <a:rPr lang="en-US" sz="2400" smtClean="0">
                <a:solidFill>
                  <a:srgbClr val="000000"/>
                </a:solidFill>
              </a:rPr>
              <a:t> Incapacià provvedere 	igiene personale</a:t>
            </a:r>
          </a:p>
        </p:txBody>
      </p:sp>
      <p:grpSp>
        <p:nvGrpSpPr>
          <p:cNvPr id="251912" name="Group 8"/>
          <p:cNvGrpSpPr>
            <a:grpSpLocks/>
          </p:cNvGrpSpPr>
          <p:nvPr/>
        </p:nvGrpSpPr>
        <p:grpSpPr bwMode="auto">
          <a:xfrm>
            <a:off x="4783138" y="260350"/>
            <a:ext cx="4252912" cy="5808663"/>
            <a:chOff x="3013" y="164"/>
            <a:chExt cx="2679" cy="3659"/>
          </a:xfrm>
        </p:grpSpPr>
        <p:sp>
          <p:nvSpPr>
            <p:cNvPr id="251910" name="Text Box 6"/>
            <p:cNvSpPr txBox="1">
              <a:spLocks noChangeArrowheads="1"/>
            </p:cNvSpPr>
            <p:nvPr/>
          </p:nvSpPr>
          <p:spPr bwMode="auto">
            <a:xfrm>
              <a:off x="3013" y="164"/>
              <a:ext cx="2679" cy="754"/>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smtClean="0">
                  <a:solidFill>
                    <a:srgbClr val="000000"/>
                  </a:solidFill>
                </a:rPr>
                <a:t>VRE</a:t>
              </a:r>
            </a:p>
            <a:p>
              <a:pPr algn="ctr" fontAlgn="base">
                <a:spcBef>
                  <a:spcPct val="0"/>
                </a:spcBef>
                <a:spcAft>
                  <a:spcPct val="0"/>
                </a:spcAft>
              </a:pPr>
              <a:r>
                <a:rPr lang="en-US" sz="2400" b="1" smtClean="0">
                  <a:solidFill>
                    <a:srgbClr val="000000"/>
                  </a:solidFill>
                </a:rPr>
                <a:t>Isolamento del paziente?</a:t>
              </a:r>
            </a:p>
            <a:p>
              <a:pPr algn="ctr" fontAlgn="base">
                <a:spcBef>
                  <a:spcPct val="0"/>
                </a:spcBef>
                <a:spcAft>
                  <a:spcPct val="0"/>
                </a:spcAft>
              </a:pPr>
              <a:r>
                <a:rPr lang="en-US" sz="2400" b="1" smtClean="0">
                  <a:solidFill>
                    <a:srgbClr val="000000"/>
                  </a:solidFill>
                </a:rPr>
                <a:t>(stanza singola o cohorting)</a:t>
              </a:r>
            </a:p>
          </p:txBody>
        </p:sp>
        <p:sp>
          <p:nvSpPr>
            <p:cNvPr id="251911" name="Text Box 7"/>
            <p:cNvSpPr txBox="1">
              <a:spLocks noChangeArrowheads="1"/>
            </p:cNvSpPr>
            <p:nvPr/>
          </p:nvSpPr>
          <p:spPr bwMode="auto">
            <a:xfrm>
              <a:off x="3135" y="1344"/>
              <a:ext cx="2434" cy="2479"/>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52425" algn="l"/>
                </a:tabLst>
                <a:defRPr>
                  <a:solidFill>
                    <a:schemeClr val="tx1"/>
                  </a:solidFill>
                  <a:latin typeface="Arial" pitchFamily="34" charset="0"/>
                </a:defRPr>
              </a:lvl1pPr>
              <a:lvl2pPr indent="169863">
                <a:tabLst>
                  <a:tab pos="352425" algn="l"/>
                </a:tabLst>
                <a:defRPr>
                  <a:solidFill>
                    <a:schemeClr val="tx1"/>
                  </a:solidFill>
                  <a:latin typeface="Arial" pitchFamily="34" charset="0"/>
                </a:defRPr>
              </a:lvl2pPr>
              <a:lvl3pPr>
                <a:tabLst>
                  <a:tab pos="352425" algn="l"/>
                </a:tabLst>
                <a:defRPr>
                  <a:solidFill>
                    <a:schemeClr val="tx1"/>
                  </a:solidFill>
                  <a:latin typeface="Arial" pitchFamily="34" charset="0"/>
                </a:defRPr>
              </a:lvl3pPr>
              <a:lvl4pPr>
                <a:tabLst>
                  <a:tab pos="352425" algn="l"/>
                </a:tabLst>
                <a:defRPr>
                  <a:solidFill>
                    <a:schemeClr val="tx1"/>
                  </a:solidFill>
                  <a:latin typeface="Arial" pitchFamily="34" charset="0"/>
                </a:defRPr>
              </a:lvl4pPr>
              <a:lvl5pPr>
                <a:tabLst>
                  <a:tab pos="352425" algn="l"/>
                </a:tabLst>
                <a:defRPr>
                  <a:solidFill>
                    <a:schemeClr val="tx1"/>
                  </a:solidFill>
                  <a:latin typeface="Arial" pitchFamily="34" charset="0"/>
                </a:defRPr>
              </a:lvl5pPr>
              <a:lvl6pPr fontAlgn="base">
                <a:spcBef>
                  <a:spcPct val="0"/>
                </a:spcBef>
                <a:spcAft>
                  <a:spcPct val="0"/>
                </a:spcAft>
                <a:tabLst>
                  <a:tab pos="352425" algn="l"/>
                </a:tabLst>
                <a:defRPr>
                  <a:solidFill>
                    <a:schemeClr val="tx1"/>
                  </a:solidFill>
                  <a:latin typeface="Arial" pitchFamily="34" charset="0"/>
                </a:defRPr>
              </a:lvl6pPr>
              <a:lvl7pPr fontAlgn="base">
                <a:spcBef>
                  <a:spcPct val="0"/>
                </a:spcBef>
                <a:spcAft>
                  <a:spcPct val="0"/>
                </a:spcAft>
                <a:tabLst>
                  <a:tab pos="352425" algn="l"/>
                </a:tabLst>
                <a:defRPr>
                  <a:solidFill>
                    <a:schemeClr val="tx1"/>
                  </a:solidFill>
                  <a:latin typeface="Arial" pitchFamily="34" charset="0"/>
                </a:defRPr>
              </a:lvl7pPr>
              <a:lvl8pPr fontAlgn="base">
                <a:spcBef>
                  <a:spcPct val="0"/>
                </a:spcBef>
                <a:spcAft>
                  <a:spcPct val="0"/>
                </a:spcAft>
                <a:tabLst>
                  <a:tab pos="352425" algn="l"/>
                </a:tabLst>
                <a:defRPr>
                  <a:solidFill>
                    <a:schemeClr val="tx1"/>
                  </a:solidFill>
                  <a:latin typeface="Arial" pitchFamily="34" charset="0"/>
                </a:defRPr>
              </a:lvl8pPr>
              <a:lvl9pPr fontAlgn="base">
                <a:spcBef>
                  <a:spcPct val="0"/>
                </a:spcBef>
                <a:spcAft>
                  <a:spcPct val="0"/>
                </a:spcAft>
                <a:tabLst>
                  <a:tab pos="352425" algn="l"/>
                </a:tabLst>
                <a:defRPr>
                  <a:solidFill>
                    <a:schemeClr val="tx1"/>
                  </a:solidFill>
                  <a:latin typeface="Arial" pitchFamily="34" charset="0"/>
                </a:defRPr>
              </a:lvl9pPr>
            </a:lstStyle>
            <a:p>
              <a:pPr fontAlgn="base">
                <a:lnSpc>
                  <a:spcPct val="150000"/>
                </a:lnSpc>
                <a:spcBef>
                  <a:spcPct val="0"/>
                </a:spcBef>
                <a:spcAft>
                  <a:spcPct val="0"/>
                </a:spcAft>
                <a:buClr>
                  <a:srgbClr val="000066"/>
                </a:buClr>
                <a:buFont typeface="Wingdings" pitchFamily="2" charset="2"/>
                <a:buChar char="ü"/>
              </a:pPr>
              <a:r>
                <a:rPr lang="en-US" sz="2400" smtClean="0">
                  <a:solidFill>
                    <a:srgbClr val="000000"/>
                  </a:solidFill>
                </a:rPr>
                <a:t> Pazienti senza stati 	morbosi</a:t>
              </a:r>
            </a:p>
            <a:p>
              <a:pPr fontAlgn="base">
                <a:lnSpc>
                  <a:spcPct val="150000"/>
                </a:lnSpc>
                <a:spcBef>
                  <a:spcPct val="0"/>
                </a:spcBef>
                <a:spcAft>
                  <a:spcPct val="0"/>
                </a:spcAft>
                <a:buClr>
                  <a:srgbClr val="000066"/>
                </a:buClr>
                <a:buFont typeface="Wingdings" pitchFamily="2" charset="2"/>
                <a:buChar char="ü"/>
              </a:pPr>
              <a:endParaRPr lang="en-US" sz="2400" smtClean="0">
                <a:solidFill>
                  <a:srgbClr val="000000"/>
                </a:solidFill>
              </a:endParaRPr>
            </a:p>
            <a:p>
              <a:pPr fontAlgn="base">
                <a:lnSpc>
                  <a:spcPct val="150000"/>
                </a:lnSpc>
                <a:spcBef>
                  <a:spcPct val="0"/>
                </a:spcBef>
                <a:spcAft>
                  <a:spcPct val="0"/>
                </a:spcAft>
                <a:buClr>
                  <a:srgbClr val="000066"/>
                </a:buClr>
                <a:buFont typeface="Wingdings" pitchFamily="2" charset="2"/>
                <a:buChar char="ü"/>
              </a:pPr>
              <a:r>
                <a:rPr lang="en-US" sz="2400" smtClean="0">
                  <a:solidFill>
                    <a:srgbClr val="000000"/>
                  </a:solidFill>
                </a:rPr>
                <a:t> Pazienti che provvedono 	personalmente all’igiene 	personale</a:t>
              </a:r>
            </a:p>
            <a:p>
              <a:pPr fontAlgn="base">
                <a:lnSpc>
                  <a:spcPct val="150000"/>
                </a:lnSpc>
                <a:spcBef>
                  <a:spcPct val="0"/>
                </a:spcBef>
                <a:spcAft>
                  <a:spcPct val="0"/>
                </a:spcAft>
                <a:buClr>
                  <a:srgbClr val="000066"/>
                </a:buClr>
                <a:buFont typeface="Wingdings" pitchFamily="2" charset="2"/>
                <a:buNone/>
              </a:pPr>
              <a:endParaRPr lang="en-US" sz="2400" smtClean="0">
                <a:solidFill>
                  <a:srgbClr val="000000"/>
                </a:solidFill>
              </a:endParaRPr>
            </a:p>
          </p:txBody>
        </p:sp>
      </p:grpSp>
    </p:spTree>
    <p:extLst>
      <p:ext uri="{BB962C8B-B14F-4D97-AF65-F5344CB8AC3E}">
        <p14:creationId xmlns:p14="http://schemas.microsoft.com/office/powerpoint/2010/main" val="1111463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1619250" y="369888"/>
            <a:ext cx="5864225" cy="46672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0000"/>
                </a:solidFill>
              </a:rPr>
              <a:t>Screening VRE: colture di sorveglianza</a:t>
            </a:r>
          </a:p>
        </p:txBody>
      </p:sp>
      <p:sp>
        <p:nvSpPr>
          <p:cNvPr id="233476" name="Text Box 4"/>
          <p:cNvSpPr txBox="1">
            <a:spLocks noChangeArrowheads="1"/>
          </p:cNvSpPr>
          <p:nvPr/>
        </p:nvSpPr>
        <p:spPr bwMode="auto">
          <a:xfrm>
            <a:off x="98425" y="1125538"/>
            <a:ext cx="8964613"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b="1" smtClean="0">
                <a:solidFill>
                  <a:srgbClr val="000066"/>
                </a:solidFill>
              </a:rPr>
              <a:t>Chi?</a:t>
            </a:r>
          </a:p>
          <a:p>
            <a:pPr fontAlgn="base">
              <a:spcBef>
                <a:spcPct val="0"/>
              </a:spcBef>
              <a:spcAft>
                <a:spcPct val="0"/>
              </a:spcAft>
            </a:pPr>
            <a:r>
              <a:rPr lang="en-US" smtClean="0">
                <a:solidFill>
                  <a:srgbClr val="000066"/>
                </a:solidFill>
              </a:rPr>
              <a:t>PAZIENTI</a:t>
            </a:r>
            <a:r>
              <a:rPr lang="en-US" smtClean="0">
                <a:solidFill>
                  <a:srgbClr val="000000"/>
                </a:solidFill>
              </a:rPr>
              <a:t>: sogg portatori, anziani, già ricoverati nell’ultimo anno, pregressa terapia antibiotica, con ferite cutanee aperte, malattie debilitanti, dialisi, interenti chirurgici ad alto rischio, immunodepressi</a:t>
            </a:r>
          </a:p>
          <a:p>
            <a:pPr fontAlgn="base">
              <a:spcBef>
                <a:spcPct val="0"/>
              </a:spcBef>
              <a:spcAft>
                <a:spcPct val="0"/>
              </a:spcAft>
            </a:pPr>
            <a:r>
              <a:rPr lang="en-US" smtClean="0">
                <a:solidFill>
                  <a:srgbClr val="000066"/>
                </a:solidFill>
              </a:rPr>
              <a:t>STAFF</a:t>
            </a:r>
            <a:r>
              <a:rPr lang="en-US" smtClean="0">
                <a:solidFill>
                  <a:srgbClr val="000000"/>
                </a:solidFill>
              </a:rPr>
              <a:t>: non raccomandato</a:t>
            </a:r>
          </a:p>
        </p:txBody>
      </p:sp>
      <p:sp>
        <p:nvSpPr>
          <p:cNvPr id="233477" name="Text Box 5"/>
          <p:cNvSpPr txBox="1">
            <a:spLocks noChangeArrowheads="1"/>
          </p:cNvSpPr>
          <p:nvPr/>
        </p:nvSpPr>
        <p:spPr bwMode="auto">
          <a:xfrm>
            <a:off x="98425" y="2692400"/>
            <a:ext cx="89646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b="1" smtClean="0">
                <a:solidFill>
                  <a:srgbClr val="000066"/>
                </a:solidFill>
              </a:rPr>
              <a:t>Quali reparti?</a:t>
            </a:r>
          </a:p>
          <a:p>
            <a:pPr fontAlgn="base">
              <a:spcBef>
                <a:spcPct val="0"/>
              </a:spcBef>
              <a:spcAft>
                <a:spcPct val="0"/>
              </a:spcAft>
            </a:pPr>
            <a:r>
              <a:rPr lang="en-US" smtClean="0">
                <a:solidFill>
                  <a:srgbClr val="000000"/>
                </a:solidFill>
              </a:rPr>
              <a:t>Terapia intensiva, trapianto, chirurgia cardiovascolare. Se epidemie: geriatria lungodegenze</a:t>
            </a:r>
          </a:p>
        </p:txBody>
      </p:sp>
      <p:sp>
        <p:nvSpPr>
          <p:cNvPr id="233478" name="Text Box 6"/>
          <p:cNvSpPr txBox="1">
            <a:spLocks noChangeArrowheads="1"/>
          </p:cNvSpPr>
          <p:nvPr/>
        </p:nvSpPr>
        <p:spPr bwMode="auto">
          <a:xfrm>
            <a:off x="9525" y="3709988"/>
            <a:ext cx="9145588"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2563" algn="l"/>
              </a:tabLst>
              <a:defRPr>
                <a:solidFill>
                  <a:schemeClr val="tx1"/>
                </a:solidFill>
                <a:latin typeface="Arial" pitchFamily="34" charset="0"/>
              </a:defRPr>
            </a:lvl1pPr>
            <a:lvl2pPr>
              <a:tabLst>
                <a:tab pos="182563" algn="l"/>
              </a:tabLst>
              <a:defRPr>
                <a:solidFill>
                  <a:schemeClr val="tx1"/>
                </a:solidFill>
                <a:latin typeface="Arial" pitchFamily="34" charset="0"/>
              </a:defRPr>
            </a:lvl2pPr>
            <a:lvl3pPr>
              <a:tabLst>
                <a:tab pos="182563" algn="l"/>
              </a:tabLst>
              <a:defRPr>
                <a:solidFill>
                  <a:schemeClr val="tx1"/>
                </a:solidFill>
                <a:latin typeface="Arial" pitchFamily="34" charset="0"/>
              </a:defRPr>
            </a:lvl3pPr>
            <a:lvl4pPr>
              <a:tabLst>
                <a:tab pos="182563" algn="l"/>
              </a:tabLst>
              <a:defRPr>
                <a:solidFill>
                  <a:schemeClr val="tx1"/>
                </a:solidFill>
                <a:latin typeface="Arial" pitchFamily="34" charset="0"/>
              </a:defRPr>
            </a:lvl4pPr>
            <a:lvl5pPr>
              <a:tabLst>
                <a:tab pos="182563" algn="l"/>
              </a:tabLst>
              <a:defRPr>
                <a:solidFill>
                  <a:schemeClr val="tx1"/>
                </a:solidFill>
                <a:latin typeface="Arial" pitchFamily="34" charset="0"/>
              </a:defRPr>
            </a:lvl5pPr>
            <a:lvl6pPr fontAlgn="base">
              <a:spcBef>
                <a:spcPct val="0"/>
              </a:spcBef>
              <a:spcAft>
                <a:spcPct val="0"/>
              </a:spcAft>
              <a:tabLst>
                <a:tab pos="182563" algn="l"/>
              </a:tabLst>
              <a:defRPr>
                <a:solidFill>
                  <a:schemeClr val="tx1"/>
                </a:solidFill>
                <a:latin typeface="Arial" pitchFamily="34" charset="0"/>
              </a:defRPr>
            </a:lvl6pPr>
            <a:lvl7pPr fontAlgn="base">
              <a:spcBef>
                <a:spcPct val="0"/>
              </a:spcBef>
              <a:spcAft>
                <a:spcPct val="0"/>
              </a:spcAft>
              <a:tabLst>
                <a:tab pos="182563" algn="l"/>
              </a:tabLst>
              <a:defRPr>
                <a:solidFill>
                  <a:schemeClr val="tx1"/>
                </a:solidFill>
                <a:latin typeface="Arial" pitchFamily="34" charset="0"/>
              </a:defRPr>
            </a:lvl7pPr>
            <a:lvl8pPr fontAlgn="base">
              <a:spcBef>
                <a:spcPct val="0"/>
              </a:spcBef>
              <a:spcAft>
                <a:spcPct val="0"/>
              </a:spcAft>
              <a:tabLst>
                <a:tab pos="182563" algn="l"/>
              </a:tabLst>
              <a:defRPr>
                <a:solidFill>
                  <a:schemeClr val="tx1"/>
                </a:solidFill>
                <a:latin typeface="Arial" pitchFamily="34" charset="0"/>
              </a:defRPr>
            </a:lvl8pPr>
            <a:lvl9pPr fontAlgn="base">
              <a:spcBef>
                <a:spcPct val="0"/>
              </a:spcBef>
              <a:spcAft>
                <a:spcPct val="0"/>
              </a:spcAft>
              <a:tabLst>
                <a:tab pos="182563" algn="l"/>
              </a:tabLst>
              <a:defRPr>
                <a:solidFill>
                  <a:schemeClr val="tx1"/>
                </a:solidFill>
                <a:latin typeface="Arial" pitchFamily="34" charset="0"/>
              </a:defRPr>
            </a:lvl9pPr>
          </a:lstStyle>
          <a:p>
            <a:pPr algn="ctr" fontAlgn="base">
              <a:spcBef>
                <a:spcPct val="0"/>
              </a:spcBef>
              <a:spcAft>
                <a:spcPct val="0"/>
              </a:spcAft>
            </a:pPr>
            <a:r>
              <a:rPr lang="en-US" b="1" smtClean="0">
                <a:solidFill>
                  <a:srgbClr val="000066"/>
                </a:solidFill>
              </a:rPr>
              <a:t>Quando?</a:t>
            </a:r>
          </a:p>
          <a:p>
            <a:pPr fontAlgn="base">
              <a:spcBef>
                <a:spcPct val="0"/>
              </a:spcBef>
              <a:spcAft>
                <a:spcPct val="0"/>
              </a:spcAft>
              <a:buClr>
                <a:srgbClr val="000066"/>
              </a:buClr>
              <a:buFont typeface="Wingdings" pitchFamily="2" charset="2"/>
              <a:buChar char="ü"/>
            </a:pPr>
            <a:r>
              <a:rPr lang="en-US" smtClean="0">
                <a:solidFill>
                  <a:srgbClr val="000000"/>
                </a:solidFill>
              </a:rPr>
              <a:t> al momento del ricovero per malati ad alto rischio</a:t>
            </a:r>
          </a:p>
          <a:p>
            <a:pPr fontAlgn="base">
              <a:spcBef>
                <a:spcPct val="0"/>
              </a:spcBef>
              <a:spcAft>
                <a:spcPct val="0"/>
              </a:spcAft>
              <a:buClr>
                <a:srgbClr val="000066"/>
              </a:buClr>
              <a:buFont typeface="Wingdings" pitchFamily="2" charset="2"/>
              <a:buChar char="ü"/>
            </a:pPr>
            <a:r>
              <a:rPr lang="en-US" smtClean="0">
                <a:solidFill>
                  <a:srgbClr val="000000"/>
                </a:solidFill>
              </a:rPr>
              <a:t>durante la degenza (se contatto con portatore, ricovero protratto, reparti a rischio, 	peggioramento malattia)</a:t>
            </a:r>
          </a:p>
          <a:p>
            <a:pPr fontAlgn="base">
              <a:spcBef>
                <a:spcPct val="0"/>
              </a:spcBef>
              <a:spcAft>
                <a:spcPct val="0"/>
              </a:spcAft>
              <a:buClr>
                <a:srgbClr val="000066"/>
              </a:buClr>
              <a:buFont typeface="Wingdings" pitchFamily="2" charset="2"/>
              <a:buChar char="ü"/>
            </a:pPr>
            <a:r>
              <a:rPr lang="en-US" smtClean="0">
                <a:solidFill>
                  <a:srgbClr val="000000"/>
                </a:solidFill>
              </a:rPr>
              <a:t>	dimissione, se pz trasferito ad altro reparto a bassa prevalenza</a:t>
            </a:r>
          </a:p>
        </p:txBody>
      </p:sp>
      <p:sp>
        <p:nvSpPr>
          <p:cNvPr id="233479" name="Text Box 7"/>
          <p:cNvSpPr txBox="1">
            <a:spLocks noChangeArrowheads="1"/>
          </p:cNvSpPr>
          <p:nvPr/>
        </p:nvSpPr>
        <p:spPr bwMode="auto">
          <a:xfrm>
            <a:off x="98425" y="5276850"/>
            <a:ext cx="8964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b="1" smtClean="0">
                <a:solidFill>
                  <a:srgbClr val="000066"/>
                </a:solidFill>
              </a:rPr>
              <a:t>Quali campioni?</a:t>
            </a:r>
          </a:p>
          <a:p>
            <a:pPr fontAlgn="base">
              <a:spcBef>
                <a:spcPct val="0"/>
              </a:spcBef>
              <a:spcAft>
                <a:spcPct val="0"/>
              </a:spcAft>
            </a:pPr>
            <a:r>
              <a:rPr lang="en-US" u="sng" smtClean="0">
                <a:solidFill>
                  <a:srgbClr val="000000"/>
                </a:solidFill>
              </a:rPr>
              <a:t>feci</a:t>
            </a:r>
            <a:r>
              <a:rPr lang="en-US" smtClean="0">
                <a:solidFill>
                  <a:srgbClr val="000000"/>
                </a:solidFill>
              </a:rPr>
              <a:t>, </a:t>
            </a:r>
            <a:r>
              <a:rPr lang="en-US" u="sng" smtClean="0">
                <a:solidFill>
                  <a:srgbClr val="000000"/>
                </a:solidFill>
              </a:rPr>
              <a:t>tampone rettale.</a:t>
            </a:r>
            <a:endParaRPr lang="en-US" smtClean="0">
              <a:solidFill>
                <a:srgbClr val="000000"/>
              </a:solidFill>
            </a:endParaRPr>
          </a:p>
        </p:txBody>
      </p:sp>
      <p:sp>
        <p:nvSpPr>
          <p:cNvPr id="233480" name="Text Box 8"/>
          <p:cNvSpPr txBox="1">
            <a:spLocks noChangeArrowheads="1"/>
          </p:cNvSpPr>
          <p:nvPr/>
        </p:nvSpPr>
        <p:spPr bwMode="auto">
          <a:xfrm>
            <a:off x="98425" y="6021388"/>
            <a:ext cx="8964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b="1" smtClean="0">
                <a:solidFill>
                  <a:srgbClr val="000066"/>
                </a:solidFill>
              </a:rPr>
              <a:t>Come?</a:t>
            </a:r>
          </a:p>
          <a:p>
            <a:pPr fontAlgn="base">
              <a:spcBef>
                <a:spcPct val="0"/>
              </a:spcBef>
              <a:spcAft>
                <a:spcPct val="0"/>
              </a:spcAft>
            </a:pPr>
            <a:r>
              <a:rPr lang="en-US" smtClean="0">
                <a:solidFill>
                  <a:srgbClr val="000000"/>
                </a:solidFill>
              </a:rPr>
              <a:t>isolamento colturale e antibiogramma/tecniche molecolari</a:t>
            </a:r>
          </a:p>
        </p:txBody>
      </p:sp>
      <p:sp>
        <p:nvSpPr>
          <p:cNvPr id="233481" name="Oval 9"/>
          <p:cNvSpPr>
            <a:spLocks noChangeArrowheads="1"/>
          </p:cNvSpPr>
          <p:nvPr/>
        </p:nvSpPr>
        <p:spPr bwMode="auto">
          <a:xfrm>
            <a:off x="73025" y="5300663"/>
            <a:ext cx="2627313" cy="1008062"/>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971572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2"/>
          <p:cNvSpPr txBox="1">
            <a:spLocks noChangeArrowheads="1"/>
          </p:cNvSpPr>
          <p:nvPr/>
        </p:nvSpPr>
        <p:spPr bwMode="auto">
          <a:xfrm>
            <a:off x="323850" y="333375"/>
            <a:ext cx="84502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i="1" smtClean="0">
                <a:solidFill>
                  <a:srgbClr val="193724"/>
                </a:solidFill>
              </a:rPr>
              <a:t>Pseudomonas aeruginosa</a:t>
            </a:r>
          </a:p>
          <a:p>
            <a:pPr algn="ctr" fontAlgn="base">
              <a:spcBef>
                <a:spcPct val="0"/>
              </a:spcBef>
              <a:spcAft>
                <a:spcPct val="0"/>
              </a:spcAft>
            </a:pPr>
            <a:r>
              <a:rPr lang="en-US" sz="2400" b="1" smtClean="0">
                <a:solidFill>
                  <a:srgbClr val="193724"/>
                </a:solidFill>
              </a:rPr>
              <a:t>uno dei più importanti patogeni opportunisti nosocomiali</a:t>
            </a:r>
          </a:p>
        </p:txBody>
      </p:sp>
      <p:pic>
        <p:nvPicPr>
          <p:cNvPr id="263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379538"/>
            <a:ext cx="27717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8100000" algn="ctr" rotWithShape="0">
                    <a:schemeClr val="bg2"/>
                  </a:outerShdw>
                </a:effectLst>
              </a14:hiddenEffects>
            </a:ext>
          </a:extLst>
        </p:spPr>
      </p:pic>
      <p:grpSp>
        <p:nvGrpSpPr>
          <p:cNvPr id="263174" name="Group 6"/>
          <p:cNvGrpSpPr>
            <a:grpSpLocks/>
          </p:cNvGrpSpPr>
          <p:nvPr/>
        </p:nvGrpSpPr>
        <p:grpSpPr bwMode="auto">
          <a:xfrm>
            <a:off x="273050" y="1524000"/>
            <a:ext cx="4032250" cy="2673350"/>
            <a:chOff x="3936" y="1632"/>
            <a:chExt cx="1776" cy="1332"/>
          </a:xfrm>
        </p:grpSpPr>
        <p:pic>
          <p:nvPicPr>
            <p:cNvPr id="263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1632"/>
              <a:ext cx="1776" cy="1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76" name="Text Box 8"/>
            <p:cNvSpPr txBox="1">
              <a:spLocks noChangeArrowheads="1"/>
            </p:cNvSpPr>
            <p:nvPr/>
          </p:nvSpPr>
          <p:spPr bwMode="auto">
            <a:xfrm>
              <a:off x="4320" y="2495"/>
              <a:ext cx="166" cy="2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2000" b="1" smtClean="0">
                  <a:solidFill>
                    <a:srgbClr val="000000"/>
                  </a:solidFill>
                </a:rPr>
                <a:t>C</a:t>
              </a:r>
            </a:p>
          </p:txBody>
        </p:sp>
        <p:sp>
          <p:nvSpPr>
            <p:cNvPr id="263177" name="Text Box 9"/>
            <p:cNvSpPr txBox="1">
              <a:spLocks noChangeArrowheads="1"/>
            </p:cNvSpPr>
            <p:nvPr/>
          </p:nvSpPr>
          <p:spPr bwMode="auto">
            <a:xfrm>
              <a:off x="4719" y="2434"/>
              <a:ext cx="138" cy="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800" i="1" smtClean="0">
                  <a:solidFill>
                    <a:srgbClr val="000000"/>
                  </a:solidFill>
                </a:rPr>
                <a:t>-</a:t>
              </a:r>
              <a:endParaRPr lang="it-IT" sz="2800" smtClean="0">
                <a:solidFill>
                  <a:srgbClr val="000000"/>
                </a:solidFill>
              </a:endParaRPr>
            </a:p>
          </p:txBody>
        </p:sp>
        <p:sp>
          <p:nvSpPr>
            <p:cNvPr id="263178" name="Text Box 10"/>
            <p:cNvSpPr txBox="1">
              <a:spLocks noChangeArrowheads="1"/>
            </p:cNvSpPr>
            <p:nvPr/>
          </p:nvSpPr>
          <p:spPr bwMode="auto">
            <a:xfrm>
              <a:off x="5064" y="2466"/>
              <a:ext cx="163" cy="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400" b="1" i="1" smtClean="0">
                  <a:solidFill>
                    <a:srgbClr val="000000"/>
                  </a:solidFill>
                </a:rPr>
                <a:t>+</a:t>
              </a:r>
              <a:endParaRPr lang="it-IT" sz="2400" b="1" smtClean="0">
                <a:solidFill>
                  <a:srgbClr val="000000"/>
                </a:solidFill>
              </a:endParaRPr>
            </a:p>
          </p:txBody>
        </p:sp>
      </p:grpSp>
      <p:pic>
        <p:nvPicPr>
          <p:cNvPr id="26317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4397375"/>
            <a:ext cx="2366963" cy="2344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75" y="4548188"/>
            <a:ext cx="3457575" cy="2190750"/>
          </a:xfrm>
          <a:prstGeom prst="rect">
            <a:avLst/>
          </a:prstGeom>
          <a:noFill/>
          <a:ln w="9525">
            <a:solidFill>
              <a:srgbClr val="27553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8355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2974975" y="260350"/>
            <a:ext cx="3179763" cy="528638"/>
          </a:xfrm>
          <a:prstGeom prst="rect">
            <a:avLst/>
          </a:prstGeom>
          <a:noFill/>
          <a:ln w="9525">
            <a:solidFill>
              <a:srgbClr val="27553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20000"/>
              </a:spcBef>
              <a:spcAft>
                <a:spcPct val="0"/>
              </a:spcAft>
            </a:pPr>
            <a:r>
              <a:rPr lang="it-IT" altLang="it-IT" sz="2800" b="1" smtClean="0">
                <a:solidFill>
                  <a:srgbClr val="000000"/>
                </a:solidFill>
              </a:rPr>
              <a:t>Soggetti a rischio</a:t>
            </a:r>
            <a:endParaRPr lang="it-IT" altLang="it-IT" sz="2800" b="1" noProof="1" smtClean="0">
              <a:solidFill>
                <a:srgbClr val="000000"/>
              </a:solidFill>
            </a:endParaRPr>
          </a:p>
        </p:txBody>
      </p:sp>
      <p:sp>
        <p:nvSpPr>
          <p:cNvPr id="278531" name="Rectangle 3"/>
          <p:cNvSpPr>
            <a:spLocks noChangeArrowheads="1"/>
          </p:cNvSpPr>
          <p:nvPr/>
        </p:nvSpPr>
        <p:spPr bwMode="auto">
          <a:xfrm>
            <a:off x="250825" y="908050"/>
            <a:ext cx="8713788" cy="46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20000"/>
              </a:spcBef>
              <a:spcAft>
                <a:spcPct val="0"/>
              </a:spcAft>
              <a:tabLst>
                <a:tab pos="1071563" algn="l"/>
              </a:tabLst>
            </a:pPr>
            <a:endParaRPr lang="it-IT" altLang="it-IT" sz="2800" smtClean="0">
              <a:solidFill>
                <a:srgbClr val="000000"/>
              </a:solidFill>
            </a:endParaRPr>
          </a:p>
          <a:p>
            <a:pPr lvl="1" eaLnBrk="0" fontAlgn="base" hangingPunct="0">
              <a:spcBef>
                <a:spcPct val="20000"/>
              </a:spcBef>
              <a:spcAft>
                <a:spcPct val="0"/>
              </a:spcAft>
              <a:buClr>
                <a:srgbClr val="275539"/>
              </a:buClr>
              <a:buFont typeface="Wingdings" pitchFamily="2" charset="2"/>
              <a:buChar char="ü"/>
              <a:tabLst>
                <a:tab pos="1071563" algn="l"/>
              </a:tabLst>
            </a:pPr>
            <a:r>
              <a:rPr lang="it-IT" altLang="it-IT" sz="2800" smtClean="0">
                <a:solidFill>
                  <a:srgbClr val="000000"/>
                </a:solidFill>
              </a:rPr>
              <a:t> immunodepressi</a:t>
            </a:r>
          </a:p>
          <a:p>
            <a:pPr lvl="1" eaLnBrk="0" fontAlgn="base" hangingPunct="0">
              <a:spcBef>
                <a:spcPct val="20000"/>
              </a:spcBef>
              <a:spcAft>
                <a:spcPct val="0"/>
              </a:spcAft>
              <a:buClr>
                <a:srgbClr val="275539"/>
              </a:buClr>
              <a:buFont typeface="Wingdings" pitchFamily="2" charset="2"/>
              <a:buChar char="ü"/>
              <a:tabLst>
                <a:tab pos="1071563" algn="l"/>
              </a:tabLst>
            </a:pPr>
            <a:r>
              <a:rPr lang="it-IT" altLang="it-IT" sz="2800" smtClean="0">
                <a:solidFill>
                  <a:srgbClr val="000000"/>
                </a:solidFill>
              </a:rPr>
              <a:t> pz con ventilazione assistita da &gt;1 settimana</a:t>
            </a:r>
          </a:p>
          <a:p>
            <a:pPr lvl="1" eaLnBrk="0" fontAlgn="base" hangingPunct="0">
              <a:spcBef>
                <a:spcPct val="20000"/>
              </a:spcBef>
              <a:spcAft>
                <a:spcPct val="0"/>
              </a:spcAft>
              <a:buClr>
                <a:srgbClr val="275539"/>
              </a:buClr>
              <a:buFont typeface="Wingdings" pitchFamily="2" charset="2"/>
              <a:buChar char="ü"/>
              <a:tabLst>
                <a:tab pos="1071563" algn="l"/>
              </a:tabLst>
            </a:pPr>
            <a:r>
              <a:rPr lang="it-IT" altLang="it-IT" sz="2800" smtClean="0">
                <a:solidFill>
                  <a:srgbClr val="000000"/>
                </a:solidFill>
              </a:rPr>
              <a:t> pz dializzati</a:t>
            </a:r>
          </a:p>
          <a:p>
            <a:pPr lvl="1" eaLnBrk="0" fontAlgn="base" hangingPunct="0">
              <a:spcBef>
                <a:spcPct val="20000"/>
              </a:spcBef>
              <a:spcAft>
                <a:spcPct val="0"/>
              </a:spcAft>
              <a:buClr>
                <a:srgbClr val="275539"/>
              </a:buClr>
              <a:buFont typeface="Wingdings" pitchFamily="2" charset="2"/>
              <a:buChar char="ü"/>
              <a:tabLst>
                <a:tab pos="1071563" algn="l"/>
              </a:tabLst>
            </a:pPr>
            <a:r>
              <a:rPr lang="it-IT" altLang="it-IT" sz="2800" smtClean="0">
                <a:solidFill>
                  <a:srgbClr val="000000"/>
                </a:solidFill>
              </a:rPr>
              <a:t> pz ustionati</a:t>
            </a:r>
          </a:p>
          <a:p>
            <a:pPr lvl="1" eaLnBrk="0" fontAlgn="base" hangingPunct="0">
              <a:spcBef>
                <a:spcPct val="20000"/>
              </a:spcBef>
              <a:spcAft>
                <a:spcPct val="0"/>
              </a:spcAft>
              <a:buClr>
                <a:srgbClr val="275539"/>
              </a:buClr>
              <a:buFont typeface="Wingdings" pitchFamily="2" charset="2"/>
              <a:buChar char="ü"/>
              <a:tabLst>
                <a:tab pos="1071563" algn="l"/>
              </a:tabLst>
            </a:pPr>
            <a:r>
              <a:rPr lang="it-IT" altLang="it-IT" sz="2800" smtClean="0">
                <a:solidFill>
                  <a:srgbClr val="000000"/>
                </a:solidFill>
              </a:rPr>
              <a:t> pz con fibrosi cistica</a:t>
            </a:r>
          </a:p>
          <a:p>
            <a:pPr lvl="1" eaLnBrk="0" fontAlgn="base" hangingPunct="0">
              <a:spcBef>
                <a:spcPct val="20000"/>
              </a:spcBef>
              <a:spcAft>
                <a:spcPct val="0"/>
              </a:spcAft>
              <a:buClr>
                <a:srgbClr val="275539"/>
              </a:buClr>
              <a:buFont typeface="Wingdings" pitchFamily="2" charset="2"/>
              <a:buChar char="ü"/>
              <a:tabLst>
                <a:tab pos="1071563" algn="l"/>
              </a:tabLst>
            </a:pPr>
            <a:r>
              <a:rPr lang="it-IT" altLang="it-IT" sz="2800" smtClean="0">
                <a:solidFill>
                  <a:srgbClr val="000000"/>
                </a:solidFill>
              </a:rPr>
              <a:t> pz diabetici</a:t>
            </a:r>
          </a:p>
          <a:p>
            <a:pPr lvl="1" eaLnBrk="0" fontAlgn="base" hangingPunct="0">
              <a:spcBef>
                <a:spcPct val="20000"/>
              </a:spcBef>
              <a:spcAft>
                <a:spcPct val="0"/>
              </a:spcAft>
              <a:buClr>
                <a:srgbClr val="275539"/>
              </a:buClr>
              <a:buFont typeface="Wingdings" pitchFamily="2" charset="2"/>
              <a:buChar char="ü"/>
              <a:tabLst>
                <a:tab pos="1071563" algn="l"/>
              </a:tabLst>
            </a:pPr>
            <a:r>
              <a:rPr lang="it-IT" altLang="it-IT" sz="2800" smtClean="0">
                <a:solidFill>
                  <a:srgbClr val="000000"/>
                </a:solidFill>
              </a:rPr>
              <a:t> tossicodipendenti</a:t>
            </a:r>
          </a:p>
          <a:p>
            <a:pPr lvl="1" eaLnBrk="0" fontAlgn="base" hangingPunct="0">
              <a:spcBef>
                <a:spcPct val="20000"/>
              </a:spcBef>
              <a:spcAft>
                <a:spcPct val="0"/>
              </a:spcAft>
              <a:buClr>
                <a:srgbClr val="275539"/>
              </a:buClr>
              <a:buFont typeface="Wingdings" pitchFamily="2" charset="2"/>
              <a:buChar char="ü"/>
              <a:tabLst>
                <a:tab pos="1071563" algn="l"/>
              </a:tabLst>
            </a:pPr>
            <a:r>
              <a:rPr lang="it-IT" altLang="it-IT" sz="2800" smtClean="0">
                <a:solidFill>
                  <a:srgbClr val="000000"/>
                </a:solidFill>
              </a:rPr>
              <a:t> pz traumatizzati (cornea)</a:t>
            </a:r>
            <a:endParaRPr lang="it-IT" altLang="it-IT" sz="2800" noProof="1" smtClean="0">
              <a:solidFill>
                <a:srgbClr val="000000"/>
              </a:solidFill>
            </a:endParaRPr>
          </a:p>
        </p:txBody>
      </p:sp>
    </p:spTree>
    <p:extLst>
      <p:ext uri="{BB962C8B-B14F-4D97-AF65-F5344CB8AC3E}">
        <p14:creationId xmlns:p14="http://schemas.microsoft.com/office/powerpoint/2010/main" val="2813399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19872" y="1196752"/>
            <a:ext cx="3999813" cy="4832092"/>
          </a:xfrm>
          <a:prstGeom prst="rect">
            <a:avLst/>
          </a:prstGeom>
          <a:noFill/>
        </p:spPr>
        <p:txBody>
          <a:bodyPr wrap="none" rtlCol="0">
            <a:spAutoFit/>
          </a:bodyPr>
          <a:lstStyle/>
          <a:p>
            <a:r>
              <a:rPr lang="en-US" sz="2200" i="1" dirty="0" smtClean="0">
                <a:solidFill>
                  <a:prstClr val="black"/>
                </a:solidFill>
                <a:latin typeface="Arial" pitchFamily="34" charset="0"/>
                <a:cs typeface="Arial" pitchFamily="34" charset="0"/>
              </a:rPr>
              <a:t>Staphylococcus </a:t>
            </a:r>
            <a:r>
              <a:rPr lang="en-US" sz="2200" i="1" dirty="0" err="1" smtClean="0">
                <a:solidFill>
                  <a:prstClr val="black"/>
                </a:solidFill>
                <a:latin typeface="Arial" pitchFamily="34" charset="0"/>
                <a:cs typeface="Arial" pitchFamily="34" charset="0"/>
              </a:rPr>
              <a:t>aureus</a:t>
            </a:r>
            <a:endParaRPr lang="en-US" sz="2200" i="1" dirty="0" smtClean="0">
              <a:solidFill>
                <a:prstClr val="black"/>
              </a:solidFill>
              <a:latin typeface="Arial" pitchFamily="34" charset="0"/>
              <a:cs typeface="Arial" pitchFamily="34" charset="0"/>
            </a:endParaRPr>
          </a:p>
          <a:p>
            <a:r>
              <a:rPr lang="en-US" sz="2200" i="1" dirty="0" smtClean="0">
                <a:solidFill>
                  <a:prstClr val="black"/>
                </a:solidFill>
                <a:latin typeface="Arial" pitchFamily="34" charset="0"/>
                <a:cs typeface="Arial" pitchFamily="34" charset="0"/>
              </a:rPr>
              <a:t>Enterococcus </a:t>
            </a:r>
            <a:r>
              <a:rPr lang="en-US" sz="2200" i="1" dirty="0" err="1" smtClean="0">
                <a:solidFill>
                  <a:prstClr val="black"/>
                </a:solidFill>
                <a:latin typeface="Arial" pitchFamily="34" charset="0"/>
                <a:cs typeface="Arial" pitchFamily="34" charset="0"/>
              </a:rPr>
              <a:t>faecalis</a:t>
            </a:r>
            <a:endParaRPr lang="en-US" sz="2200" i="1" dirty="0" smtClean="0">
              <a:solidFill>
                <a:prstClr val="black"/>
              </a:solidFill>
              <a:latin typeface="Arial" pitchFamily="34" charset="0"/>
              <a:cs typeface="Arial" pitchFamily="34" charset="0"/>
            </a:endParaRPr>
          </a:p>
          <a:p>
            <a:r>
              <a:rPr lang="en-US" sz="2200" i="1" dirty="0" smtClean="0">
                <a:solidFill>
                  <a:prstClr val="black"/>
                </a:solidFill>
                <a:latin typeface="Arial" pitchFamily="34" charset="0"/>
                <a:cs typeface="Arial" pitchFamily="34" charset="0"/>
              </a:rPr>
              <a:t>Enterococcus </a:t>
            </a:r>
            <a:r>
              <a:rPr lang="en-US" sz="2200" i="1" dirty="0" err="1" smtClean="0">
                <a:solidFill>
                  <a:prstClr val="black"/>
                </a:solidFill>
                <a:latin typeface="Arial" pitchFamily="34" charset="0"/>
                <a:cs typeface="Arial" pitchFamily="34" charset="0"/>
              </a:rPr>
              <a:t>faecium</a:t>
            </a:r>
            <a:endParaRPr lang="en-US" sz="2200" i="1" dirty="0" smtClean="0">
              <a:solidFill>
                <a:prstClr val="black"/>
              </a:solidFill>
              <a:latin typeface="Arial" pitchFamily="34" charset="0"/>
              <a:cs typeface="Arial" pitchFamily="34" charset="0"/>
            </a:endParaRPr>
          </a:p>
          <a:p>
            <a:endParaRPr lang="en-US" sz="2200" i="1" dirty="0" smtClean="0">
              <a:solidFill>
                <a:prstClr val="black"/>
              </a:solidFill>
              <a:latin typeface="Arial" pitchFamily="34" charset="0"/>
              <a:cs typeface="Arial" pitchFamily="34" charset="0"/>
            </a:endParaRPr>
          </a:p>
          <a:p>
            <a:endParaRPr lang="en-US" sz="2200" i="1" dirty="0" smtClean="0">
              <a:solidFill>
                <a:prstClr val="black"/>
              </a:solidFill>
              <a:latin typeface="Arial" pitchFamily="34" charset="0"/>
              <a:cs typeface="Arial" pitchFamily="34" charset="0"/>
            </a:endParaRPr>
          </a:p>
          <a:p>
            <a:r>
              <a:rPr lang="en-US" sz="2200" i="1" dirty="0" err="1">
                <a:solidFill>
                  <a:prstClr val="black"/>
                </a:solidFill>
                <a:latin typeface="Arial" pitchFamily="34" charset="0"/>
                <a:cs typeface="Arial" pitchFamily="34" charset="0"/>
              </a:rPr>
              <a:t>Enterobacteriaceae</a:t>
            </a:r>
            <a:endParaRPr lang="en-US" sz="2200" i="1" dirty="0" smtClean="0">
              <a:solidFill>
                <a:prstClr val="black"/>
              </a:solidFill>
              <a:latin typeface="Arial" pitchFamily="34" charset="0"/>
              <a:cs typeface="Arial" pitchFamily="34" charset="0"/>
            </a:endParaRPr>
          </a:p>
          <a:p>
            <a:r>
              <a:rPr lang="en-US" sz="2200" i="1" dirty="0" smtClean="0">
                <a:solidFill>
                  <a:prstClr val="black"/>
                </a:solidFill>
                <a:latin typeface="Arial" pitchFamily="34" charset="0"/>
                <a:cs typeface="Arial" pitchFamily="34" charset="0"/>
              </a:rPr>
              <a:t>Pseudomonas </a:t>
            </a:r>
            <a:r>
              <a:rPr lang="en-US" sz="2200" i="1" dirty="0" err="1" smtClean="0">
                <a:solidFill>
                  <a:prstClr val="black"/>
                </a:solidFill>
                <a:latin typeface="Arial" pitchFamily="34" charset="0"/>
                <a:cs typeface="Arial" pitchFamily="34" charset="0"/>
              </a:rPr>
              <a:t>aeruginosa</a:t>
            </a:r>
            <a:endParaRPr lang="en-US" sz="2200" i="1" dirty="0" smtClean="0">
              <a:solidFill>
                <a:prstClr val="black"/>
              </a:solidFill>
              <a:latin typeface="Arial" pitchFamily="34" charset="0"/>
              <a:cs typeface="Arial" pitchFamily="34" charset="0"/>
            </a:endParaRPr>
          </a:p>
          <a:p>
            <a:r>
              <a:rPr lang="en-US" sz="2200" i="1" dirty="0" err="1" smtClean="0">
                <a:solidFill>
                  <a:prstClr val="black"/>
                </a:solidFill>
                <a:latin typeface="Arial" pitchFamily="34" charset="0"/>
                <a:cs typeface="Arial" pitchFamily="34" charset="0"/>
              </a:rPr>
              <a:t>Acinetobacter</a:t>
            </a:r>
            <a:r>
              <a:rPr lang="en-US" sz="2200" i="1" dirty="0" smtClean="0">
                <a:solidFill>
                  <a:prstClr val="black"/>
                </a:solidFill>
                <a:latin typeface="Arial" pitchFamily="34" charset="0"/>
                <a:cs typeface="Arial" pitchFamily="34" charset="0"/>
              </a:rPr>
              <a:t> </a:t>
            </a:r>
            <a:r>
              <a:rPr lang="en-US" sz="2200" i="1" dirty="0" err="1" smtClean="0">
                <a:solidFill>
                  <a:prstClr val="black"/>
                </a:solidFill>
                <a:latin typeface="Arial" pitchFamily="34" charset="0"/>
                <a:cs typeface="Arial" pitchFamily="34" charset="0"/>
              </a:rPr>
              <a:t>baumannii</a:t>
            </a:r>
            <a:endParaRPr lang="en-US" sz="2200" i="1" dirty="0" smtClean="0">
              <a:solidFill>
                <a:prstClr val="black"/>
              </a:solidFill>
              <a:latin typeface="Arial" pitchFamily="34" charset="0"/>
              <a:cs typeface="Arial" pitchFamily="34" charset="0"/>
            </a:endParaRPr>
          </a:p>
          <a:p>
            <a:pPr fontAlgn="base">
              <a:spcBef>
                <a:spcPct val="0"/>
              </a:spcBef>
              <a:spcAft>
                <a:spcPct val="0"/>
              </a:spcAft>
            </a:pPr>
            <a:r>
              <a:rPr lang="en-US" sz="2200" i="1" dirty="0" err="1">
                <a:solidFill>
                  <a:srgbClr val="444547"/>
                </a:solidFill>
                <a:latin typeface="Arial" pitchFamily="34" charset="0"/>
                <a:cs typeface="Arial" pitchFamily="34" charset="0"/>
              </a:rPr>
              <a:t>Stenotrophomonas</a:t>
            </a:r>
            <a:r>
              <a:rPr lang="en-US" sz="2200" i="1" dirty="0">
                <a:solidFill>
                  <a:srgbClr val="444547"/>
                </a:solidFill>
                <a:latin typeface="Arial" pitchFamily="34" charset="0"/>
                <a:cs typeface="Arial" pitchFamily="34" charset="0"/>
              </a:rPr>
              <a:t> </a:t>
            </a:r>
            <a:r>
              <a:rPr lang="en-US" sz="2200" i="1" dirty="0" err="1">
                <a:solidFill>
                  <a:srgbClr val="444547"/>
                </a:solidFill>
                <a:latin typeface="Arial" pitchFamily="34" charset="0"/>
                <a:cs typeface="Arial" pitchFamily="34" charset="0"/>
              </a:rPr>
              <a:t>maltophilia</a:t>
            </a:r>
            <a:endParaRPr lang="en-US" sz="2200" i="1" dirty="0">
              <a:solidFill>
                <a:srgbClr val="444547"/>
              </a:solidFill>
              <a:latin typeface="Arial" pitchFamily="34" charset="0"/>
              <a:cs typeface="Arial" pitchFamily="34" charset="0"/>
            </a:endParaRPr>
          </a:p>
          <a:p>
            <a:pPr fontAlgn="base">
              <a:spcBef>
                <a:spcPct val="0"/>
              </a:spcBef>
              <a:spcAft>
                <a:spcPct val="0"/>
              </a:spcAft>
            </a:pPr>
            <a:r>
              <a:rPr lang="en-US" sz="2200" i="1" dirty="0" err="1">
                <a:solidFill>
                  <a:srgbClr val="444547"/>
                </a:solidFill>
                <a:latin typeface="Arial" pitchFamily="34" charset="0"/>
                <a:cs typeface="Arial" pitchFamily="34" charset="0"/>
              </a:rPr>
              <a:t>Burkolderia</a:t>
            </a:r>
            <a:r>
              <a:rPr lang="en-US" sz="2200" i="1" dirty="0">
                <a:solidFill>
                  <a:srgbClr val="444547"/>
                </a:solidFill>
                <a:latin typeface="Arial" pitchFamily="34" charset="0"/>
                <a:cs typeface="Arial" pitchFamily="34" charset="0"/>
              </a:rPr>
              <a:t> </a:t>
            </a:r>
            <a:r>
              <a:rPr lang="en-US" sz="2200" i="1" dirty="0" err="1" smtClean="0">
                <a:solidFill>
                  <a:srgbClr val="444547"/>
                </a:solidFill>
                <a:latin typeface="Arial" pitchFamily="34" charset="0"/>
                <a:cs typeface="Arial" pitchFamily="34" charset="0"/>
              </a:rPr>
              <a:t>cepacia</a:t>
            </a:r>
            <a:endParaRPr lang="en-US" sz="2200" i="1" dirty="0" smtClean="0">
              <a:solidFill>
                <a:srgbClr val="444547"/>
              </a:solidFill>
              <a:latin typeface="Arial" pitchFamily="34" charset="0"/>
              <a:cs typeface="Arial" pitchFamily="34" charset="0"/>
            </a:endParaRPr>
          </a:p>
          <a:p>
            <a:pPr fontAlgn="base">
              <a:spcBef>
                <a:spcPct val="0"/>
              </a:spcBef>
              <a:spcAft>
                <a:spcPct val="0"/>
              </a:spcAft>
            </a:pPr>
            <a:endParaRPr lang="en-US" sz="2200" i="1" dirty="0" smtClean="0">
              <a:solidFill>
                <a:srgbClr val="444547"/>
              </a:solidFill>
              <a:latin typeface="Arial" pitchFamily="34" charset="0"/>
              <a:cs typeface="Arial" pitchFamily="34" charset="0"/>
            </a:endParaRPr>
          </a:p>
          <a:p>
            <a:pPr fontAlgn="base">
              <a:spcBef>
                <a:spcPct val="0"/>
              </a:spcBef>
              <a:spcAft>
                <a:spcPct val="0"/>
              </a:spcAft>
            </a:pPr>
            <a:endParaRPr lang="en-US" sz="2200" i="1" dirty="0">
              <a:solidFill>
                <a:srgbClr val="444547"/>
              </a:solidFill>
              <a:latin typeface="Arial" pitchFamily="34" charset="0"/>
              <a:cs typeface="Arial" pitchFamily="34" charset="0"/>
            </a:endParaRPr>
          </a:p>
          <a:p>
            <a:pPr fontAlgn="base">
              <a:spcBef>
                <a:spcPct val="0"/>
              </a:spcBef>
              <a:spcAft>
                <a:spcPct val="0"/>
              </a:spcAft>
            </a:pPr>
            <a:endParaRPr lang="en-US" sz="2200" i="1" dirty="0" smtClean="0">
              <a:solidFill>
                <a:srgbClr val="444547"/>
              </a:solidFill>
              <a:latin typeface="Arial" pitchFamily="34" charset="0"/>
              <a:cs typeface="Arial" pitchFamily="34" charset="0"/>
            </a:endParaRPr>
          </a:p>
          <a:p>
            <a:pPr fontAlgn="base">
              <a:spcBef>
                <a:spcPct val="0"/>
              </a:spcBef>
              <a:spcAft>
                <a:spcPct val="0"/>
              </a:spcAft>
            </a:pPr>
            <a:r>
              <a:rPr lang="en-US" sz="2200" i="1" dirty="0" smtClean="0">
                <a:solidFill>
                  <a:srgbClr val="444547"/>
                </a:solidFill>
                <a:latin typeface="Arial" pitchFamily="34" charset="0"/>
                <a:cs typeface="Arial" pitchFamily="34" charset="0"/>
              </a:rPr>
              <a:t>Mycobacterium tuberculosis</a:t>
            </a:r>
            <a:endParaRPr lang="en-US" sz="2200" i="1" dirty="0">
              <a:solidFill>
                <a:prstClr val="black"/>
              </a:solidFill>
              <a:latin typeface="Arial" pitchFamily="34" charset="0"/>
              <a:cs typeface="Arial" pitchFamily="34" charset="0"/>
            </a:endParaRPr>
          </a:p>
        </p:txBody>
      </p:sp>
      <p:sp>
        <p:nvSpPr>
          <p:cNvPr id="3" name="Rettangolo 2"/>
          <p:cNvSpPr/>
          <p:nvPr/>
        </p:nvSpPr>
        <p:spPr>
          <a:xfrm>
            <a:off x="3059832" y="1196752"/>
            <a:ext cx="5904656" cy="121453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white"/>
              </a:solidFill>
            </a:endParaRPr>
          </a:p>
        </p:txBody>
      </p:sp>
      <p:sp>
        <p:nvSpPr>
          <p:cNvPr id="5" name="Rettangolo 4"/>
          <p:cNvSpPr/>
          <p:nvPr/>
        </p:nvSpPr>
        <p:spPr>
          <a:xfrm>
            <a:off x="3059832" y="2862539"/>
            <a:ext cx="5904656" cy="18626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white"/>
              </a:solidFill>
            </a:endParaRPr>
          </a:p>
        </p:txBody>
      </p:sp>
      <p:sp>
        <p:nvSpPr>
          <p:cNvPr id="4" name="CasellaDiTesto 3"/>
          <p:cNvSpPr txBox="1"/>
          <p:nvPr/>
        </p:nvSpPr>
        <p:spPr>
          <a:xfrm>
            <a:off x="333820" y="1628800"/>
            <a:ext cx="2149948" cy="461665"/>
          </a:xfrm>
          <a:prstGeom prst="rect">
            <a:avLst/>
          </a:prstGeom>
          <a:noFill/>
        </p:spPr>
        <p:txBody>
          <a:bodyPr wrap="none" rtlCol="0">
            <a:spAutoFit/>
          </a:bodyPr>
          <a:lstStyle/>
          <a:p>
            <a:r>
              <a:rPr lang="en-US" sz="2400" b="1" dirty="0" smtClean="0">
                <a:solidFill>
                  <a:srgbClr val="002060"/>
                </a:solidFill>
                <a:latin typeface="Arial" pitchFamily="34" charset="0"/>
                <a:cs typeface="Arial" pitchFamily="34" charset="0"/>
              </a:rPr>
              <a:t>Gram </a:t>
            </a:r>
            <a:r>
              <a:rPr lang="en-US" sz="2400" b="1" dirty="0" err="1" smtClean="0">
                <a:solidFill>
                  <a:srgbClr val="002060"/>
                </a:solidFill>
                <a:latin typeface="Arial" pitchFamily="34" charset="0"/>
                <a:cs typeface="Arial" pitchFamily="34" charset="0"/>
              </a:rPr>
              <a:t>positivi</a:t>
            </a:r>
            <a:endParaRPr lang="en-US" sz="2400" b="1" dirty="0">
              <a:solidFill>
                <a:srgbClr val="002060"/>
              </a:solidFill>
              <a:latin typeface="Arial" pitchFamily="34" charset="0"/>
              <a:cs typeface="Arial" pitchFamily="34" charset="0"/>
            </a:endParaRPr>
          </a:p>
        </p:txBody>
      </p:sp>
      <p:sp>
        <p:nvSpPr>
          <p:cNvPr id="7" name="CasellaDiTesto 6"/>
          <p:cNvSpPr txBox="1"/>
          <p:nvPr/>
        </p:nvSpPr>
        <p:spPr>
          <a:xfrm>
            <a:off x="323528" y="3471391"/>
            <a:ext cx="2236510"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Gram </a:t>
            </a:r>
            <a:r>
              <a:rPr lang="en-US" sz="2400" b="1" dirty="0" err="1" smtClean="0">
                <a:solidFill>
                  <a:srgbClr val="FF0000"/>
                </a:solidFill>
                <a:latin typeface="Arial" pitchFamily="34" charset="0"/>
                <a:cs typeface="Arial" pitchFamily="34" charset="0"/>
              </a:rPr>
              <a:t>negativi</a:t>
            </a:r>
            <a:endParaRPr lang="en-US" sz="2400" b="1" dirty="0">
              <a:solidFill>
                <a:srgbClr val="FF0000"/>
              </a:solidFill>
              <a:latin typeface="Arial" pitchFamily="34" charset="0"/>
              <a:cs typeface="Arial" pitchFamily="34" charset="0"/>
            </a:endParaRPr>
          </a:p>
        </p:txBody>
      </p:sp>
      <p:sp>
        <p:nvSpPr>
          <p:cNvPr id="8" name="Rettangolo 7"/>
          <p:cNvSpPr/>
          <p:nvPr/>
        </p:nvSpPr>
        <p:spPr>
          <a:xfrm>
            <a:off x="3059832" y="5559623"/>
            <a:ext cx="5904656" cy="389657"/>
          </a:xfrm>
          <a:prstGeom prst="rect">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white"/>
              </a:solidFill>
            </a:endParaRPr>
          </a:p>
        </p:txBody>
      </p:sp>
      <p:sp>
        <p:nvSpPr>
          <p:cNvPr id="9" name="CasellaDiTesto 8"/>
          <p:cNvSpPr txBox="1"/>
          <p:nvPr/>
        </p:nvSpPr>
        <p:spPr>
          <a:xfrm>
            <a:off x="323528" y="5559623"/>
            <a:ext cx="1075936" cy="461665"/>
          </a:xfrm>
          <a:prstGeom prst="rect">
            <a:avLst/>
          </a:prstGeom>
          <a:noFill/>
        </p:spPr>
        <p:txBody>
          <a:bodyPr wrap="none" rtlCol="0">
            <a:spAutoFit/>
          </a:bodyPr>
          <a:lstStyle/>
          <a:p>
            <a:r>
              <a:rPr lang="en-US" sz="2400" b="1" dirty="0" smtClean="0">
                <a:solidFill>
                  <a:srgbClr val="D60093"/>
                </a:solidFill>
                <a:latin typeface="Arial" pitchFamily="34" charset="0"/>
                <a:cs typeface="Arial" pitchFamily="34" charset="0"/>
              </a:rPr>
              <a:t>BAAR</a:t>
            </a:r>
            <a:endParaRPr lang="en-US" sz="2400" b="1" dirty="0">
              <a:solidFill>
                <a:srgbClr val="D60093"/>
              </a:solidFill>
              <a:latin typeface="Arial" pitchFamily="34" charset="0"/>
              <a:cs typeface="Arial" pitchFamily="34" charset="0"/>
            </a:endParaRPr>
          </a:p>
        </p:txBody>
      </p:sp>
    </p:spTree>
    <p:extLst>
      <p:ext uri="{BB962C8B-B14F-4D97-AF65-F5344CB8AC3E}">
        <p14:creationId xmlns:p14="http://schemas.microsoft.com/office/powerpoint/2010/main" val="17507239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10" name="Text Box 6"/>
          <p:cNvSpPr txBox="1">
            <a:spLocks noChangeArrowheads="1"/>
          </p:cNvSpPr>
          <p:nvPr/>
        </p:nvSpPr>
        <p:spPr bwMode="auto">
          <a:xfrm>
            <a:off x="179388" y="1855788"/>
            <a:ext cx="87852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tabLst>
                <a:tab pos="1528763" algn="l"/>
              </a:tabLst>
              <a:defRPr>
                <a:solidFill>
                  <a:schemeClr val="tx1"/>
                </a:solidFill>
                <a:latin typeface="Arial" pitchFamily="34" charset="0"/>
              </a:defRPr>
            </a:lvl1pPr>
            <a:lvl2pPr marL="800100" indent="-342900">
              <a:tabLst>
                <a:tab pos="1528763" algn="l"/>
              </a:tabLst>
              <a:defRPr>
                <a:solidFill>
                  <a:schemeClr val="tx1"/>
                </a:solidFill>
                <a:latin typeface="Arial" pitchFamily="34" charset="0"/>
              </a:defRPr>
            </a:lvl2pPr>
            <a:lvl3pPr marL="1257300" indent="-342900">
              <a:tabLst>
                <a:tab pos="1528763" algn="l"/>
              </a:tabLst>
              <a:defRPr>
                <a:solidFill>
                  <a:schemeClr val="tx1"/>
                </a:solidFill>
                <a:latin typeface="Arial" pitchFamily="34" charset="0"/>
              </a:defRPr>
            </a:lvl3pPr>
            <a:lvl4pPr marL="1714500" indent="-342900">
              <a:tabLst>
                <a:tab pos="1528763" algn="l"/>
              </a:tabLst>
              <a:defRPr>
                <a:solidFill>
                  <a:schemeClr val="tx1"/>
                </a:solidFill>
                <a:latin typeface="Arial" pitchFamily="34" charset="0"/>
              </a:defRPr>
            </a:lvl4pPr>
            <a:lvl5pPr marL="2171700" indent="-342900">
              <a:tabLst>
                <a:tab pos="1528763" algn="l"/>
              </a:tabLst>
              <a:defRPr>
                <a:solidFill>
                  <a:schemeClr val="tx1"/>
                </a:solidFill>
                <a:latin typeface="Arial" pitchFamily="34" charset="0"/>
              </a:defRPr>
            </a:lvl5pPr>
            <a:lvl6pPr marL="2628900" indent="-342900" fontAlgn="base">
              <a:spcBef>
                <a:spcPct val="0"/>
              </a:spcBef>
              <a:spcAft>
                <a:spcPct val="0"/>
              </a:spcAft>
              <a:tabLst>
                <a:tab pos="1528763" algn="l"/>
              </a:tabLst>
              <a:defRPr>
                <a:solidFill>
                  <a:schemeClr val="tx1"/>
                </a:solidFill>
                <a:latin typeface="Arial" pitchFamily="34" charset="0"/>
              </a:defRPr>
            </a:lvl6pPr>
            <a:lvl7pPr marL="3086100" indent="-342900" fontAlgn="base">
              <a:spcBef>
                <a:spcPct val="0"/>
              </a:spcBef>
              <a:spcAft>
                <a:spcPct val="0"/>
              </a:spcAft>
              <a:tabLst>
                <a:tab pos="1528763" algn="l"/>
              </a:tabLst>
              <a:defRPr>
                <a:solidFill>
                  <a:schemeClr val="tx1"/>
                </a:solidFill>
                <a:latin typeface="Arial" pitchFamily="34" charset="0"/>
              </a:defRPr>
            </a:lvl7pPr>
            <a:lvl8pPr marL="3543300" indent="-342900" fontAlgn="base">
              <a:spcBef>
                <a:spcPct val="0"/>
              </a:spcBef>
              <a:spcAft>
                <a:spcPct val="0"/>
              </a:spcAft>
              <a:tabLst>
                <a:tab pos="1528763" algn="l"/>
              </a:tabLst>
              <a:defRPr>
                <a:solidFill>
                  <a:schemeClr val="tx1"/>
                </a:solidFill>
                <a:latin typeface="Arial" pitchFamily="34" charset="0"/>
              </a:defRPr>
            </a:lvl8pPr>
            <a:lvl9pPr marL="4000500" indent="-342900" fontAlgn="base">
              <a:spcBef>
                <a:spcPct val="0"/>
              </a:spcBef>
              <a:spcAft>
                <a:spcPct val="0"/>
              </a:spcAft>
              <a:tabLst>
                <a:tab pos="1528763" algn="l"/>
              </a:tabLst>
              <a:defRPr>
                <a:solidFill>
                  <a:schemeClr val="tx1"/>
                </a:solidFill>
                <a:latin typeface="Arial" pitchFamily="34" charset="0"/>
              </a:defRPr>
            </a:lvl9pPr>
          </a:lstStyle>
          <a:p>
            <a:pPr fontAlgn="base">
              <a:spcBef>
                <a:spcPct val="0"/>
              </a:spcBef>
              <a:spcAft>
                <a:spcPct val="0"/>
              </a:spcAft>
              <a:buClr>
                <a:srgbClr val="193724"/>
              </a:buClr>
              <a:buFont typeface="Wingdings" pitchFamily="2" charset="2"/>
              <a:buChar char="ü"/>
            </a:pPr>
            <a:r>
              <a:rPr lang="en-US" sz="2400" b="1" smtClean="0">
                <a:solidFill>
                  <a:srgbClr val="000000"/>
                </a:solidFill>
              </a:rPr>
              <a:t>Regola: colonizzazione precede l’infezione. </a:t>
            </a:r>
          </a:p>
          <a:p>
            <a:pPr fontAlgn="base">
              <a:spcBef>
                <a:spcPct val="0"/>
              </a:spcBef>
              <a:spcAft>
                <a:spcPct val="0"/>
              </a:spcAft>
              <a:buClr>
                <a:srgbClr val="193724"/>
              </a:buClr>
              <a:buFont typeface="Wingdings" pitchFamily="2" charset="2"/>
              <a:buChar char="ü"/>
            </a:pPr>
            <a:endParaRPr lang="en-US" sz="2400" b="1" smtClean="0">
              <a:solidFill>
                <a:srgbClr val="000000"/>
              </a:solidFill>
            </a:endParaRPr>
          </a:p>
          <a:p>
            <a:pPr fontAlgn="base">
              <a:spcBef>
                <a:spcPct val="0"/>
              </a:spcBef>
              <a:spcAft>
                <a:spcPct val="0"/>
              </a:spcAft>
              <a:buClr>
                <a:srgbClr val="193724"/>
              </a:buClr>
              <a:buFont typeface="Wingdings" pitchFamily="2" charset="2"/>
              <a:buChar char="ü"/>
            </a:pPr>
            <a:r>
              <a:rPr lang="en-US" sz="2400" b="1" smtClean="0">
                <a:solidFill>
                  <a:srgbClr val="000000"/>
                </a:solidFill>
              </a:rPr>
              <a:t>Bassa in soggetti sani (8%)</a:t>
            </a:r>
          </a:p>
          <a:p>
            <a:pPr fontAlgn="base">
              <a:spcBef>
                <a:spcPct val="0"/>
              </a:spcBef>
              <a:spcAft>
                <a:spcPct val="0"/>
              </a:spcAft>
              <a:buClr>
                <a:srgbClr val="193724"/>
              </a:buClr>
              <a:buFont typeface="Wingdings" pitchFamily="2" charset="2"/>
              <a:buChar char="ü"/>
            </a:pPr>
            <a:endParaRPr lang="en-US" sz="2400" b="1" smtClean="0">
              <a:solidFill>
                <a:srgbClr val="000000"/>
              </a:solidFill>
            </a:endParaRPr>
          </a:p>
          <a:p>
            <a:pPr fontAlgn="base">
              <a:spcBef>
                <a:spcPct val="0"/>
              </a:spcBef>
              <a:spcAft>
                <a:spcPct val="0"/>
              </a:spcAft>
              <a:buClr>
                <a:srgbClr val="193724"/>
              </a:buClr>
              <a:buFont typeface="Wingdings" pitchFamily="2" charset="2"/>
              <a:buChar char="ü"/>
            </a:pPr>
            <a:r>
              <a:rPr lang="en-US" sz="2400" b="1" smtClean="0">
                <a:solidFill>
                  <a:srgbClr val="000000"/>
                </a:solidFill>
              </a:rPr>
              <a:t>Elevata in pazienti ospedalizzati (60%)</a:t>
            </a:r>
          </a:p>
          <a:p>
            <a:pPr fontAlgn="base">
              <a:spcBef>
                <a:spcPct val="0"/>
              </a:spcBef>
              <a:spcAft>
                <a:spcPct val="0"/>
              </a:spcAft>
              <a:buClr>
                <a:srgbClr val="193724"/>
              </a:buClr>
              <a:buFont typeface="Wingdings" pitchFamily="2" charset="2"/>
              <a:buChar char="ü"/>
            </a:pPr>
            <a:endParaRPr lang="en-US" sz="2400" b="1" smtClean="0">
              <a:solidFill>
                <a:srgbClr val="000000"/>
              </a:solidFill>
            </a:endParaRPr>
          </a:p>
          <a:p>
            <a:pPr fontAlgn="base">
              <a:spcBef>
                <a:spcPct val="0"/>
              </a:spcBef>
              <a:spcAft>
                <a:spcPct val="0"/>
              </a:spcAft>
              <a:buClr>
                <a:srgbClr val="193724"/>
              </a:buClr>
              <a:buFont typeface="Wingdings" pitchFamily="2" charset="2"/>
              <a:buChar char="ü"/>
            </a:pPr>
            <a:r>
              <a:rPr lang="en-US" sz="2400" b="1" smtClean="0">
                <a:solidFill>
                  <a:srgbClr val="000000"/>
                </a:solidFill>
              </a:rPr>
              <a:t>Elevatissima in immunodepresso (80%)</a:t>
            </a:r>
          </a:p>
          <a:p>
            <a:pPr fontAlgn="base">
              <a:spcBef>
                <a:spcPct val="0"/>
              </a:spcBef>
              <a:spcAft>
                <a:spcPct val="0"/>
              </a:spcAft>
              <a:buClr>
                <a:srgbClr val="193724"/>
              </a:buClr>
              <a:buFont typeface="Wingdings" pitchFamily="2" charset="2"/>
              <a:buChar char="ü"/>
            </a:pPr>
            <a:endParaRPr lang="en-US" sz="2400" b="1" smtClean="0">
              <a:solidFill>
                <a:srgbClr val="000000"/>
              </a:solidFill>
            </a:endParaRPr>
          </a:p>
          <a:p>
            <a:pPr fontAlgn="base">
              <a:spcBef>
                <a:spcPct val="0"/>
              </a:spcBef>
              <a:spcAft>
                <a:spcPct val="0"/>
              </a:spcAft>
              <a:buClr>
                <a:srgbClr val="193724"/>
              </a:buClr>
              <a:buFont typeface="Wingdings" pitchFamily="2" charset="2"/>
              <a:buChar char="ü"/>
            </a:pPr>
            <a:r>
              <a:rPr lang="en-US" sz="2400" b="1" smtClean="0">
                <a:solidFill>
                  <a:srgbClr val="000000"/>
                </a:solidFill>
              </a:rPr>
              <a:t>Serbatoio: ospedale !</a:t>
            </a:r>
          </a:p>
          <a:p>
            <a:pPr fontAlgn="base">
              <a:spcBef>
                <a:spcPct val="0"/>
              </a:spcBef>
              <a:spcAft>
                <a:spcPct val="0"/>
              </a:spcAft>
              <a:buClr>
                <a:srgbClr val="193724"/>
              </a:buClr>
              <a:buFont typeface="Wingdings" pitchFamily="2" charset="2"/>
              <a:buNone/>
            </a:pPr>
            <a:r>
              <a:rPr lang="en-US" sz="2400" b="1" smtClean="0">
                <a:solidFill>
                  <a:srgbClr val="000000"/>
                </a:solidFill>
              </a:rPr>
              <a:t>	</a:t>
            </a:r>
            <a:endParaRPr lang="en-US" sz="2400" smtClean="0">
              <a:solidFill>
                <a:srgbClr val="000000"/>
              </a:solidFill>
            </a:endParaRPr>
          </a:p>
        </p:txBody>
      </p:sp>
      <p:sp>
        <p:nvSpPr>
          <p:cNvPr id="277511" name="Text Box 7"/>
          <p:cNvSpPr txBox="1">
            <a:spLocks noChangeArrowheads="1"/>
          </p:cNvSpPr>
          <p:nvPr/>
        </p:nvSpPr>
        <p:spPr bwMode="auto">
          <a:xfrm>
            <a:off x="1619250" y="401638"/>
            <a:ext cx="5865813" cy="528637"/>
          </a:xfrm>
          <a:prstGeom prst="rect">
            <a:avLst/>
          </a:prstGeom>
          <a:noFill/>
          <a:ln w="9525">
            <a:solidFill>
              <a:srgbClr val="1937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rPr>
              <a:t>P. aeruginosa:</a:t>
            </a:r>
            <a:r>
              <a:rPr lang="en-US" sz="2800" smtClean="0">
                <a:solidFill>
                  <a:srgbClr val="000000"/>
                </a:solidFill>
              </a:rPr>
              <a:t> COLONIZZAZIONE</a:t>
            </a:r>
            <a:endParaRPr lang="en-US" sz="2800" b="1" smtClean="0">
              <a:solidFill>
                <a:srgbClr val="000000"/>
              </a:solidFill>
            </a:endParaRPr>
          </a:p>
        </p:txBody>
      </p:sp>
      <p:sp>
        <p:nvSpPr>
          <p:cNvPr id="277512" name="Line 8"/>
          <p:cNvSpPr>
            <a:spLocks noChangeShapeType="1"/>
          </p:cNvSpPr>
          <p:nvPr/>
        </p:nvSpPr>
        <p:spPr bwMode="auto">
          <a:xfrm>
            <a:off x="4572000" y="5734050"/>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6775628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5" name="Rectangle 5"/>
          <p:cNvSpPr>
            <a:spLocks noChangeArrowheads="1"/>
          </p:cNvSpPr>
          <p:nvPr/>
        </p:nvSpPr>
        <p:spPr bwMode="auto">
          <a:xfrm>
            <a:off x="247650" y="981075"/>
            <a:ext cx="9578975" cy="18002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275539"/>
              </a:buClr>
              <a:buFont typeface="Wingdings" pitchFamily="2" charset="2"/>
              <a:buChar char="ü"/>
            </a:pPr>
            <a:r>
              <a:rPr lang="it-IT" altLang="it-IT" sz="2400" smtClean="0">
                <a:solidFill>
                  <a:srgbClr val="000000"/>
                </a:solidFill>
              </a:rPr>
              <a:t>Portatori persistenti: pazienti, personale sanitario </a:t>
            </a:r>
          </a:p>
          <a:p>
            <a:pPr marL="342900" indent="-342900" fontAlgn="base">
              <a:spcBef>
                <a:spcPct val="20000"/>
              </a:spcBef>
              <a:spcAft>
                <a:spcPct val="0"/>
              </a:spcAft>
              <a:buClr>
                <a:srgbClr val="275539"/>
              </a:buClr>
              <a:buFont typeface="Wingdings" pitchFamily="2" charset="2"/>
              <a:buChar char="ü"/>
            </a:pPr>
            <a:r>
              <a:rPr lang="it-IT" altLang="it-IT" sz="2400" b="1" smtClean="0">
                <a:solidFill>
                  <a:srgbClr val="000000"/>
                </a:solidFill>
              </a:rPr>
              <a:t>Ambiente ospedaliero</a:t>
            </a:r>
          </a:p>
        </p:txBody>
      </p:sp>
      <p:sp>
        <p:nvSpPr>
          <p:cNvPr id="266246" name="Rectangle 6"/>
          <p:cNvSpPr>
            <a:spLocks noChangeArrowheads="1"/>
          </p:cNvSpPr>
          <p:nvPr/>
        </p:nvSpPr>
        <p:spPr bwMode="auto">
          <a:xfrm>
            <a:off x="468313" y="2276475"/>
            <a:ext cx="8137525" cy="4248150"/>
          </a:xfrm>
          <a:prstGeom prst="rect">
            <a:avLst/>
          </a:prstGeom>
          <a:noFill/>
          <a:ln w="9525">
            <a:solidFill>
              <a:srgbClr val="275539"/>
            </a:solidFill>
            <a:miter lim="800000"/>
            <a:headEnd/>
            <a:tailEnd/>
          </a:ln>
          <a:effectLst/>
          <a:extLst>
            <a:ext uri="{909E8E84-426E-40DD-AFC4-6F175D3DCCD1}">
              <a14:hiddenFill xmlns:a14="http://schemas.microsoft.com/office/drawing/2010/main">
                <a:solidFill>
                  <a:srgbClr val="00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Tx/>
              <a:buChar char="•"/>
              <a:tabLst>
                <a:tab pos="355600" algn="l"/>
              </a:tabLst>
            </a:pPr>
            <a:r>
              <a:rPr lang="it-IT" altLang="it-IT" sz="2200" i="1" noProof="1" smtClean="0">
                <a:solidFill>
                  <a:srgbClr val="000000"/>
                </a:solidFill>
              </a:rPr>
              <a:t>P. aeruginosa</a:t>
            </a:r>
            <a:r>
              <a:rPr lang="it-IT" altLang="it-IT" sz="2200" smtClean="0">
                <a:solidFill>
                  <a:srgbClr val="000000"/>
                </a:solidFill>
              </a:rPr>
              <a:t> può contaminare: </a:t>
            </a:r>
            <a:r>
              <a:rPr lang="it-IT" sz="2200" noProof="1" smtClean="0">
                <a:solidFill>
                  <a:srgbClr val="000000"/>
                </a:solidFill>
              </a:rPr>
              <a:t>disinfettanti, </a:t>
            </a:r>
            <a:r>
              <a:rPr lang="it-IT" altLang="it-IT" sz="2200" smtClean="0">
                <a:solidFill>
                  <a:srgbClr val="000000"/>
                </a:solidFill>
              </a:rPr>
              <a:t>apparecchi respiratori e di dialisi, lavandini, bagni, superfici.</a:t>
            </a:r>
          </a:p>
          <a:p>
            <a:pPr marL="342900" indent="-342900" fontAlgn="base">
              <a:spcBef>
                <a:spcPts val="500"/>
              </a:spcBef>
              <a:spcAft>
                <a:spcPts val="500"/>
              </a:spcAft>
              <a:buFontTx/>
              <a:buChar char="•"/>
              <a:tabLst>
                <a:tab pos="355600" algn="l"/>
              </a:tabLst>
            </a:pPr>
            <a:r>
              <a:rPr lang="it-IT" sz="2200" smtClean="0">
                <a:solidFill>
                  <a:srgbClr val="000000"/>
                </a:solidFill>
              </a:rPr>
              <a:t>E’</a:t>
            </a:r>
            <a:r>
              <a:rPr lang="it-IT" sz="2200" noProof="1" smtClean="0">
                <a:solidFill>
                  <a:srgbClr val="000000"/>
                </a:solidFill>
              </a:rPr>
              <a:t> costantemente reintrodotto nell’ambiente con frutta, verdura, piante e tramite pazienti trasferiti da altri reparti</a:t>
            </a:r>
            <a:endParaRPr lang="it-IT" altLang="it-IT" sz="2200" smtClean="0">
              <a:solidFill>
                <a:srgbClr val="000000"/>
              </a:solidFill>
            </a:endParaRPr>
          </a:p>
          <a:p>
            <a:pPr marL="342900" indent="-342900" fontAlgn="base">
              <a:spcBef>
                <a:spcPct val="20000"/>
              </a:spcBef>
              <a:spcAft>
                <a:spcPct val="0"/>
              </a:spcAft>
              <a:buFontTx/>
              <a:buChar char="•"/>
              <a:tabLst>
                <a:tab pos="355600" algn="l"/>
              </a:tabLst>
            </a:pPr>
            <a:r>
              <a:rPr lang="it-IT" altLang="it-IT" sz="2200" smtClean="0">
                <a:solidFill>
                  <a:srgbClr val="000000"/>
                </a:solidFill>
              </a:rPr>
              <a:t>Nell’ambiente ospedaliero spesso coesistono importanti fattori di rischio : </a:t>
            </a:r>
          </a:p>
          <a:p>
            <a:pPr marL="742950" lvl="1" indent="-285750" fontAlgn="base">
              <a:spcBef>
                <a:spcPct val="20000"/>
              </a:spcBef>
              <a:spcAft>
                <a:spcPct val="0"/>
              </a:spcAft>
              <a:buFontTx/>
              <a:buChar char="–"/>
              <a:tabLst>
                <a:tab pos="355600" algn="l"/>
              </a:tabLst>
            </a:pPr>
            <a:r>
              <a:rPr lang="it-IT" altLang="it-IT" sz="2200" smtClean="0">
                <a:solidFill>
                  <a:srgbClr val="000000"/>
                </a:solidFill>
              </a:rPr>
              <a:t>trattamento empirico con antibiotici ad ampio spettro</a:t>
            </a:r>
          </a:p>
          <a:p>
            <a:pPr marL="742950" lvl="1" indent="-285750" fontAlgn="base">
              <a:spcBef>
                <a:spcPct val="20000"/>
              </a:spcBef>
              <a:spcAft>
                <a:spcPct val="0"/>
              </a:spcAft>
              <a:buFontTx/>
              <a:buChar char="–"/>
              <a:tabLst>
                <a:tab pos="355600" algn="l"/>
              </a:tabLst>
            </a:pPr>
            <a:r>
              <a:rPr lang="it-IT" altLang="it-IT" sz="2200" smtClean="0">
                <a:solidFill>
                  <a:srgbClr val="000000"/>
                </a:solidFill>
              </a:rPr>
              <a:t>ventilazione assistita o terapia per via respiratoria</a:t>
            </a:r>
          </a:p>
          <a:p>
            <a:pPr marL="742950" lvl="1" indent="-285750" fontAlgn="base">
              <a:spcBef>
                <a:spcPct val="20000"/>
              </a:spcBef>
              <a:spcAft>
                <a:spcPct val="0"/>
              </a:spcAft>
              <a:buFontTx/>
              <a:buChar char="–"/>
              <a:tabLst>
                <a:tab pos="355600" algn="l"/>
              </a:tabLst>
            </a:pPr>
            <a:r>
              <a:rPr lang="it-IT" altLang="it-IT" sz="2200" smtClean="0">
                <a:solidFill>
                  <a:srgbClr val="000000"/>
                </a:solidFill>
              </a:rPr>
              <a:t>prolungata ospedalizzazione</a:t>
            </a:r>
          </a:p>
          <a:p>
            <a:pPr marL="742950" lvl="1" indent="-285750" fontAlgn="base">
              <a:spcBef>
                <a:spcPct val="20000"/>
              </a:spcBef>
              <a:spcAft>
                <a:spcPct val="0"/>
              </a:spcAft>
              <a:buFontTx/>
              <a:buChar char="–"/>
              <a:tabLst>
                <a:tab pos="355600" algn="l"/>
              </a:tabLst>
            </a:pPr>
            <a:r>
              <a:rPr lang="it-IT" altLang="it-IT" sz="2200" smtClean="0">
                <a:solidFill>
                  <a:srgbClr val="000000"/>
                </a:solidFill>
              </a:rPr>
              <a:t>funzioni immuni compromesse</a:t>
            </a:r>
          </a:p>
        </p:txBody>
      </p:sp>
      <p:sp>
        <p:nvSpPr>
          <p:cNvPr id="266247" name="Text Box 7"/>
          <p:cNvSpPr txBox="1">
            <a:spLocks noChangeArrowheads="1"/>
          </p:cNvSpPr>
          <p:nvPr/>
        </p:nvSpPr>
        <p:spPr bwMode="auto">
          <a:xfrm>
            <a:off x="2308225" y="207963"/>
            <a:ext cx="4495800" cy="466725"/>
          </a:xfrm>
          <a:prstGeom prst="rect">
            <a:avLst/>
          </a:prstGeom>
          <a:noFill/>
          <a:ln w="9525">
            <a:solidFill>
              <a:srgbClr val="27553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altLang="it-IT" sz="2400" b="1" smtClean="0">
                <a:solidFill>
                  <a:srgbClr val="000000"/>
                </a:solidFill>
              </a:rPr>
              <a:t>Chi trasmette </a:t>
            </a:r>
            <a:r>
              <a:rPr lang="it-IT" altLang="it-IT" sz="2400" b="1" i="1" smtClean="0">
                <a:solidFill>
                  <a:srgbClr val="000000"/>
                </a:solidFill>
              </a:rPr>
              <a:t>Pseudomonas</a:t>
            </a:r>
            <a:r>
              <a:rPr lang="it-IT" altLang="it-IT" sz="2400" b="1" smtClean="0">
                <a:solidFill>
                  <a:srgbClr val="000000"/>
                </a:solidFill>
              </a:rPr>
              <a:t>?</a:t>
            </a:r>
            <a:endParaRPr lang="en-US" sz="2400" b="1" smtClean="0">
              <a:solidFill>
                <a:srgbClr val="000000"/>
              </a:solidFill>
            </a:endParaRPr>
          </a:p>
        </p:txBody>
      </p:sp>
    </p:spTree>
    <p:extLst>
      <p:ext uri="{BB962C8B-B14F-4D97-AF65-F5344CB8AC3E}">
        <p14:creationId xmlns:p14="http://schemas.microsoft.com/office/powerpoint/2010/main" val="16875244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4"/>
          <p:cNvSpPr>
            <a:spLocks noChangeArrowheads="1"/>
          </p:cNvSpPr>
          <p:nvPr/>
        </p:nvSpPr>
        <p:spPr bwMode="auto">
          <a:xfrm>
            <a:off x="323850" y="1295400"/>
            <a:ext cx="8153400" cy="4876800"/>
          </a:xfrm>
          <a:prstGeom prst="rect">
            <a:avLst/>
          </a:prstGeom>
          <a:noFill/>
          <a:ln w="57150">
            <a:solidFill>
              <a:srgbClr val="275539"/>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endParaRPr>
          </a:p>
        </p:txBody>
      </p:sp>
      <p:pic>
        <p:nvPicPr>
          <p:cNvPr id="268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447800"/>
            <a:ext cx="567848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4" name="Text Box 6"/>
          <p:cNvSpPr txBox="1">
            <a:spLocks noChangeArrowheads="1"/>
          </p:cNvSpPr>
          <p:nvPr/>
        </p:nvSpPr>
        <p:spPr bwMode="auto">
          <a:xfrm>
            <a:off x="6191250" y="1697038"/>
            <a:ext cx="2133600" cy="346075"/>
          </a:xfrm>
          <a:prstGeom prst="rect">
            <a:avLst/>
          </a:prstGeom>
          <a:solidFill>
            <a:srgbClr val="EAEAEA"/>
          </a:solidFill>
          <a:ln w="9525">
            <a:solidFill>
              <a:srgbClr val="27553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1600" smtClean="0">
                <a:solidFill>
                  <a:srgbClr val="000000"/>
                </a:solidFill>
              </a:rPr>
              <a:t>INFEZIONI DEL SNC</a:t>
            </a:r>
          </a:p>
        </p:txBody>
      </p:sp>
      <p:sp>
        <p:nvSpPr>
          <p:cNvPr id="268295" name="Text Box 7"/>
          <p:cNvSpPr txBox="1">
            <a:spLocks noChangeArrowheads="1"/>
          </p:cNvSpPr>
          <p:nvPr/>
        </p:nvSpPr>
        <p:spPr bwMode="auto">
          <a:xfrm>
            <a:off x="5734050" y="2208213"/>
            <a:ext cx="2462213" cy="346075"/>
          </a:xfrm>
          <a:prstGeom prst="rect">
            <a:avLst/>
          </a:prstGeom>
          <a:solidFill>
            <a:srgbClr val="EAEAEA"/>
          </a:solidFill>
          <a:ln w="9525">
            <a:solidFill>
              <a:srgbClr val="27553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1600" smtClean="0">
                <a:solidFill>
                  <a:srgbClr val="000000"/>
                </a:solidFill>
              </a:rPr>
              <a:t>OTITE, ENDOLFALMITE</a:t>
            </a:r>
          </a:p>
        </p:txBody>
      </p:sp>
      <p:sp>
        <p:nvSpPr>
          <p:cNvPr id="268296" name="Text Box 8"/>
          <p:cNvSpPr txBox="1">
            <a:spLocks noChangeArrowheads="1"/>
          </p:cNvSpPr>
          <p:nvPr/>
        </p:nvSpPr>
        <p:spPr bwMode="auto">
          <a:xfrm>
            <a:off x="6235700" y="2778125"/>
            <a:ext cx="1546225" cy="346075"/>
          </a:xfrm>
          <a:prstGeom prst="rect">
            <a:avLst/>
          </a:prstGeom>
          <a:solidFill>
            <a:srgbClr val="EAEAEA"/>
          </a:solidFill>
          <a:ln w="9525">
            <a:solidFill>
              <a:srgbClr val="27553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1600" smtClean="0">
                <a:solidFill>
                  <a:srgbClr val="000000"/>
                </a:solidFill>
              </a:rPr>
              <a:t>BATTERIEMIA</a:t>
            </a:r>
          </a:p>
        </p:txBody>
      </p:sp>
      <p:sp>
        <p:nvSpPr>
          <p:cNvPr id="268297" name="Text Box 9"/>
          <p:cNvSpPr txBox="1">
            <a:spLocks noChangeArrowheads="1"/>
          </p:cNvSpPr>
          <p:nvPr/>
        </p:nvSpPr>
        <p:spPr bwMode="auto">
          <a:xfrm>
            <a:off x="6235700" y="3384550"/>
            <a:ext cx="1668463" cy="346075"/>
          </a:xfrm>
          <a:prstGeom prst="rect">
            <a:avLst/>
          </a:prstGeom>
          <a:solidFill>
            <a:srgbClr val="EAEAEA"/>
          </a:solidFill>
          <a:ln w="9525">
            <a:solidFill>
              <a:srgbClr val="27553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1600" smtClean="0">
                <a:solidFill>
                  <a:srgbClr val="000000"/>
                </a:solidFill>
              </a:rPr>
              <a:t>ENDOCARDITE</a:t>
            </a:r>
          </a:p>
        </p:txBody>
      </p:sp>
      <p:sp>
        <p:nvSpPr>
          <p:cNvPr id="268298" name="Text Box 10"/>
          <p:cNvSpPr txBox="1">
            <a:spLocks noChangeArrowheads="1"/>
          </p:cNvSpPr>
          <p:nvPr/>
        </p:nvSpPr>
        <p:spPr bwMode="auto">
          <a:xfrm>
            <a:off x="5810250" y="4679950"/>
            <a:ext cx="2578100" cy="835025"/>
          </a:xfrm>
          <a:prstGeom prst="rect">
            <a:avLst/>
          </a:prstGeom>
          <a:solidFill>
            <a:srgbClr val="EAEAEA"/>
          </a:solidFill>
          <a:ln w="9525">
            <a:solidFill>
              <a:srgbClr val="27553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sz="1600" smtClean="0">
                <a:solidFill>
                  <a:srgbClr val="000000"/>
                </a:solidFill>
              </a:rPr>
              <a:t>INFEZIONI DEL TRATTO</a:t>
            </a:r>
          </a:p>
          <a:p>
            <a:pPr eaLnBrk="0" fontAlgn="base" hangingPunct="0">
              <a:spcBef>
                <a:spcPct val="0"/>
              </a:spcBef>
              <a:spcAft>
                <a:spcPct val="0"/>
              </a:spcAft>
            </a:pPr>
            <a:r>
              <a:rPr lang="it-IT" sz="1600" smtClean="0">
                <a:solidFill>
                  <a:srgbClr val="000000"/>
                </a:solidFill>
              </a:rPr>
              <a:t>URINARIO (12% IVU associate a catetere)</a:t>
            </a:r>
          </a:p>
        </p:txBody>
      </p:sp>
      <p:sp>
        <p:nvSpPr>
          <p:cNvPr id="268299" name="Text Box 11"/>
          <p:cNvSpPr txBox="1">
            <a:spLocks noChangeArrowheads="1"/>
          </p:cNvSpPr>
          <p:nvPr/>
        </p:nvSpPr>
        <p:spPr bwMode="auto">
          <a:xfrm>
            <a:off x="469900" y="1447800"/>
            <a:ext cx="2911475" cy="1568450"/>
          </a:xfrm>
          <a:prstGeom prst="rect">
            <a:avLst/>
          </a:prstGeom>
          <a:solidFill>
            <a:srgbClr val="EAEAEA"/>
          </a:solidFill>
          <a:ln w="9525">
            <a:solidFill>
              <a:srgbClr val="27553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1600" smtClean="0">
                <a:solidFill>
                  <a:srgbClr val="000000"/>
                </a:solidFill>
              </a:rPr>
              <a:t>INFEZIONI DELLA CUTE E </a:t>
            </a:r>
          </a:p>
          <a:p>
            <a:pPr eaLnBrk="0" fontAlgn="base" hangingPunct="0">
              <a:spcBef>
                <a:spcPct val="0"/>
              </a:spcBef>
              <a:spcAft>
                <a:spcPct val="0"/>
              </a:spcAft>
            </a:pPr>
            <a:r>
              <a:rPr lang="it-IT" sz="1600" smtClean="0">
                <a:solidFill>
                  <a:srgbClr val="000000"/>
                </a:solidFill>
              </a:rPr>
              <a:t>DEI MUSCOLI SCHELETRICI</a:t>
            </a:r>
          </a:p>
          <a:p>
            <a:pPr eaLnBrk="0" fontAlgn="base" hangingPunct="0">
              <a:spcBef>
                <a:spcPct val="0"/>
              </a:spcBef>
              <a:spcAft>
                <a:spcPct val="0"/>
              </a:spcAft>
            </a:pPr>
            <a:endParaRPr lang="it-IT" sz="1600" smtClean="0">
              <a:solidFill>
                <a:srgbClr val="000000"/>
              </a:solidFill>
            </a:endParaRPr>
          </a:p>
          <a:p>
            <a:pPr eaLnBrk="0" fontAlgn="base" hangingPunct="0">
              <a:spcBef>
                <a:spcPct val="0"/>
              </a:spcBef>
              <a:spcAft>
                <a:spcPct val="0"/>
              </a:spcAft>
            </a:pPr>
            <a:r>
              <a:rPr lang="it-IT" sz="1600" smtClean="0">
                <a:solidFill>
                  <a:srgbClr val="000000"/>
                </a:solidFill>
              </a:rPr>
              <a:t>INFEZIONI </a:t>
            </a:r>
          </a:p>
          <a:p>
            <a:pPr eaLnBrk="0" fontAlgn="base" hangingPunct="0">
              <a:spcBef>
                <a:spcPct val="0"/>
              </a:spcBef>
              <a:spcAft>
                <a:spcPct val="0"/>
              </a:spcAft>
            </a:pPr>
            <a:r>
              <a:rPr lang="it-IT" sz="1600" smtClean="0">
                <a:solidFill>
                  <a:srgbClr val="000000"/>
                </a:solidFill>
              </a:rPr>
              <a:t>- DI USTIONI</a:t>
            </a:r>
          </a:p>
          <a:p>
            <a:pPr eaLnBrk="0" fontAlgn="base" hangingPunct="0">
              <a:spcBef>
                <a:spcPct val="0"/>
              </a:spcBef>
              <a:spcAft>
                <a:spcPct val="0"/>
              </a:spcAft>
            </a:pPr>
            <a:r>
              <a:rPr lang="it-IT" sz="1600" smtClean="0">
                <a:solidFill>
                  <a:srgbClr val="000000"/>
                </a:solidFill>
              </a:rPr>
              <a:t>- DI FERITE CHIRURGICHE </a:t>
            </a:r>
          </a:p>
        </p:txBody>
      </p:sp>
      <p:sp>
        <p:nvSpPr>
          <p:cNvPr id="268300" name="Rectangle 12"/>
          <p:cNvSpPr>
            <a:spLocks noChangeArrowheads="1"/>
          </p:cNvSpPr>
          <p:nvPr/>
        </p:nvSpPr>
        <p:spPr bwMode="auto">
          <a:xfrm>
            <a:off x="498475" y="3457575"/>
            <a:ext cx="3330575" cy="2006600"/>
          </a:xfrm>
          <a:prstGeom prst="rect">
            <a:avLst/>
          </a:prstGeom>
          <a:solidFill>
            <a:srgbClr val="EAEAEA"/>
          </a:solidFill>
          <a:ln w="9525">
            <a:solidFill>
              <a:srgbClr val="27553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130000"/>
              </a:lnSpc>
              <a:spcBef>
                <a:spcPct val="0"/>
              </a:spcBef>
              <a:spcAft>
                <a:spcPct val="0"/>
              </a:spcAft>
            </a:pPr>
            <a:r>
              <a:rPr lang="it-IT" sz="1600" smtClean="0">
                <a:solidFill>
                  <a:srgbClr val="000000"/>
                </a:solidFill>
              </a:rPr>
              <a:t>INFEZIONI DEL TRATTO </a:t>
            </a:r>
          </a:p>
          <a:p>
            <a:pPr eaLnBrk="0" fontAlgn="base" hangingPunct="0">
              <a:lnSpc>
                <a:spcPct val="130000"/>
              </a:lnSpc>
              <a:spcBef>
                <a:spcPct val="0"/>
              </a:spcBef>
              <a:spcAft>
                <a:spcPct val="0"/>
              </a:spcAft>
            </a:pPr>
            <a:r>
              <a:rPr lang="it-IT" sz="1600" smtClean="0">
                <a:solidFill>
                  <a:srgbClr val="000000"/>
                </a:solidFill>
              </a:rPr>
              <a:t>RESPIRATORIO:</a:t>
            </a:r>
          </a:p>
          <a:p>
            <a:pPr eaLnBrk="0" fontAlgn="base" hangingPunct="0">
              <a:lnSpc>
                <a:spcPct val="130000"/>
              </a:lnSpc>
              <a:spcBef>
                <a:spcPct val="0"/>
              </a:spcBef>
              <a:spcAft>
                <a:spcPct val="0"/>
              </a:spcAft>
            </a:pPr>
            <a:r>
              <a:rPr lang="it-IT" sz="1600" smtClean="0">
                <a:solidFill>
                  <a:srgbClr val="000000"/>
                </a:solidFill>
              </a:rPr>
              <a:t>- CRONICHE NEI PAZIENTI CON </a:t>
            </a:r>
          </a:p>
          <a:p>
            <a:pPr eaLnBrk="0" fontAlgn="base" hangingPunct="0">
              <a:lnSpc>
                <a:spcPct val="130000"/>
              </a:lnSpc>
              <a:spcBef>
                <a:spcPct val="0"/>
              </a:spcBef>
              <a:spcAft>
                <a:spcPct val="0"/>
              </a:spcAft>
            </a:pPr>
            <a:r>
              <a:rPr lang="it-IT" sz="1600" smtClean="0">
                <a:solidFill>
                  <a:srgbClr val="000000"/>
                </a:solidFill>
              </a:rPr>
              <a:t>  FIBROSI CISTICA</a:t>
            </a:r>
          </a:p>
          <a:p>
            <a:pPr eaLnBrk="0" fontAlgn="base" hangingPunct="0">
              <a:lnSpc>
                <a:spcPct val="130000"/>
              </a:lnSpc>
              <a:spcBef>
                <a:spcPct val="0"/>
              </a:spcBef>
              <a:spcAft>
                <a:spcPct val="0"/>
              </a:spcAft>
            </a:pPr>
            <a:r>
              <a:rPr lang="it-IT" sz="1600" smtClean="0">
                <a:solidFill>
                  <a:srgbClr val="000000"/>
                </a:solidFill>
              </a:rPr>
              <a:t>- POLMONITI ACUTE </a:t>
            </a:r>
          </a:p>
          <a:p>
            <a:pPr eaLnBrk="0" fontAlgn="base" hangingPunct="0">
              <a:lnSpc>
                <a:spcPct val="130000"/>
              </a:lnSpc>
              <a:spcBef>
                <a:spcPct val="0"/>
              </a:spcBef>
              <a:spcAft>
                <a:spcPct val="0"/>
              </a:spcAft>
            </a:pPr>
            <a:r>
              <a:rPr lang="it-IT" sz="1600" smtClean="0">
                <a:solidFill>
                  <a:srgbClr val="000000"/>
                </a:solidFill>
              </a:rPr>
              <a:t>  NEGLI ALTRI SOGGETTI</a:t>
            </a:r>
          </a:p>
        </p:txBody>
      </p:sp>
      <p:sp>
        <p:nvSpPr>
          <p:cNvPr id="268301" name="Text Box 13"/>
          <p:cNvSpPr txBox="1">
            <a:spLocks noChangeArrowheads="1"/>
          </p:cNvSpPr>
          <p:nvPr/>
        </p:nvSpPr>
        <p:spPr bwMode="auto">
          <a:xfrm>
            <a:off x="2914650" y="381000"/>
            <a:ext cx="3348038" cy="64135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lnSpc>
                <a:spcPct val="90000"/>
              </a:lnSpc>
              <a:spcBef>
                <a:spcPct val="0"/>
              </a:spcBef>
              <a:spcAft>
                <a:spcPct val="0"/>
              </a:spcAft>
            </a:pPr>
            <a:r>
              <a:rPr lang="it-IT" sz="2000" b="1" smtClean="0">
                <a:solidFill>
                  <a:srgbClr val="000000"/>
                </a:solidFill>
              </a:rPr>
              <a:t>INFEZIONI DA </a:t>
            </a:r>
          </a:p>
          <a:p>
            <a:pPr algn="ctr" eaLnBrk="0" fontAlgn="base" hangingPunct="0">
              <a:lnSpc>
                <a:spcPct val="90000"/>
              </a:lnSpc>
              <a:spcBef>
                <a:spcPct val="0"/>
              </a:spcBef>
              <a:spcAft>
                <a:spcPct val="0"/>
              </a:spcAft>
            </a:pPr>
            <a:r>
              <a:rPr lang="it-IT" sz="2000" b="1" i="1" smtClean="0">
                <a:solidFill>
                  <a:srgbClr val="000000"/>
                </a:solidFill>
              </a:rPr>
              <a:t>Pseudomonas aeruginosa</a:t>
            </a:r>
          </a:p>
        </p:txBody>
      </p:sp>
    </p:spTree>
    <p:extLst>
      <p:ext uri="{BB962C8B-B14F-4D97-AF65-F5344CB8AC3E}">
        <p14:creationId xmlns:p14="http://schemas.microsoft.com/office/powerpoint/2010/main" val="8793824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6" name="Rectangle 4"/>
          <p:cNvSpPr>
            <a:spLocks noChangeArrowheads="1"/>
          </p:cNvSpPr>
          <p:nvPr/>
        </p:nvSpPr>
        <p:spPr bwMode="auto">
          <a:xfrm>
            <a:off x="34925" y="333375"/>
            <a:ext cx="9036050" cy="2870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fontAlgn="base">
              <a:spcBef>
                <a:spcPct val="20000"/>
              </a:spcBef>
              <a:spcAft>
                <a:spcPct val="0"/>
              </a:spcAft>
            </a:pPr>
            <a:r>
              <a:rPr lang="it-IT" sz="2400" b="1" smtClean="0">
                <a:solidFill>
                  <a:srgbClr val="275539"/>
                </a:solidFill>
              </a:rPr>
              <a:t>INFEZIONI POLMONARI</a:t>
            </a:r>
            <a:endParaRPr lang="it-IT" sz="2400" smtClean="0">
              <a:solidFill>
                <a:srgbClr val="275539"/>
              </a:solidFill>
            </a:endParaRPr>
          </a:p>
          <a:p>
            <a:pPr marL="342900" indent="-342900" fontAlgn="base">
              <a:spcBef>
                <a:spcPct val="20000"/>
              </a:spcBef>
              <a:spcAft>
                <a:spcPct val="0"/>
              </a:spcAft>
              <a:buFontTx/>
              <a:buChar char="•"/>
            </a:pPr>
            <a:r>
              <a:rPr lang="it-IT" sz="2400" smtClean="0">
                <a:solidFill>
                  <a:srgbClr val="000000"/>
                </a:solidFill>
              </a:rPr>
              <a:t>Le infezioni delle vie respiratorie vanno da una colonizzazione asintomatica o una </a:t>
            </a:r>
            <a:r>
              <a:rPr lang="it-IT" sz="2400" b="1" smtClean="0">
                <a:solidFill>
                  <a:srgbClr val="000000"/>
                </a:solidFill>
              </a:rPr>
              <a:t>tracheobronchite benigna</a:t>
            </a:r>
            <a:r>
              <a:rPr lang="it-IT" sz="2400" smtClean="0">
                <a:solidFill>
                  <a:srgbClr val="000000"/>
                </a:solidFill>
              </a:rPr>
              <a:t> sino a gravi </a:t>
            </a:r>
            <a:r>
              <a:rPr lang="it-IT" sz="2400" b="1" smtClean="0">
                <a:solidFill>
                  <a:srgbClr val="000000"/>
                </a:solidFill>
              </a:rPr>
              <a:t>broncopolmoniti necrotizzanti con elevata mortalità (70%) - </a:t>
            </a:r>
            <a:r>
              <a:rPr lang="it-IT" sz="2400" smtClean="0">
                <a:solidFill>
                  <a:srgbClr val="000000"/>
                </a:solidFill>
              </a:rPr>
              <a:t>ruolo importante delle elastasi Las A e Las B.</a:t>
            </a:r>
          </a:p>
          <a:p>
            <a:pPr marL="342900" indent="-342900" fontAlgn="base">
              <a:spcBef>
                <a:spcPct val="20000"/>
              </a:spcBef>
              <a:spcAft>
                <a:spcPct val="0"/>
              </a:spcAft>
              <a:buFontTx/>
              <a:buChar char="•"/>
            </a:pPr>
            <a:r>
              <a:rPr lang="it-IT" sz="2400" smtClean="0">
                <a:solidFill>
                  <a:srgbClr val="000000"/>
                </a:solidFill>
              </a:rPr>
              <a:t>In pazienti  con </a:t>
            </a:r>
            <a:r>
              <a:rPr lang="it-IT" sz="2400" b="1" smtClean="0">
                <a:solidFill>
                  <a:srgbClr val="000000"/>
                </a:solidFill>
              </a:rPr>
              <a:t>fibrosi cistica</a:t>
            </a:r>
            <a:r>
              <a:rPr lang="it-IT" sz="2400" smtClean="0">
                <a:solidFill>
                  <a:srgbClr val="000000"/>
                </a:solidFill>
              </a:rPr>
              <a:t>, si ritrovano i </a:t>
            </a:r>
            <a:r>
              <a:rPr lang="it-IT" sz="2400" u="sng" smtClean="0">
                <a:solidFill>
                  <a:srgbClr val="000000"/>
                </a:solidFill>
              </a:rPr>
              <a:t>ceppi mucoidi</a:t>
            </a:r>
            <a:r>
              <a:rPr lang="it-IT" sz="2400" smtClean="0">
                <a:solidFill>
                  <a:srgbClr val="000000"/>
                </a:solidFill>
              </a:rPr>
              <a:t>, difficili da eradicare con terapia antibiotica.</a:t>
            </a:r>
          </a:p>
          <a:p>
            <a:pPr marL="342900" indent="-342900" fontAlgn="base">
              <a:spcBef>
                <a:spcPct val="20000"/>
              </a:spcBef>
              <a:spcAft>
                <a:spcPct val="0"/>
              </a:spcAft>
              <a:buFontTx/>
              <a:buChar char="•"/>
            </a:pPr>
            <a:endParaRPr lang="it-IT" sz="2400" smtClean="0">
              <a:solidFill>
                <a:srgbClr val="000000"/>
              </a:solidFill>
            </a:endParaRPr>
          </a:p>
        </p:txBody>
      </p:sp>
      <p:pic>
        <p:nvPicPr>
          <p:cNvPr id="269318" name="Picture 6" descr="g-pneum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3789363"/>
            <a:ext cx="219075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9328" name="Picture 16" descr="Dr W Herring, Albert Einstein Medical Center, Philadelph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3860800"/>
            <a:ext cx="2592387" cy="2592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2509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Text Box 4"/>
          <p:cNvSpPr txBox="1">
            <a:spLocks noChangeArrowheads="1"/>
          </p:cNvSpPr>
          <p:nvPr/>
        </p:nvSpPr>
        <p:spPr bwMode="auto">
          <a:xfrm>
            <a:off x="107950" y="1412875"/>
            <a:ext cx="8964613"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193724"/>
              </a:buClr>
              <a:buFont typeface="Wingdings" pitchFamily="2" charset="2"/>
              <a:buChar char="ü"/>
            </a:pPr>
            <a:r>
              <a:rPr lang="en-US" sz="2400" b="1" smtClean="0">
                <a:solidFill>
                  <a:srgbClr val="000000"/>
                </a:solidFill>
              </a:rPr>
              <a:t>Resistenza a aminoglicosidi e chinoloni. </a:t>
            </a:r>
            <a:r>
              <a:rPr lang="en-US" sz="2000" b="1" smtClean="0">
                <a:solidFill>
                  <a:srgbClr val="000000"/>
                </a:solidFill>
              </a:rPr>
              <a:t>(USA 27,3% ceppi)</a:t>
            </a:r>
          </a:p>
          <a:p>
            <a:pPr fontAlgn="base">
              <a:spcBef>
                <a:spcPct val="0"/>
              </a:spcBef>
              <a:spcAft>
                <a:spcPct val="0"/>
              </a:spcAft>
              <a:buClr>
                <a:srgbClr val="193724"/>
              </a:buClr>
              <a:buFont typeface="Wingdings" pitchFamily="2" charset="2"/>
              <a:buChar char="ü"/>
            </a:pPr>
            <a:endParaRPr lang="en-US" sz="2000" b="1" smtClean="0">
              <a:solidFill>
                <a:srgbClr val="000000"/>
              </a:solidFill>
            </a:endParaRPr>
          </a:p>
          <a:p>
            <a:pPr fontAlgn="base">
              <a:spcBef>
                <a:spcPct val="0"/>
              </a:spcBef>
              <a:spcAft>
                <a:spcPct val="0"/>
              </a:spcAft>
              <a:buClr>
                <a:srgbClr val="193724"/>
              </a:buClr>
              <a:buFont typeface="Wingdings" pitchFamily="2" charset="2"/>
              <a:buChar char="ü"/>
            </a:pPr>
            <a:r>
              <a:rPr lang="en-US" sz="2400" b="1" smtClean="0">
                <a:solidFill>
                  <a:srgbClr val="000000"/>
                </a:solidFill>
              </a:rPr>
              <a:t>Resistenza a cefalosporine di III generazione. </a:t>
            </a:r>
            <a:r>
              <a:rPr lang="en-US" sz="2000" b="1" smtClean="0">
                <a:solidFill>
                  <a:srgbClr val="000000"/>
                </a:solidFill>
              </a:rPr>
              <a:t>(USA: 16.4%)</a:t>
            </a:r>
          </a:p>
          <a:p>
            <a:pPr fontAlgn="base">
              <a:spcBef>
                <a:spcPct val="0"/>
              </a:spcBef>
              <a:spcAft>
                <a:spcPct val="0"/>
              </a:spcAft>
              <a:buClr>
                <a:srgbClr val="193724"/>
              </a:buClr>
              <a:buFont typeface="Wingdings" pitchFamily="2" charset="2"/>
              <a:buChar char="ü"/>
            </a:pPr>
            <a:endParaRPr lang="en-US" sz="2000" b="1" smtClean="0">
              <a:solidFill>
                <a:srgbClr val="000000"/>
              </a:solidFill>
            </a:endParaRPr>
          </a:p>
          <a:p>
            <a:pPr fontAlgn="base">
              <a:spcBef>
                <a:spcPct val="0"/>
              </a:spcBef>
              <a:spcAft>
                <a:spcPct val="0"/>
              </a:spcAft>
              <a:buClr>
                <a:srgbClr val="193724"/>
              </a:buClr>
              <a:buFont typeface="Wingdings" pitchFamily="2" charset="2"/>
              <a:buChar char="ü"/>
            </a:pPr>
            <a:r>
              <a:rPr lang="en-US" sz="2400" b="1" smtClean="0">
                <a:solidFill>
                  <a:srgbClr val="000000"/>
                </a:solidFill>
              </a:rPr>
              <a:t>Resistenza a carbapenemici. </a:t>
            </a:r>
            <a:r>
              <a:rPr lang="en-US" sz="2000" b="1" smtClean="0">
                <a:solidFill>
                  <a:srgbClr val="000000"/>
                </a:solidFill>
              </a:rPr>
              <a:t>(USA 17.7%)</a:t>
            </a:r>
          </a:p>
          <a:p>
            <a:pPr fontAlgn="base">
              <a:spcBef>
                <a:spcPct val="0"/>
              </a:spcBef>
              <a:spcAft>
                <a:spcPct val="0"/>
              </a:spcAft>
              <a:buClr>
                <a:srgbClr val="193724"/>
              </a:buClr>
              <a:buFont typeface="Wingdings" pitchFamily="2" charset="2"/>
              <a:buChar char="ü"/>
            </a:pPr>
            <a:endParaRPr lang="en-US" sz="2000" b="1" smtClean="0">
              <a:solidFill>
                <a:srgbClr val="000000"/>
              </a:solidFill>
            </a:endParaRPr>
          </a:p>
          <a:p>
            <a:pPr fontAlgn="base">
              <a:spcBef>
                <a:spcPct val="0"/>
              </a:spcBef>
              <a:spcAft>
                <a:spcPct val="0"/>
              </a:spcAft>
              <a:buClr>
                <a:srgbClr val="193724"/>
              </a:buClr>
              <a:buFont typeface="Wingdings" pitchFamily="2" charset="2"/>
              <a:buChar char="ü"/>
            </a:pPr>
            <a:r>
              <a:rPr lang="en-US" sz="2400" b="1" smtClean="0">
                <a:solidFill>
                  <a:srgbClr val="000000"/>
                </a:solidFill>
              </a:rPr>
              <a:t>Correlazione tra insorgenza di resistenza e assunzione di antibiotici</a:t>
            </a:r>
          </a:p>
          <a:p>
            <a:pPr fontAlgn="base">
              <a:spcBef>
                <a:spcPct val="0"/>
              </a:spcBef>
              <a:spcAft>
                <a:spcPct val="0"/>
              </a:spcAft>
              <a:buClr>
                <a:srgbClr val="193724"/>
              </a:buClr>
              <a:buFont typeface="Wingdings" pitchFamily="2" charset="2"/>
              <a:buChar char="ü"/>
            </a:pPr>
            <a:endParaRPr lang="en-US" sz="2400" smtClean="0">
              <a:solidFill>
                <a:srgbClr val="000000"/>
              </a:solidFill>
            </a:endParaRPr>
          </a:p>
        </p:txBody>
      </p:sp>
      <p:sp>
        <p:nvSpPr>
          <p:cNvPr id="276485" name="Text Box 5"/>
          <p:cNvSpPr txBox="1">
            <a:spLocks noChangeArrowheads="1"/>
          </p:cNvSpPr>
          <p:nvPr/>
        </p:nvSpPr>
        <p:spPr bwMode="auto">
          <a:xfrm>
            <a:off x="1042988" y="404813"/>
            <a:ext cx="7073900" cy="528637"/>
          </a:xfrm>
          <a:prstGeom prst="rect">
            <a:avLst/>
          </a:prstGeom>
          <a:noFill/>
          <a:ln w="9525">
            <a:solidFill>
              <a:srgbClr val="1937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rPr>
              <a:t>Pseudomonas aeruginosa:</a:t>
            </a:r>
            <a:r>
              <a:rPr lang="en-US" sz="2800" smtClean="0">
                <a:solidFill>
                  <a:srgbClr val="000000"/>
                </a:solidFill>
              </a:rPr>
              <a:t> RESISTENZA</a:t>
            </a:r>
            <a:endParaRPr lang="en-US" sz="2800" b="1" smtClean="0">
              <a:solidFill>
                <a:srgbClr val="000000"/>
              </a:solidFill>
            </a:endParaRPr>
          </a:p>
        </p:txBody>
      </p:sp>
      <p:grpSp>
        <p:nvGrpSpPr>
          <p:cNvPr id="276488" name="Group 8"/>
          <p:cNvGrpSpPr>
            <a:grpSpLocks/>
          </p:cNvGrpSpPr>
          <p:nvPr/>
        </p:nvGrpSpPr>
        <p:grpSpPr bwMode="auto">
          <a:xfrm>
            <a:off x="179388" y="4221163"/>
            <a:ext cx="8713787" cy="2303462"/>
            <a:chOff x="113" y="2659"/>
            <a:chExt cx="5489" cy="1451"/>
          </a:xfrm>
        </p:grpSpPr>
        <p:sp>
          <p:nvSpPr>
            <p:cNvPr id="276486" name="Text Box 6"/>
            <p:cNvSpPr txBox="1">
              <a:spLocks noChangeArrowheads="1"/>
            </p:cNvSpPr>
            <p:nvPr/>
          </p:nvSpPr>
          <p:spPr bwMode="auto">
            <a:xfrm>
              <a:off x="113" y="3245"/>
              <a:ext cx="5489" cy="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19372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800" b="1" i="1" smtClean="0">
                  <a:solidFill>
                    <a:srgbClr val="193724"/>
                  </a:solidFill>
                </a:rPr>
                <a:t>Pseudomonas aeruginosa </a:t>
              </a:r>
            </a:p>
            <a:p>
              <a:pPr fontAlgn="base">
                <a:spcBef>
                  <a:spcPct val="0"/>
                </a:spcBef>
                <a:spcAft>
                  <a:spcPct val="0"/>
                </a:spcAft>
              </a:pPr>
              <a:r>
                <a:rPr lang="en-US" sz="2800" b="1" smtClean="0">
                  <a:solidFill>
                    <a:srgbClr val="193724"/>
                  </a:solidFill>
                </a:rPr>
                <a:t>può diventare resistente a qualsiasi antibiotico dopo solo 3 giorni di terapia (no alla monoterapia)</a:t>
              </a:r>
            </a:p>
          </p:txBody>
        </p:sp>
        <p:sp>
          <p:nvSpPr>
            <p:cNvPr id="276487" name="AutoShape 7"/>
            <p:cNvSpPr>
              <a:spLocks noChangeArrowheads="1"/>
            </p:cNvSpPr>
            <p:nvPr/>
          </p:nvSpPr>
          <p:spPr bwMode="auto">
            <a:xfrm>
              <a:off x="2699" y="2659"/>
              <a:ext cx="363" cy="408"/>
            </a:xfrm>
            <a:prstGeom prst="downArrow">
              <a:avLst>
                <a:gd name="adj1" fmla="val 50000"/>
                <a:gd name="adj2" fmla="val 28099"/>
              </a:avLst>
            </a:prstGeom>
            <a:solidFill>
              <a:srgbClr val="19372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1148777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93" name="Rectangle 9"/>
          <p:cNvSpPr>
            <a:spLocks noChangeArrowheads="1"/>
          </p:cNvSpPr>
          <p:nvPr/>
        </p:nvSpPr>
        <p:spPr bwMode="auto">
          <a:xfrm>
            <a:off x="179388" y="1447800"/>
            <a:ext cx="874395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90000"/>
              </a:lnSpc>
              <a:spcBef>
                <a:spcPct val="20000"/>
              </a:spcBef>
              <a:spcAft>
                <a:spcPct val="0"/>
              </a:spcAft>
              <a:buFontTx/>
              <a:buChar char="•"/>
            </a:pPr>
            <a:r>
              <a:rPr lang="it-IT" altLang="it-IT" sz="2400" b="1" smtClean="0">
                <a:solidFill>
                  <a:srgbClr val="193724"/>
                </a:solidFill>
              </a:rPr>
              <a:t>Eseguire sempre l’antibiogramma, per ogni isolato clinico.</a:t>
            </a:r>
            <a:r>
              <a:rPr lang="it-IT" altLang="it-IT" sz="2400" b="1" smtClean="0">
                <a:solidFill>
                  <a:srgbClr val="000000"/>
                </a:solidFill>
              </a:rPr>
              <a:t> </a:t>
            </a:r>
          </a:p>
          <a:p>
            <a:pPr marL="342900" indent="-342900" fontAlgn="base">
              <a:lnSpc>
                <a:spcPct val="90000"/>
              </a:lnSpc>
              <a:spcBef>
                <a:spcPct val="20000"/>
              </a:spcBef>
              <a:spcAft>
                <a:spcPct val="0"/>
              </a:spcAft>
              <a:buFontTx/>
              <a:buChar char="•"/>
            </a:pPr>
            <a:endParaRPr lang="it-IT" altLang="it-IT" sz="2400" smtClean="0">
              <a:solidFill>
                <a:srgbClr val="000000"/>
              </a:solidFill>
            </a:endParaRPr>
          </a:p>
          <a:p>
            <a:pPr marL="342900" indent="-342900" fontAlgn="base">
              <a:lnSpc>
                <a:spcPct val="90000"/>
              </a:lnSpc>
              <a:spcBef>
                <a:spcPct val="20000"/>
              </a:spcBef>
              <a:spcAft>
                <a:spcPct val="0"/>
              </a:spcAft>
              <a:buFontTx/>
              <a:buChar char="•"/>
            </a:pPr>
            <a:r>
              <a:rPr lang="it-IT" altLang="it-IT" sz="2400" smtClean="0">
                <a:solidFill>
                  <a:srgbClr val="000000"/>
                </a:solidFill>
              </a:rPr>
              <a:t>Supportare con test in vitro l’uso di terapie di combinazione: valutazione dei </a:t>
            </a:r>
            <a:r>
              <a:rPr lang="it-IT" altLang="it-IT" sz="2400" b="1" smtClean="0">
                <a:solidFill>
                  <a:srgbClr val="193724"/>
                </a:solidFill>
              </a:rPr>
              <a:t>sinergismi</a:t>
            </a:r>
            <a:r>
              <a:rPr lang="it-IT" altLang="it-IT" sz="2400" smtClean="0">
                <a:solidFill>
                  <a:srgbClr val="193724"/>
                </a:solidFill>
              </a:rPr>
              <a:t> </a:t>
            </a:r>
            <a:r>
              <a:rPr lang="it-IT" altLang="it-IT" sz="2400" smtClean="0">
                <a:solidFill>
                  <a:srgbClr val="000000"/>
                </a:solidFill>
              </a:rPr>
              <a:t>con metodi per diffusione </a:t>
            </a:r>
          </a:p>
          <a:p>
            <a:pPr marL="342900" indent="-342900" fontAlgn="base">
              <a:lnSpc>
                <a:spcPct val="90000"/>
              </a:lnSpc>
              <a:spcBef>
                <a:spcPct val="20000"/>
              </a:spcBef>
              <a:spcAft>
                <a:spcPct val="0"/>
              </a:spcAft>
              <a:buFontTx/>
              <a:buChar char="•"/>
            </a:pPr>
            <a:endParaRPr lang="it-IT" altLang="it-IT" sz="2400" smtClean="0">
              <a:solidFill>
                <a:srgbClr val="000000"/>
              </a:solidFill>
            </a:endParaRPr>
          </a:p>
          <a:p>
            <a:pPr marL="342900" indent="-342900" fontAlgn="base">
              <a:lnSpc>
                <a:spcPct val="90000"/>
              </a:lnSpc>
              <a:spcBef>
                <a:spcPct val="20000"/>
              </a:spcBef>
              <a:spcAft>
                <a:spcPct val="0"/>
              </a:spcAft>
              <a:buFontTx/>
              <a:buChar char="•"/>
            </a:pPr>
            <a:r>
              <a:rPr lang="it-IT" altLang="it-IT" sz="2400" smtClean="0">
                <a:solidFill>
                  <a:srgbClr val="000000"/>
                </a:solidFill>
              </a:rPr>
              <a:t>Eseguire controlli ambientali nei casi di epidemie.</a:t>
            </a:r>
          </a:p>
          <a:p>
            <a:pPr marL="342900" indent="-342900" fontAlgn="base">
              <a:lnSpc>
                <a:spcPct val="90000"/>
              </a:lnSpc>
              <a:spcBef>
                <a:spcPct val="20000"/>
              </a:spcBef>
              <a:spcAft>
                <a:spcPct val="0"/>
              </a:spcAft>
              <a:buFontTx/>
              <a:buChar char="•"/>
            </a:pPr>
            <a:endParaRPr lang="it-IT" altLang="it-IT" sz="2400" smtClean="0">
              <a:solidFill>
                <a:srgbClr val="000000"/>
              </a:solidFill>
            </a:endParaRPr>
          </a:p>
          <a:p>
            <a:pPr marL="342900" indent="-342900" fontAlgn="base">
              <a:lnSpc>
                <a:spcPct val="90000"/>
              </a:lnSpc>
              <a:spcBef>
                <a:spcPct val="20000"/>
              </a:spcBef>
              <a:spcAft>
                <a:spcPct val="0"/>
              </a:spcAft>
              <a:buFontTx/>
              <a:buChar char="•"/>
            </a:pPr>
            <a:r>
              <a:rPr lang="it-IT" altLang="it-IT" sz="2400" smtClean="0">
                <a:solidFill>
                  <a:srgbClr val="000000"/>
                </a:solidFill>
              </a:rPr>
              <a:t>Studiare gli isolati clinici e ambientali dal punto di vista genetico-epidemiologico.</a:t>
            </a:r>
          </a:p>
          <a:p>
            <a:pPr marL="342900" indent="-342900" fontAlgn="base">
              <a:lnSpc>
                <a:spcPct val="90000"/>
              </a:lnSpc>
              <a:spcBef>
                <a:spcPct val="20000"/>
              </a:spcBef>
              <a:spcAft>
                <a:spcPct val="0"/>
              </a:spcAft>
              <a:buFontTx/>
              <a:buChar char="•"/>
            </a:pPr>
            <a:endParaRPr lang="it-IT" altLang="it-IT" sz="2400" smtClean="0">
              <a:solidFill>
                <a:srgbClr val="000000"/>
              </a:solidFill>
            </a:endParaRPr>
          </a:p>
          <a:p>
            <a:pPr marL="342900" indent="-342900" fontAlgn="base">
              <a:lnSpc>
                <a:spcPct val="90000"/>
              </a:lnSpc>
              <a:spcBef>
                <a:spcPct val="20000"/>
              </a:spcBef>
              <a:spcAft>
                <a:spcPct val="0"/>
              </a:spcAft>
              <a:buFontTx/>
              <a:buChar char="•"/>
            </a:pPr>
            <a:endParaRPr lang="it-IT" altLang="it-IT" sz="2400" smtClean="0">
              <a:solidFill>
                <a:srgbClr val="000000"/>
              </a:solidFill>
            </a:endParaRPr>
          </a:p>
          <a:p>
            <a:pPr marL="342900" indent="-342900" fontAlgn="base">
              <a:lnSpc>
                <a:spcPct val="90000"/>
              </a:lnSpc>
              <a:spcBef>
                <a:spcPct val="20000"/>
              </a:spcBef>
              <a:spcAft>
                <a:spcPct val="0"/>
              </a:spcAft>
              <a:buFontTx/>
              <a:buChar char="•"/>
            </a:pPr>
            <a:endParaRPr lang="it-IT" altLang="it-IT" sz="2400" smtClean="0">
              <a:solidFill>
                <a:srgbClr val="000000"/>
              </a:solidFill>
            </a:endParaRPr>
          </a:p>
        </p:txBody>
      </p:sp>
      <p:sp>
        <p:nvSpPr>
          <p:cNvPr id="272394" name="Text Box 10"/>
          <p:cNvSpPr txBox="1">
            <a:spLocks noChangeArrowheads="1"/>
          </p:cNvSpPr>
          <p:nvPr/>
        </p:nvSpPr>
        <p:spPr bwMode="auto">
          <a:xfrm>
            <a:off x="493713" y="333375"/>
            <a:ext cx="8115300" cy="466725"/>
          </a:xfrm>
          <a:prstGeom prst="rect">
            <a:avLst/>
          </a:prstGeom>
          <a:noFill/>
          <a:ln w="9525">
            <a:solidFill>
              <a:srgbClr val="1937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0000"/>
                </a:solidFill>
              </a:rPr>
              <a:t>Laboratorio di Batteriologia versus</a:t>
            </a:r>
            <a:r>
              <a:rPr lang="en-US" sz="2400" b="1" i="1" smtClean="0">
                <a:solidFill>
                  <a:srgbClr val="000000"/>
                </a:solidFill>
              </a:rPr>
              <a:t> P. aeruginosa MDR</a:t>
            </a:r>
            <a:endParaRPr lang="en-US" sz="2400" b="1" smtClean="0">
              <a:solidFill>
                <a:srgbClr val="000000"/>
              </a:solidFill>
            </a:endParaRPr>
          </a:p>
        </p:txBody>
      </p:sp>
    </p:spTree>
    <p:extLst>
      <p:ext uri="{BB962C8B-B14F-4D97-AF65-F5344CB8AC3E}">
        <p14:creationId xmlns:p14="http://schemas.microsoft.com/office/powerpoint/2010/main" val="21207139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1835150" y="257175"/>
            <a:ext cx="5424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C42500"/>
                </a:solidFill>
              </a:rPr>
              <a:t>Stenotrophomonas maltophilia</a:t>
            </a:r>
          </a:p>
        </p:txBody>
      </p:sp>
      <p:sp>
        <p:nvSpPr>
          <p:cNvPr id="261123" name="Text Box 3"/>
          <p:cNvSpPr txBox="1">
            <a:spLocks noChangeArrowheads="1"/>
          </p:cNvSpPr>
          <p:nvPr/>
        </p:nvSpPr>
        <p:spPr bwMode="auto">
          <a:xfrm>
            <a:off x="250825" y="1125538"/>
            <a:ext cx="889317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74638" algn="l"/>
                <a:tab pos="809625" algn="l"/>
                <a:tab pos="1789113" algn="l"/>
                <a:tab pos="4479925" algn="l"/>
              </a:tabLst>
              <a:defRPr>
                <a:solidFill>
                  <a:schemeClr val="tx1"/>
                </a:solidFill>
                <a:latin typeface="Arial" pitchFamily="34" charset="0"/>
              </a:defRPr>
            </a:lvl1pPr>
            <a:lvl2pPr>
              <a:tabLst>
                <a:tab pos="274638" algn="l"/>
                <a:tab pos="809625" algn="l"/>
                <a:tab pos="1789113" algn="l"/>
                <a:tab pos="4479925" algn="l"/>
              </a:tabLst>
              <a:defRPr>
                <a:solidFill>
                  <a:schemeClr val="tx1"/>
                </a:solidFill>
                <a:latin typeface="Arial" pitchFamily="34" charset="0"/>
              </a:defRPr>
            </a:lvl2pPr>
            <a:lvl3pPr>
              <a:tabLst>
                <a:tab pos="274638" algn="l"/>
                <a:tab pos="809625" algn="l"/>
                <a:tab pos="1789113" algn="l"/>
                <a:tab pos="4479925" algn="l"/>
              </a:tabLst>
              <a:defRPr>
                <a:solidFill>
                  <a:schemeClr val="tx1"/>
                </a:solidFill>
                <a:latin typeface="Arial" pitchFamily="34" charset="0"/>
              </a:defRPr>
            </a:lvl3pPr>
            <a:lvl4pPr>
              <a:tabLst>
                <a:tab pos="274638" algn="l"/>
                <a:tab pos="809625" algn="l"/>
                <a:tab pos="1789113" algn="l"/>
                <a:tab pos="4479925" algn="l"/>
              </a:tabLst>
              <a:defRPr>
                <a:solidFill>
                  <a:schemeClr val="tx1"/>
                </a:solidFill>
                <a:latin typeface="Arial" pitchFamily="34" charset="0"/>
              </a:defRPr>
            </a:lvl4pPr>
            <a:lvl5pPr>
              <a:tabLst>
                <a:tab pos="274638" algn="l"/>
                <a:tab pos="809625" algn="l"/>
                <a:tab pos="1789113" algn="l"/>
                <a:tab pos="4479925" algn="l"/>
              </a:tabLst>
              <a:defRPr>
                <a:solidFill>
                  <a:schemeClr val="tx1"/>
                </a:solidFill>
                <a:latin typeface="Arial" pitchFamily="34" charset="0"/>
              </a:defRPr>
            </a:lvl5pPr>
            <a:lvl6pPr fontAlgn="base">
              <a:spcBef>
                <a:spcPct val="0"/>
              </a:spcBef>
              <a:spcAft>
                <a:spcPct val="0"/>
              </a:spcAft>
              <a:tabLst>
                <a:tab pos="274638" algn="l"/>
                <a:tab pos="809625" algn="l"/>
                <a:tab pos="1789113" algn="l"/>
                <a:tab pos="4479925" algn="l"/>
              </a:tabLst>
              <a:defRPr>
                <a:solidFill>
                  <a:schemeClr val="tx1"/>
                </a:solidFill>
                <a:latin typeface="Arial" pitchFamily="34" charset="0"/>
              </a:defRPr>
            </a:lvl6pPr>
            <a:lvl7pPr fontAlgn="base">
              <a:spcBef>
                <a:spcPct val="0"/>
              </a:spcBef>
              <a:spcAft>
                <a:spcPct val="0"/>
              </a:spcAft>
              <a:tabLst>
                <a:tab pos="274638" algn="l"/>
                <a:tab pos="809625" algn="l"/>
                <a:tab pos="1789113" algn="l"/>
                <a:tab pos="4479925" algn="l"/>
              </a:tabLst>
              <a:defRPr>
                <a:solidFill>
                  <a:schemeClr val="tx1"/>
                </a:solidFill>
                <a:latin typeface="Arial" pitchFamily="34" charset="0"/>
              </a:defRPr>
            </a:lvl7pPr>
            <a:lvl8pPr fontAlgn="base">
              <a:spcBef>
                <a:spcPct val="0"/>
              </a:spcBef>
              <a:spcAft>
                <a:spcPct val="0"/>
              </a:spcAft>
              <a:tabLst>
                <a:tab pos="274638" algn="l"/>
                <a:tab pos="809625" algn="l"/>
                <a:tab pos="1789113" algn="l"/>
                <a:tab pos="4479925" algn="l"/>
              </a:tabLst>
              <a:defRPr>
                <a:solidFill>
                  <a:schemeClr val="tx1"/>
                </a:solidFill>
                <a:latin typeface="Arial" pitchFamily="34" charset="0"/>
              </a:defRPr>
            </a:lvl8pPr>
            <a:lvl9pPr fontAlgn="base">
              <a:spcBef>
                <a:spcPct val="0"/>
              </a:spcBef>
              <a:spcAft>
                <a:spcPct val="0"/>
              </a:spcAft>
              <a:tabLst>
                <a:tab pos="274638" algn="l"/>
                <a:tab pos="809625" algn="l"/>
                <a:tab pos="1789113" algn="l"/>
                <a:tab pos="4479925" algn="l"/>
              </a:tabLst>
              <a:defRPr>
                <a:solidFill>
                  <a:schemeClr val="tx1"/>
                </a:solidFill>
                <a:latin typeface="Arial" pitchFamily="34" charset="0"/>
              </a:defRPr>
            </a:lvl9pPr>
          </a:lstStyle>
          <a:p>
            <a:pPr fontAlgn="base">
              <a:spcBef>
                <a:spcPct val="0"/>
              </a:spcBef>
              <a:spcAft>
                <a:spcPct val="0"/>
              </a:spcAft>
              <a:buClr>
                <a:srgbClr val="C42500"/>
              </a:buClr>
              <a:buFont typeface="Wingdings" pitchFamily="2" charset="2"/>
              <a:buChar char="ü"/>
            </a:pPr>
            <a:r>
              <a:rPr lang="en-US" sz="2400" dirty="0" smtClean="0">
                <a:solidFill>
                  <a:srgbClr val="000000"/>
                </a:solidFill>
              </a:rPr>
              <a:t> </a:t>
            </a:r>
            <a:r>
              <a:rPr lang="en-US" sz="2400" dirty="0" err="1" smtClean="0">
                <a:solidFill>
                  <a:srgbClr val="000000"/>
                </a:solidFill>
              </a:rPr>
              <a:t>Patogeno</a:t>
            </a:r>
            <a:r>
              <a:rPr lang="en-US" sz="2400" dirty="0" smtClean="0">
                <a:solidFill>
                  <a:srgbClr val="000000"/>
                </a:solidFill>
              </a:rPr>
              <a:t> </a:t>
            </a:r>
            <a:r>
              <a:rPr lang="en-US" sz="2400" dirty="0" err="1" smtClean="0">
                <a:solidFill>
                  <a:srgbClr val="000000"/>
                </a:solidFill>
              </a:rPr>
              <a:t>opportunista</a:t>
            </a:r>
            <a:r>
              <a:rPr lang="en-US" sz="2400" dirty="0" smtClean="0">
                <a:solidFill>
                  <a:srgbClr val="000000"/>
                </a:solidFill>
              </a:rPr>
              <a:t>. </a:t>
            </a:r>
          </a:p>
          <a:p>
            <a:pPr fontAlgn="base">
              <a:spcBef>
                <a:spcPct val="0"/>
              </a:spcBef>
              <a:spcAft>
                <a:spcPct val="0"/>
              </a:spcAft>
              <a:buClr>
                <a:srgbClr val="C42500"/>
              </a:buClr>
              <a:buFont typeface="Wingdings" pitchFamily="2" charset="2"/>
              <a:buNone/>
            </a:pPr>
            <a:r>
              <a:rPr lang="en-US" sz="2400" dirty="0" smtClean="0">
                <a:solidFill>
                  <a:srgbClr val="000000"/>
                </a:solidFill>
              </a:rPr>
              <a:t>	 </a:t>
            </a:r>
            <a:r>
              <a:rPr lang="en-US" sz="2400" dirty="0" err="1" smtClean="0">
                <a:solidFill>
                  <a:srgbClr val="000000"/>
                </a:solidFill>
              </a:rPr>
              <a:t>Pz</a:t>
            </a:r>
            <a:r>
              <a:rPr lang="en-US" sz="2400" dirty="0" smtClean="0">
                <a:solidFill>
                  <a:srgbClr val="000000"/>
                </a:solidFill>
              </a:rPr>
              <a:t> a </a:t>
            </a:r>
            <a:r>
              <a:rPr lang="en-US" sz="2400" dirty="0" err="1" smtClean="0">
                <a:solidFill>
                  <a:srgbClr val="000000"/>
                </a:solidFill>
              </a:rPr>
              <a:t>rischio</a:t>
            </a:r>
            <a:r>
              <a:rPr lang="en-US" sz="2400" dirty="0" smtClean="0">
                <a:solidFill>
                  <a:srgbClr val="000000"/>
                </a:solidFill>
              </a:rPr>
              <a:t>: </a:t>
            </a:r>
            <a:r>
              <a:rPr lang="en-US" sz="2400" dirty="0" err="1" smtClean="0">
                <a:solidFill>
                  <a:srgbClr val="000000"/>
                </a:solidFill>
              </a:rPr>
              <a:t>immunocompromessi</a:t>
            </a:r>
            <a:r>
              <a:rPr lang="en-US" sz="2400" dirty="0" smtClean="0">
                <a:solidFill>
                  <a:srgbClr val="000000"/>
                </a:solidFill>
              </a:rPr>
              <a:t> </a:t>
            </a:r>
          </a:p>
          <a:p>
            <a:pPr fontAlgn="base">
              <a:spcBef>
                <a:spcPct val="0"/>
              </a:spcBef>
              <a:spcAft>
                <a:spcPct val="0"/>
              </a:spcAft>
              <a:buClr>
                <a:srgbClr val="C42500"/>
              </a:buClr>
              <a:buFont typeface="Wingdings" pitchFamily="2" charset="2"/>
              <a:buNone/>
            </a:pPr>
            <a:r>
              <a:rPr lang="en-US" sz="2400" dirty="0" smtClean="0">
                <a:solidFill>
                  <a:srgbClr val="000000"/>
                </a:solidFill>
              </a:rPr>
              <a:t>			(</a:t>
            </a:r>
            <a:r>
              <a:rPr lang="en-US" sz="2400" dirty="0" err="1" smtClean="0">
                <a:solidFill>
                  <a:srgbClr val="000000"/>
                </a:solidFill>
              </a:rPr>
              <a:t>neutropenici</a:t>
            </a:r>
            <a:r>
              <a:rPr lang="en-US" sz="2400" dirty="0" smtClean="0">
                <a:solidFill>
                  <a:srgbClr val="000000"/>
                </a:solidFill>
              </a:rPr>
              <a:t>), </a:t>
            </a:r>
            <a:r>
              <a:rPr lang="en-US" sz="2400" dirty="0" err="1" smtClean="0">
                <a:solidFill>
                  <a:srgbClr val="000000"/>
                </a:solidFill>
              </a:rPr>
              <a:t>trapiantati</a:t>
            </a:r>
            <a:r>
              <a:rPr lang="en-US" sz="2400" dirty="0" smtClean="0">
                <a:solidFill>
                  <a:srgbClr val="000000"/>
                </a:solidFill>
              </a:rPr>
              <a:t>, </a:t>
            </a:r>
            <a:r>
              <a:rPr lang="en-US" sz="2400" dirty="0" err="1" smtClean="0">
                <a:solidFill>
                  <a:srgbClr val="000000"/>
                </a:solidFill>
              </a:rPr>
              <a:t>oncologici</a:t>
            </a:r>
            <a:r>
              <a:rPr lang="en-US" sz="2400" dirty="0" smtClean="0">
                <a:solidFill>
                  <a:srgbClr val="000000"/>
                </a:solidFill>
              </a:rPr>
              <a:t>, </a:t>
            </a:r>
          </a:p>
          <a:p>
            <a:pPr fontAlgn="base">
              <a:spcBef>
                <a:spcPct val="0"/>
              </a:spcBef>
              <a:spcAft>
                <a:spcPct val="0"/>
              </a:spcAft>
              <a:buClr>
                <a:srgbClr val="C42500"/>
              </a:buClr>
              <a:buFont typeface="Wingdings" pitchFamily="2" charset="2"/>
              <a:buNone/>
            </a:pPr>
            <a:r>
              <a:rPr lang="en-US" sz="2400" dirty="0" smtClean="0">
                <a:solidFill>
                  <a:srgbClr val="000000"/>
                </a:solidFill>
              </a:rPr>
              <a:t>			</a:t>
            </a:r>
            <a:r>
              <a:rPr lang="en-US" sz="2400" dirty="0" err="1" smtClean="0">
                <a:solidFill>
                  <a:srgbClr val="000000"/>
                </a:solidFill>
              </a:rPr>
              <a:t>pz</a:t>
            </a:r>
            <a:r>
              <a:rPr lang="en-US" sz="2400" dirty="0" smtClean="0">
                <a:solidFill>
                  <a:srgbClr val="000000"/>
                </a:solidFill>
              </a:rPr>
              <a:t> con </a:t>
            </a:r>
            <a:r>
              <a:rPr lang="en-US" sz="2400" dirty="0" err="1" smtClean="0">
                <a:solidFill>
                  <a:srgbClr val="000000"/>
                </a:solidFill>
              </a:rPr>
              <a:t>fibrosi</a:t>
            </a:r>
            <a:r>
              <a:rPr lang="en-US" sz="2400" dirty="0" smtClean="0">
                <a:solidFill>
                  <a:srgbClr val="000000"/>
                </a:solidFill>
              </a:rPr>
              <a:t> </a:t>
            </a:r>
            <a:r>
              <a:rPr lang="en-US" sz="2400" dirty="0" err="1" smtClean="0">
                <a:solidFill>
                  <a:srgbClr val="000000"/>
                </a:solidFill>
              </a:rPr>
              <a:t>cistica</a:t>
            </a:r>
            <a:r>
              <a:rPr lang="en-US" sz="2400" dirty="0" smtClean="0">
                <a:solidFill>
                  <a:srgbClr val="000000"/>
                </a:solidFill>
              </a:rPr>
              <a:t>.</a:t>
            </a:r>
          </a:p>
          <a:p>
            <a:pPr fontAlgn="base">
              <a:spcBef>
                <a:spcPct val="0"/>
              </a:spcBef>
              <a:spcAft>
                <a:spcPct val="0"/>
              </a:spcAft>
              <a:buClr>
                <a:srgbClr val="C42500"/>
              </a:buClr>
              <a:buFont typeface="Wingdings" pitchFamily="2" charset="2"/>
              <a:buChar char="ü"/>
            </a:pPr>
            <a:r>
              <a:rPr lang="en-US" sz="2400" dirty="0" smtClean="0">
                <a:solidFill>
                  <a:srgbClr val="000000"/>
                </a:solidFill>
              </a:rPr>
              <a:t> </a:t>
            </a:r>
            <a:r>
              <a:rPr lang="en-US" sz="2400" dirty="0" err="1" smtClean="0">
                <a:solidFill>
                  <a:srgbClr val="000000"/>
                </a:solidFill>
              </a:rPr>
              <a:t>Multiresistente</a:t>
            </a:r>
            <a:r>
              <a:rPr lang="en-US" sz="2400" dirty="0" smtClean="0">
                <a:solidFill>
                  <a:srgbClr val="000000"/>
                </a:solidFill>
              </a:rPr>
              <a:t>, </a:t>
            </a:r>
            <a:r>
              <a:rPr lang="en-US" sz="2400" dirty="0" err="1" smtClean="0">
                <a:solidFill>
                  <a:srgbClr val="000000"/>
                </a:solidFill>
              </a:rPr>
              <a:t>anche</a:t>
            </a:r>
            <a:r>
              <a:rPr lang="en-US" sz="2400" dirty="0" smtClean="0">
                <a:solidFill>
                  <a:srgbClr val="000000"/>
                </a:solidFill>
              </a:rPr>
              <a:t> </a:t>
            </a:r>
            <a:r>
              <a:rPr lang="en-US" sz="2400" dirty="0" err="1" smtClean="0">
                <a:solidFill>
                  <a:srgbClr val="000000"/>
                </a:solidFill>
              </a:rPr>
              <a:t>ai</a:t>
            </a:r>
            <a:r>
              <a:rPr lang="en-US" sz="2400" dirty="0" smtClean="0">
                <a:solidFill>
                  <a:srgbClr val="000000"/>
                </a:solidFill>
              </a:rPr>
              <a:t> </a:t>
            </a:r>
            <a:r>
              <a:rPr lang="en-US" sz="2400" dirty="0" err="1" smtClean="0">
                <a:solidFill>
                  <a:srgbClr val="000000"/>
                </a:solidFill>
              </a:rPr>
              <a:t>carbapenemici</a:t>
            </a:r>
            <a:r>
              <a:rPr lang="en-US" sz="2400" dirty="0" smtClean="0">
                <a:solidFill>
                  <a:srgbClr val="000000"/>
                </a:solidFill>
              </a:rPr>
              <a:t>.</a:t>
            </a:r>
          </a:p>
          <a:p>
            <a:pPr fontAlgn="base">
              <a:spcBef>
                <a:spcPct val="0"/>
              </a:spcBef>
              <a:spcAft>
                <a:spcPct val="0"/>
              </a:spcAft>
              <a:buClr>
                <a:srgbClr val="C42500"/>
              </a:buClr>
              <a:buFont typeface="Wingdings" pitchFamily="2" charset="2"/>
              <a:buChar char="ü"/>
            </a:pPr>
            <a:r>
              <a:rPr lang="en-US" sz="2400" dirty="0" smtClean="0">
                <a:solidFill>
                  <a:srgbClr val="000000"/>
                </a:solidFill>
              </a:rPr>
              <a:t> </a:t>
            </a:r>
            <a:r>
              <a:rPr lang="en-US" sz="2400" dirty="0" err="1" smtClean="0">
                <a:solidFill>
                  <a:srgbClr val="000000"/>
                </a:solidFill>
              </a:rPr>
              <a:t>Sedi</a:t>
            </a:r>
            <a:r>
              <a:rPr lang="en-US" sz="2400" dirty="0" smtClean="0">
                <a:solidFill>
                  <a:srgbClr val="000000"/>
                </a:solidFill>
              </a:rPr>
              <a:t> di </a:t>
            </a:r>
            <a:r>
              <a:rPr lang="en-US" sz="2400" dirty="0" err="1" smtClean="0">
                <a:solidFill>
                  <a:srgbClr val="000000"/>
                </a:solidFill>
              </a:rPr>
              <a:t>isolamento</a:t>
            </a:r>
            <a:r>
              <a:rPr lang="en-US" sz="2400" dirty="0" smtClean="0">
                <a:solidFill>
                  <a:srgbClr val="000000"/>
                </a:solidFill>
              </a:rPr>
              <a:t> </a:t>
            </a:r>
            <a:r>
              <a:rPr lang="en-US" sz="2400" dirty="0" err="1" smtClean="0">
                <a:solidFill>
                  <a:srgbClr val="000000"/>
                </a:solidFill>
              </a:rPr>
              <a:t>più</a:t>
            </a:r>
            <a:r>
              <a:rPr lang="en-US" sz="2400" dirty="0" smtClean="0">
                <a:solidFill>
                  <a:srgbClr val="000000"/>
                </a:solidFill>
              </a:rPr>
              <a:t> </a:t>
            </a:r>
            <a:r>
              <a:rPr lang="en-US" sz="2400" dirty="0" err="1" smtClean="0">
                <a:solidFill>
                  <a:srgbClr val="000000"/>
                </a:solidFill>
              </a:rPr>
              <a:t>frequente</a:t>
            </a:r>
            <a:r>
              <a:rPr lang="en-US" sz="2400" dirty="0" smtClean="0">
                <a:solidFill>
                  <a:srgbClr val="000000"/>
                </a:solidFill>
              </a:rPr>
              <a:t>: </a:t>
            </a:r>
          </a:p>
          <a:p>
            <a:pPr fontAlgn="base">
              <a:spcBef>
                <a:spcPct val="0"/>
              </a:spcBef>
              <a:spcAft>
                <a:spcPct val="0"/>
              </a:spcAft>
              <a:buClr>
                <a:srgbClr val="C42500"/>
              </a:buClr>
              <a:buFont typeface="Wingdings" pitchFamily="2" charset="2"/>
              <a:buNone/>
            </a:pPr>
            <a:r>
              <a:rPr lang="en-US" sz="2400" dirty="0" smtClean="0">
                <a:solidFill>
                  <a:srgbClr val="000000"/>
                </a:solidFill>
              </a:rPr>
              <a:t>	 </a:t>
            </a:r>
            <a:r>
              <a:rPr lang="en-US" sz="2400" u="sng" dirty="0" err="1" smtClean="0">
                <a:solidFill>
                  <a:srgbClr val="000000"/>
                </a:solidFill>
              </a:rPr>
              <a:t>apparato</a:t>
            </a:r>
            <a:r>
              <a:rPr lang="en-US" sz="2400" u="sng" dirty="0" smtClean="0">
                <a:solidFill>
                  <a:srgbClr val="000000"/>
                </a:solidFill>
              </a:rPr>
              <a:t> </a:t>
            </a:r>
            <a:r>
              <a:rPr lang="en-US" sz="2400" u="sng" dirty="0" err="1" smtClean="0">
                <a:solidFill>
                  <a:srgbClr val="000000"/>
                </a:solidFill>
              </a:rPr>
              <a:t>respiratorio</a:t>
            </a:r>
            <a:r>
              <a:rPr lang="en-US" sz="2400" u="sng" dirty="0" smtClean="0">
                <a:solidFill>
                  <a:srgbClr val="000000"/>
                </a:solidFill>
              </a:rPr>
              <a:t>:</a:t>
            </a:r>
            <a:r>
              <a:rPr lang="en-US" sz="2400" dirty="0" smtClean="0">
                <a:solidFill>
                  <a:srgbClr val="000000"/>
                </a:solidFill>
              </a:rPr>
              <a:t> (</a:t>
            </a:r>
            <a:r>
              <a:rPr lang="en-US" sz="2400" dirty="0" err="1" smtClean="0">
                <a:solidFill>
                  <a:srgbClr val="000000"/>
                </a:solidFill>
              </a:rPr>
              <a:t>importante</a:t>
            </a:r>
            <a:r>
              <a:rPr lang="en-US" sz="2400" dirty="0" smtClean="0">
                <a:solidFill>
                  <a:srgbClr val="000000"/>
                </a:solidFill>
              </a:rPr>
              <a:t> </a:t>
            </a:r>
            <a:r>
              <a:rPr lang="en-US" sz="2400" dirty="0" err="1" smtClean="0">
                <a:solidFill>
                  <a:srgbClr val="000000"/>
                </a:solidFill>
              </a:rPr>
              <a:t>discriminare</a:t>
            </a:r>
            <a:r>
              <a:rPr lang="en-US" sz="2400" dirty="0" smtClean="0">
                <a:solidFill>
                  <a:srgbClr val="000000"/>
                </a:solidFill>
              </a:rPr>
              <a:t> </a:t>
            </a:r>
            <a:r>
              <a:rPr lang="en-US" sz="2400" dirty="0" err="1" smtClean="0">
                <a:solidFill>
                  <a:srgbClr val="000000"/>
                </a:solidFill>
              </a:rPr>
              <a:t>infezione</a:t>
            </a:r>
            <a:r>
              <a:rPr lang="en-US" sz="2400" dirty="0" smtClean="0">
                <a:solidFill>
                  <a:srgbClr val="000000"/>
                </a:solidFill>
              </a:rPr>
              <a:t> da 			</a:t>
            </a:r>
            <a:r>
              <a:rPr lang="en-US" sz="2400" dirty="0" err="1" smtClean="0">
                <a:solidFill>
                  <a:srgbClr val="000000"/>
                </a:solidFill>
              </a:rPr>
              <a:t>colonizzazione</a:t>
            </a:r>
            <a:r>
              <a:rPr lang="en-US" sz="2400" dirty="0" smtClean="0">
                <a:solidFill>
                  <a:srgbClr val="000000"/>
                </a:solidFill>
              </a:rPr>
              <a:t>):</a:t>
            </a:r>
          </a:p>
          <a:p>
            <a:pPr fontAlgn="base">
              <a:spcBef>
                <a:spcPct val="0"/>
              </a:spcBef>
              <a:spcAft>
                <a:spcPct val="0"/>
              </a:spcAft>
              <a:buClr>
                <a:srgbClr val="C42500"/>
              </a:buClr>
              <a:buFont typeface="Wingdings" pitchFamily="2" charset="2"/>
              <a:buNone/>
            </a:pPr>
            <a:r>
              <a:rPr lang="en-US" sz="2400" dirty="0" smtClean="0">
                <a:solidFill>
                  <a:srgbClr val="000000"/>
                </a:solidFill>
              </a:rPr>
              <a:t>			</a:t>
            </a:r>
            <a:r>
              <a:rPr lang="en-US" sz="2400" b="1" dirty="0" err="1" smtClean="0">
                <a:solidFill>
                  <a:srgbClr val="C42500"/>
                </a:solidFill>
              </a:rPr>
              <a:t>polmonite</a:t>
            </a:r>
            <a:r>
              <a:rPr lang="en-US" sz="2400" dirty="0" smtClean="0">
                <a:solidFill>
                  <a:srgbClr val="000000"/>
                </a:solidFill>
              </a:rPr>
              <a:t> (</a:t>
            </a:r>
            <a:r>
              <a:rPr lang="en-US" sz="2400" dirty="0" err="1" smtClean="0">
                <a:solidFill>
                  <a:srgbClr val="000000"/>
                </a:solidFill>
              </a:rPr>
              <a:t>ventilazione</a:t>
            </a:r>
            <a:r>
              <a:rPr lang="en-US" sz="2400" dirty="0" smtClean="0">
                <a:solidFill>
                  <a:srgbClr val="000000"/>
                </a:solidFill>
              </a:rPr>
              <a:t> </a:t>
            </a:r>
            <a:r>
              <a:rPr lang="en-US" sz="2400" dirty="0" err="1" smtClean="0">
                <a:solidFill>
                  <a:srgbClr val="000000"/>
                </a:solidFill>
              </a:rPr>
              <a:t>assistita</a:t>
            </a:r>
            <a:r>
              <a:rPr lang="en-US" sz="2400" dirty="0" smtClean="0">
                <a:solidFill>
                  <a:srgbClr val="000000"/>
                </a:solidFill>
              </a:rPr>
              <a:t>). </a:t>
            </a:r>
            <a:r>
              <a:rPr lang="en-US" sz="2400" dirty="0" err="1" smtClean="0">
                <a:solidFill>
                  <a:srgbClr val="000000"/>
                </a:solidFill>
              </a:rPr>
              <a:t>Mortalità</a:t>
            </a:r>
            <a:r>
              <a:rPr lang="en-US" sz="2400" dirty="0" smtClean="0">
                <a:solidFill>
                  <a:srgbClr val="000000"/>
                </a:solidFill>
              </a:rPr>
              <a:t> 40-				50% </a:t>
            </a:r>
            <a:r>
              <a:rPr lang="en-US" sz="2400" dirty="0" err="1" smtClean="0">
                <a:solidFill>
                  <a:srgbClr val="000000"/>
                </a:solidFill>
              </a:rPr>
              <a:t>nei</a:t>
            </a:r>
            <a:r>
              <a:rPr lang="en-US" sz="2400" dirty="0" smtClean="0">
                <a:solidFill>
                  <a:srgbClr val="000000"/>
                </a:solidFill>
              </a:rPr>
              <a:t> </a:t>
            </a:r>
            <a:r>
              <a:rPr lang="en-US" sz="2400" dirty="0" err="1" smtClean="0">
                <a:solidFill>
                  <a:srgbClr val="000000"/>
                </a:solidFill>
              </a:rPr>
              <a:t>neutropenici</a:t>
            </a:r>
            <a:r>
              <a:rPr lang="en-US" sz="2400" dirty="0" smtClean="0">
                <a:solidFill>
                  <a:srgbClr val="000000"/>
                </a:solidFill>
              </a:rPr>
              <a:t>. </a:t>
            </a:r>
          </a:p>
          <a:p>
            <a:pPr fontAlgn="base">
              <a:spcBef>
                <a:spcPct val="0"/>
              </a:spcBef>
              <a:spcAft>
                <a:spcPct val="0"/>
              </a:spcAft>
              <a:buClr>
                <a:srgbClr val="C42500"/>
              </a:buClr>
              <a:buFont typeface="Wingdings" pitchFamily="2" charset="2"/>
              <a:buNone/>
            </a:pPr>
            <a:r>
              <a:rPr lang="en-US" sz="2400" dirty="0" smtClean="0">
                <a:solidFill>
                  <a:srgbClr val="000000"/>
                </a:solidFill>
              </a:rPr>
              <a:t>	 </a:t>
            </a:r>
            <a:r>
              <a:rPr lang="en-US" sz="2400" u="sng" dirty="0" err="1" smtClean="0">
                <a:solidFill>
                  <a:srgbClr val="000000"/>
                </a:solidFill>
              </a:rPr>
              <a:t>circolo</a:t>
            </a:r>
            <a:r>
              <a:rPr lang="en-US" sz="2400" u="sng" dirty="0" smtClean="0">
                <a:solidFill>
                  <a:srgbClr val="000000"/>
                </a:solidFill>
              </a:rPr>
              <a:t>:</a:t>
            </a:r>
            <a:r>
              <a:rPr lang="en-US" sz="2400" dirty="0" smtClean="0">
                <a:solidFill>
                  <a:srgbClr val="000000"/>
                </a:solidFill>
              </a:rPr>
              <a:t> </a:t>
            </a:r>
            <a:r>
              <a:rPr lang="en-US" sz="2400" b="1" dirty="0" err="1" smtClean="0">
                <a:solidFill>
                  <a:srgbClr val="C42500"/>
                </a:solidFill>
              </a:rPr>
              <a:t>sepsi</a:t>
            </a:r>
            <a:r>
              <a:rPr lang="en-US" sz="2400" b="1" dirty="0" smtClean="0">
                <a:solidFill>
                  <a:srgbClr val="C42500"/>
                </a:solidFill>
              </a:rPr>
              <a:t> CVC-</a:t>
            </a:r>
            <a:r>
              <a:rPr lang="en-US" sz="2400" b="1" dirty="0" err="1" smtClean="0">
                <a:solidFill>
                  <a:srgbClr val="C42500"/>
                </a:solidFill>
              </a:rPr>
              <a:t>relata</a:t>
            </a:r>
            <a:r>
              <a:rPr lang="en-US" sz="2400" dirty="0" smtClean="0">
                <a:solidFill>
                  <a:srgbClr val="000000"/>
                </a:solidFill>
              </a:rPr>
              <a:t> (</a:t>
            </a:r>
            <a:r>
              <a:rPr lang="en-US" sz="2400" dirty="0" err="1" smtClean="0">
                <a:solidFill>
                  <a:srgbClr val="000000"/>
                </a:solidFill>
              </a:rPr>
              <a:t>cfr</a:t>
            </a:r>
            <a:r>
              <a:rPr lang="en-US" sz="2400" dirty="0" smtClean="0">
                <a:solidFill>
                  <a:srgbClr val="000000"/>
                </a:solidFill>
              </a:rPr>
              <a:t> </a:t>
            </a:r>
            <a:r>
              <a:rPr lang="en-US" sz="2400" dirty="0" err="1" smtClean="0">
                <a:solidFill>
                  <a:srgbClr val="000000"/>
                </a:solidFill>
              </a:rPr>
              <a:t>aderisce</a:t>
            </a:r>
            <a:r>
              <a:rPr lang="en-US" sz="2400" dirty="0" smtClean="0">
                <a:solidFill>
                  <a:srgbClr val="000000"/>
                </a:solidFill>
              </a:rPr>
              <a:t> a </a:t>
            </a:r>
            <a:r>
              <a:rPr lang="en-US" sz="2400" dirty="0" err="1" smtClean="0">
                <a:solidFill>
                  <a:srgbClr val="000000"/>
                </a:solidFill>
              </a:rPr>
              <a:t>teflon</a:t>
            </a:r>
            <a:r>
              <a:rPr lang="en-US" sz="2400" dirty="0" smtClean="0">
                <a:solidFill>
                  <a:srgbClr val="000000"/>
                </a:solidFill>
              </a:rPr>
              <a:t>, </a:t>
            </a:r>
            <a:r>
              <a:rPr lang="en-US" sz="2400" dirty="0" err="1" smtClean="0">
                <a:solidFill>
                  <a:srgbClr val="000000"/>
                </a:solidFill>
              </a:rPr>
              <a:t>vetro</a:t>
            </a:r>
            <a:r>
              <a:rPr lang="en-US" sz="2400" dirty="0" smtClean="0">
                <a:solidFill>
                  <a:srgbClr val="000000"/>
                </a:solidFill>
              </a:rPr>
              <a:t>, 				</a:t>
            </a:r>
            <a:r>
              <a:rPr lang="en-US" sz="2400" dirty="0" err="1" smtClean="0">
                <a:solidFill>
                  <a:srgbClr val="000000"/>
                </a:solidFill>
              </a:rPr>
              <a:t>materiali</a:t>
            </a:r>
            <a:r>
              <a:rPr lang="en-US" sz="2400" dirty="0" smtClean="0">
                <a:solidFill>
                  <a:srgbClr val="000000"/>
                </a:solidFill>
              </a:rPr>
              <a:t> </a:t>
            </a:r>
            <a:r>
              <a:rPr lang="en-US" sz="2400" dirty="0" err="1" smtClean="0">
                <a:solidFill>
                  <a:srgbClr val="000000"/>
                </a:solidFill>
              </a:rPr>
              <a:t>inerti</a:t>
            </a:r>
            <a:r>
              <a:rPr lang="en-US" sz="2400" dirty="0" smtClean="0">
                <a:solidFill>
                  <a:srgbClr val="000000"/>
                </a:solidFill>
              </a:rPr>
              <a:t>, biofilm). </a:t>
            </a:r>
            <a:r>
              <a:rPr lang="en-US" sz="2400" dirty="0" err="1" smtClean="0">
                <a:solidFill>
                  <a:srgbClr val="000000"/>
                </a:solidFill>
              </a:rPr>
              <a:t>Mortalita</a:t>
            </a:r>
            <a:r>
              <a:rPr lang="en-US" sz="2400" dirty="0" smtClean="0">
                <a:solidFill>
                  <a:srgbClr val="000000"/>
                </a:solidFill>
              </a:rPr>
              <a:t> &gt;40%. 					</a:t>
            </a:r>
            <a:r>
              <a:rPr lang="en-US" sz="2400" dirty="0" err="1" smtClean="0">
                <a:solidFill>
                  <a:srgbClr val="000000"/>
                </a:solidFill>
              </a:rPr>
              <a:t>Rimozione</a:t>
            </a:r>
            <a:r>
              <a:rPr lang="en-US" sz="2400" dirty="0" smtClean="0">
                <a:solidFill>
                  <a:srgbClr val="000000"/>
                </a:solidFill>
              </a:rPr>
              <a:t> CVC. </a:t>
            </a:r>
          </a:p>
        </p:txBody>
      </p:sp>
    </p:spTree>
    <p:extLst>
      <p:ext uri="{BB962C8B-B14F-4D97-AF65-F5344CB8AC3E}">
        <p14:creationId xmlns:p14="http://schemas.microsoft.com/office/powerpoint/2010/main" val="20069230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224" name="Group 8"/>
          <p:cNvGrpSpPr>
            <a:grpSpLocks/>
          </p:cNvGrpSpPr>
          <p:nvPr/>
        </p:nvGrpSpPr>
        <p:grpSpPr bwMode="auto">
          <a:xfrm>
            <a:off x="107950" y="1844824"/>
            <a:ext cx="8893175" cy="3011488"/>
            <a:chOff x="68" y="2190"/>
            <a:chExt cx="5602" cy="1897"/>
          </a:xfrm>
        </p:grpSpPr>
        <p:sp>
          <p:nvSpPr>
            <p:cNvPr id="265221" name="Text Box 5"/>
            <p:cNvSpPr txBox="1">
              <a:spLocks noChangeArrowheads="1"/>
            </p:cNvSpPr>
            <p:nvPr/>
          </p:nvSpPr>
          <p:spPr bwMode="auto">
            <a:xfrm>
              <a:off x="68" y="2643"/>
              <a:ext cx="5602" cy="144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C42500"/>
                </a:buClr>
                <a:buFont typeface="Wingdings" pitchFamily="2" charset="2"/>
                <a:buChar char="ü"/>
              </a:pPr>
              <a:r>
                <a:rPr lang="en-US" sz="2400" dirty="0" err="1" smtClean="0">
                  <a:solidFill>
                    <a:srgbClr val="000000"/>
                  </a:solidFill>
                </a:rPr>
                <a:t>Trimetoprim</a:t>
              </a:r>
              <a:r>
                <a:rPr lang="en-US" sz="2400" dirty="0" smtClean="0">
                  <a:solidFill>
                    <a:srgbClr val="000000"/>
                  </a:solidFill>
                </a:rPr>
                <a:t>/</a:t>
              </a:r>
              <a:r>
                <a:rPr lang="en-US" sz="2400" dirty="0" err="1" smtClean="0">
                  <a:solidFill>
                    <a:srgbClr val="000000"/>
                  </a:solidFill>
                </a:rPr>
                <a:t>sulfametosazolo</a:t>
              </a:r>
              <a:r>
                <a:rPr lang="en-US" sz="2400" dirty="0" smtClean="0">
                  <a:solidFill>
                    <a:srgbClr val="000000"/>
                  </a:solidFill>
                </a:rPr>
                <a:t>. </a:t>
              </a:r>
              <a:r>
                <a:rPr lang="en-US" sz="2400" dirty="0" err="1" smtClean="0">
                  <a:solidFill>
                    <a:srgbClr val="000000"/>
                  </a:solidFill>
                </a:rPr>
                <a:t>Resistenze</a:t>
              </a:r>
              <a:r>
                <a:rPr lang="en-US" sz="2400" dirty="0" smtClean="0">
                  <a:solidFill>
                    <a:srgbClr val="000000"/>
                  </a:solidFill>
                </a:rPr>
                <a:t> in Italia 7-12/20%, USA 4%.</a:t>
              </a:r>
            </a:p>
            <a:p>
              <a:pPr fontAlgn="base">
                <a:spcBef>
                  <a:spcPct val="0"/>
                </a:spcBef>
                <a:spcAft>
                  <a:spcPct val="0"/>
                </a:spcAft>
                <a:buClr>
                  <a:srgbClr val="C42500"/>
                </a:buClr>
                <a:buFont typeface="Wingdings" pitchFamily="2" charset="2"/>
                <a:buNone/>
              </a:pPr>
              <a:endParaRPr lang="en-US" sz="2400" dirty="0" smtClean="0">
                <a:solidFill>
                  <a:srgbClr val="000000"/>
                </a:solidFill>
              </a:endParaRPr>
            </a:p>
            <a:p>
              <a:pPr fontAlgn="base">
                <a:spcBef>
                  <a:spcPct val="0"/>
                </a:spcBef>
                <a:spcAft>
                  <a:spcPct val="0"/>
                </a:spcAft>
                <a:buClr>
                  <a:srgbClr val="C42500"/>
                </a:buClr>
                <a:buFont typeface="Wingdings" pitchFamily="2" charset="2"/>
                <a:buChar char="ü"/>
              </a:pPr>
              <a:r>
                <a:rPr lang="en-US" sz="2400" dirty="0" err="1" smtClean="0">
                  <a:solidFill>
                    <a:schemeClr val="bg1">
                      <a:lumMod val="75000"/>
                    </a:schemeClr>
                  </a:solidFill>
                </a:rPr>
                <a:t>Levofloxacina</a:t>
              </a:r>
              <a:r>
                <a:rPr lang="en-US" sz="2400" dirty="0" smtClean="0">
                  <a:solidFill>
                    <a:schemeClr val="bg1">
                      <a:lumMod val="75000"/>
                    </a:schemeClr>
                  </a:solidFill>
                </a:rPr>
                <a:t>, </a:t>
              </a:r>
              <a:r>
                <a:rPr lang="en-US" sz="2400" dirty="0" err="1" smtClean="0">
                  <a:solidFill>
                    <a:schemeClr val="bg1">
                      <a:lumMod val="75000"/>
                    </a:schemeClr>
                  </a:solidFill>
                </a:rPr>
                <a:t>moxifloxacina</a:t>
              </a:r>
              <a:r>
                <a:rPr lang="en-US" sz="2400" dirty="0" smtClean="0">
                  <a:solidFill>
                    <a:schemeClr val="bg1">
                      <a:lumMod val="75000"/>
                    </a:schemeClr>
                  </a:solidFill>
                </a:rPr>
                <a:t>. </a:t>
              </a:r>
              <a:r>
                <a:rPr lang="en-US" sz="2400" dirty="0" err="1" smtClean="0">
                  <a:solidFill>
                    <a:schemeClr val="bg1">
                      <a:lumMod val="75000"/>
                    </a:schemeClr>
                  </a:solidFill>
                </a:rPr>
                <a:t>Resistenze</a:t>
              </a:r>
              <a:r>
                <a:rPr lang="en-US" sz="2400" dirty="0" smtClean="0">
                  <a:solidFill>
                    <a:schemeClr val="bg1">
                      <a:lumMod val="75000"/>
                    </a:schemeClr>
                  </a:solidFill>
                </a:rPr>
                <a:t> 15-22%</a:t>
              </a:r>
            </a:p>
            <a:p>
              <a:pPr fontAlgn="base">
                <a:spcBef>
                  <a:spcPct val="0"/>
                </a:spcBef>
                <a:spcAft>
                  <a:spcPct val="0"/>
                </a:spcAft>
                <a:buClr>
                  <a:srgbClr val="C42500"/>
                </a:buClr>
                <a:buFont typeface="Wingdings" pitchFamily="2" charset="2"/>
                <a:buNone/>
              </a:pPr>
              <a:r>
                <a:rPr lang="en-US" sz="2400" dirty="0" smtClean="0">
                  <a:solidFill>
                    <a:srgbClr val="000000"/>
                  </a:solidFill>
                </a:rPr>
                <a:t> </a:t>
              </a:r>
            </a:p>
            <a:p>
              <a:pPr fontAlgn="base">
                <a:spcBef>
                  <a:spcPct val="0"/>
                </a:spcBef>
                <a:spcAft>
                  <a:spcPct val="0"/>
                </a:spcAft>
                <a:buClr>
                  <a:srgbClr val="C42500"/>
                </a:buClr>
                <a:buFont typeface="Wingdings" pitchFamily="2" charset="2"/>
                <a:buChar char="ü"/>
              </a:pPr>
              <a:r>
                <a:rPr lang="en-US" sz="2400" dirty="0" err="1" smtClean="0">
                  <a:solidFill>
                    <a:schemeClr val="bg1">
                      <a:lumMod val="85000"/>
                    </a:schemeClr>
                  </a:solidFill>
                </a:rPr>
                <a:t>Tigeciclina</a:t>
              </a:r>
              <a:endParaRPr lang="en-US" sz="2400" dirty="0" smtClean="0">
                <a:solidFill>
                  <a:schemeClr val="bg1">
                    <a:lumMod val="85000"/>
                  </a:schemeClr>
                </a:solidFill>
              </a:endParaRPr>
            </a:p>
          </p:txBody>
        </p:sp>
        <p:sp>
          <p:nvSpPr>
            <p:cNvPr id="265223" name="Text Box 7"/>
            <p:cNvSpPr txBox="1">
              <a:spLocks noChangeArrowheads="1"/>
            </p:cNvSpPr>
            <p:nvPr/>
          </p:nvSpPr>
          <p:spPr bwMode="auto">
            <a:xfrm>
              <a:off x="2383" y="2190"/>
              <a:ext cx="95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C42500"/>
                  </a:solidFill>
                </a:rPr>
                <a:t>TERAPIA</a:t>
              </a:r>
            </a:p>
          </p:txBody>
        </p:sp>
      </p:grpSp>
    </p:spTree>
    <p:extLst>
      <p:ext uri="{BB962C8B-B14F-4D97-AF65-F5344CB8AC3E}">
        <p14:creationId xmlns:p14="http://schemas.microsoft.com/office/powerpoint/2010/main" val="2657267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2254250" y="317500"/>
            <a:ext cx="46561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333399"/>
                </a:solidFill>
              </a:rPr>
              <a:t>Acinetobacter baumannnii</a:t>
            </a:r>
          </a:p>
        </p:txBody>
      </p:sp>
      <p:sp>
        <p:nvSpPr>
          <p:cNvPr id="264199" name="Rectangle 7"/>
          <p:cNvSpPr>
            <a:spLocks noChangeArrowheads="1"/>
          </p:cNvSpPr>
          <p:nvPr/>
        </p:nvSpPr>
        <p:spPr bwMode="auto">
          <a:xfrm>
            <a:off x="106363" y="1196975"/>
            <a:ext cx="8929687" cy="525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44500" indent="-444500" fontAlgn="base">
              <a:lnSpc>
                <a:spcPct val="150000"/>
              </a:lnSpc>
              <a:spcBef>
                <a:spcPct val="0"/>
              </a:spcBef>
              <a:spcAft>
                <a:spcPct val="0"/>
              </a:spcAft>
              <a:buClr>
                <a:srgbClr val="333399"/>
              </a:buClr>
              <a:buFont typeface="Wingdings" pitchFamily="2" charset="2"/>
              <a:buChar char="ü"/>
            </a:pPr>
            <a:r>
              <a:rPr lang="it-IT" sz="2400" dirty="0" smtClean="0">
                <a:solidFill>
                  <a:srgbClr val="000000"/>
                </a:solidFill>
              </a:rPr>
              <a:t>Importante patogeno opportunista nosocomiale.</a:t>
            </a:r>
          </a:p>
          <a:p>
            <a:pPr marL="444500" indent="-444500" fontAlgn="base">
              <a:lnSpc>
                <a:spcPct val="150000"/>
              </a:lnSpc>
              <a:spcBef>
                <a:spcPct val="0"/>
              </a:spcBef>
              <a:spcAft>
                <a:spcPct val="0"/>
              </a:spcAft>
              <a:buClr>
                <a:srgbClr val="333399"/>
              </a:buClr>
              <a:buFont typeface="Wingdings" pitchFamily="2" charset="2"/>
              <a:buChar char="ü"/>
            </a:pPr>
            <a:r>
              <a:rPr lang="it-IT" sz="2400" dirty="0" smtClean="0">
                <a:solidFill>
                  <a:srgbClr val="000000"/>
                </a:solidFill>
              </a:rPr>
              <a:t>Ubiquitario, può utilizzare diversi substrati per crescere. </a:t>
            </a:r>
          </a:p>
          <a:p>
            <a:pPr marL="444500" indent="-444500" fontAlgn="base">
              <a:lnSpc>
                <a:spcPct val="150000"/>
              </a:lnSpc>
              <a:spcBef>
                <a:spcPct val="0"/>
              </a:spcBef>
              <a:spcAft>
                <a:spcPct val="0"/>
              </a:spcAft>
              <a:buClr>
                <a:srgbClr val="333399"/>
              </a:buClr>
              <a:buFont typeface="Wingdings" pitchFamily="2" charset="2"/>
              <a:buChar char="ü"/>
            </a:pPr>
            <a:r>
              <a:rPr lang="it-IT" sz="2400" dirty="0" smtClean="0">
                <a:solidFill>
                  <a:srgbClr val="000000"/>
                </a:solidFill>
              </a:rPr>
              <a:t>Sviluppa rapidamente </a:t>
            </a:r>
            <a:r>
              <a:rPr lang="it-IT" sz="2400" dirty="0" err="1" smtClean="0">
                <a:solidFill>
                  <a:srgbClr val="000000"/>
                </a:solidFill>
              </a:rPr>
              <a:t>multiresistenza</a:t>
            </a:r>
            <a:r>
              <a:rPr lang="it-IT" sz="2400" dirty="0" smtClean="0">
                <a:solidFill>
                  <a:srgbClr val="000000"/>
                </a:solidFill>
              </a:rPr>
              <a:t> agli antibiotici</a:t>
            </a:r>
          </a:p>
          <a:p>
            <a:pPr marL="444500" indent="-444500" fontAlgn="base">
              <a:lnSpc>
                <a:spcPct val="150000"/>
              </a:lnSpc>
              <a:spcBef>
                <a:spcPct val="0"/>
              </a:spcBef>
              <a:spcAft>
                <a:spcPct val="0"/>
              </a:spcAft>
              <a:buClr>
                <a:srgbClr val="333399"/>
              </a:buClr>
              <a:buFont typeface="Wingdings" pitchFamily="2" charset="2"/>
              <a:buChar char="ü"/>
            </a:pPr>
            <a:r>
              <a:rPr lang="it-IT" sz="2400" dirty="0" smtClean="0">
                <a:solidFill>
                  <a:srgbClr val="000000"/>
                </a:solidFill>
              </a:rPr>
              <a:t>Colonizza cute, faringe, vie respiratorie, apparato digerente  </a:t>
            </a:r>
          </a:p>
          <a:p>
            <a:pPr marL="444500" indent="-444500" fontAlgn="base">
              <a:lnSpc>
                <a:spcPct val="150000"/>
              </a:lnSpc>
              <a:spcBef>
                <a:spcPct val="0"/>
              </a:spcBef>
              <a:spcAft>
                <a:spcPct val="0"/>
              </a:spcAft>
              <a:buClr>
                <a:srgbClr val="333399"/>
              </a:buClr>
              <a:buFont typeface="Wingdings" pitchFamily="2" charset="2"/>
              <a:buChar char="ü"/>
            </a:pPr>
            <a:r>
              <a:rPr lang="it-IT" sz="2400" dirty="0" smtClean="0">
                <a:solidFill>
                  <a:srgbClr val="000000"/>
                </a:solidFill>
              </a:rPr>
              <a:t>Ospedale = serbatoio. </a:t>
            </a:r>
          </a:p>
          <a:p>
            <a:pPr marL="444500" indent="-444500" fontAlgn="base">
              <a:lnSpc>
                <a:spcPct val="150000"/>
              </a:lnSpc>
              <a:spcBef>
                <a:spcPct val="0"/>
              </a:spcBef>
              <a:spcAft>
                <a:spcPct val="0"/>
              </a:spcAft>
              <a:buClr>
                <a:srgbClr val="333399"/>
              </a:buClr>
              <a:buFont typeface="Wingdings" pitchFamily="2" charset="2"/>
              <a:buNone/>
            </a:pPr>
            <a:r>
              <a:rPr lang="it-IT" sz="2400" dirty="0" smtClean="0">
                <a:solidFill>
                  <a:srgbClr val="000000"/>
                </a:solidFill>
              </a:rPr>
              <a:t>			</a:t>
            </a:r>
            <a:r>
              <a:rPr lang="it-IT" sz="2400" dirty="0" err="1" smtClean="0">
                <a:solidFill>
                  <a:srgbClr val="000000"/>
                </a:solidFill>
              </a:rPr>
              <a:t>A</a:t>
            </a:r>
            <a:r>
              <a:rPr lang="it-IT" sz="2400" i="1" dirty="0" err="1" smtClean="0">
                <a:solidFill>
                  <a:srgbClr val="000000"/>
                </a:solidFill>
              </a:rPr>
              <a:t>cinetobacter</a:t>
            </a:r>
            <a:r>
              <a:rPr lang="it-IT" sz="2400" dirty="0" smtClean="0">
                <a:solidFill>
                  <a:srgbClr val="000000"/>
                </a:solidFill>
              </a:rPr>
              <a:t> sopravvive per mesi su </a:t>
            </a:r>
          </a:p>
          <a:p>
            <a:pPr marL="444500" indent="-444500" fontAlgn="base">
              <a:lnSpc>
                <a:spcPct val="150000"/>
              </a:lnSpc>
              <a:spcBef>
                <a:spcPct val="0"/>
              </a:spcBef>
              <a:spcAft>
                <a:spcPct val="0"/>
              </a:spcAft>
              <a:buClr>
                <a:srgbClr val="333399"/>
              </a:buClr>
              <a:buFont typeface="Wingdings" pitchFamily="2" charset="2"/>
              <a:buNone/>
            </a:pPr>
            <a:r>
              <a:rPr lang="it-IT" sz="2400" dirty="0" smtClean="0">
                <a:solidFill>
                  <a:srgbClr val="000000"/>
                </a:solidFill>
              </a:rPr>
              <a:t>			superfici umide,</a:t>
            </a:r>
            <a:r>
              <a:rPr lang="it-IT" sz="2800" dirty="0" smtClean="0">
                <a:solidFill>
                  <a:srgbClr val="000000"/>
                </a:solidFill>
              </a:rPr>
              <a:t> </a:t>
            </a:r>
          </a:p>
          <a:p>
            <a:pPr marL="909638" lvl="1" indent="-285750" fontAlgn="base">
              <a:lnSpc>
                <a:spcPct val="150000"/>
              </a:lnSpc>
              <a:spcBef>
                <a:spcPct val="0"/>
              </a:spcBef>
              <a:spcAft>
                <a:spcPct val="0"/>
              </a:spcAft>
              <a:buClr>
                <a:srgbClr val="333399"/>
              </a:buClr>
              <a:buFont typeface="Wingdings" pitchFamily="2" charset="2"/>
              <a:buNone/>
            </a:pPr>
            <a:r>
              <a:rPr lang="it-IT" sz="2400" dirty="0" smtClean="0">
                <a:solidFill>
                  <a:srgbClr val="000000"/>
                </a:solidFill>
              </a:rPr>
              <a:t>			attrezzature per la terapia respiratoria </a:t>
            </a:r>
          </a:p>
          <a:p>
            <a:pPr marL="909638" lvl="1" indent="-285750" fontAlgn="base">
              <a:lnSpc>
                <a:spcPct val="150000"/>
              </a:lnSpc>
              <a:spcBef>
                <a:spcPct val="0"/>
              </a:spcBef>
              <a:spcAft>
                <a:spcPct val="0"/>
              </a:spcAft>
              <a:buClr>
                <a:srgbClr val="333399"/>
              </a:buClr>
              <a:buFont typeface="Wingdings" pitchFamily="2" charset="2"/>
              <a:buNone/>
            </a:pPr>
            <a:r>
              <a:rPr lang="it-IT" sz="2400" dirty="0" smtClean="0">
                <a:solidFill>
                  <a:srgbClr val="000000"/>
                </a:solidFill>
              </a:rPr>
              <a:t>			superfici “secche” (arredi, biancheria, suppellettili)	 </a:t>
            </a:r>
          </a:p>
        </p:txBody>
      </p:sp>
    </p:spTree>
    <p:extLst>
      <p:ext uri="{BB962C8B-B14F-4D97-AF65-F5344CB8AC3E}">
        <p14:creationId xmlns:p14="http://schemas.microsoft.com/office/powerpoint/2010/main" val="24765720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ChangeArrowheads="1"/>
          </p:cNvSpPr>
          <p:nvPr/>
        </p:nvSpPr>
        <p:spPr bwMode="auto">
          <a:xfrm>
            <a:off x="250825" y="755650"/>
            <a:ext cx="8640763"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533400" indent="-533400" fontAlgn="base">
              <a:lnSpc>
                <a:spcPct val="150000"/>
              </a:lnSpc>
              <a:spcBef>
                <a:spcPct val="0"/>
              </a:spcBef>
              <a:spcAft>
                <a:spcPct val="0"/>
              </a:spcAft>
            </a:pPr>
            <a:endParaRPr lang="it-IT" sz="2400" smtClean="0">
              <a:solidFill>
                <a:srgbClr val="000000"/>
              </a:solidFill>
            </a:endParaRPr>
          </a:p>
          <a:p>
            <a:pPr lvl="2" fontAlgn="base">
              <a:lnSpc>
                <a:spcPct val="150000"/>
              </a:lnSpc>
              <a:spcBef>
                <a:spcPct val="0"/>
              </a:spcBef>
              <a:spcAft>
                <a:spcPct val="0"/>
              </a:spcAft>
              <a:buClr>
                <a:srgbClr val="333399"/>
              </a:buClr>
              <a:buFont typeface="Wingdings" pitchFamily="2" charset="2"/>
              <a:buChar char="ü"/>
            </a:pPr>
            <a:r>
              <a:rPr lang="it-IT" sz="2400" smtClean="0">
                <a:solidFill>
                  <a:srgbClr val="000000"/>
                </a:solidFill>
              </a:rPr>
              <a:t> pz con gravi malattie debilitanti </a:t>
            </a:r>
          </a:p>
          <a:p>
            <a:pPr lvl="2" fontAlgn="base">
              <a:lnSpc>
                <a:spcPct val="150000"/>
              </a:lnSpc>
              <a:spcBef>
                <a:spcPct val="0"/>
              </a:spcBef>
              <a:spcAft>
                <a:spcPct val="0"/>
              </a:spcAft>
              <a:buClr>
                <a:srgbClr val="333399"/>
              </a:buClr>
              <a:buFont typeface="Wingdings" pitchFamily="2" charset="2"/>
              <a:buNone/>
            </a:pPr>
            <a:r>
              <a:rPr lang="it-IT" sz="2400" smtClean="0">
                <a:solidFill>
                  <a:srgbClr val="000000"/>
                </a:solidFill>
              </a:rPr>
              <a:t>	(oncologici, ustionati, immunodepressi),</a:t>
            </a:r>
          </a:p>
          <a:p>
            <a:pPr lvl="2" fontAlgn="base">
              <a:lnSpc>
                <a:spcPct val="150000"/>
              </a:lnSpc>
              <a:spcBef>
                <a:spcPct val="0"/>
              </a:spcBef>
              <a:spcAft>
                <a:spcPct val="0"/>
              </a:spcAft>
              <a:buClr>
                <a:srgbClr val="333399"/>
              </a:buClr>
              <a:buFont typeface="Wingdings" pitchFamily="2" charset="2"/>
              <a:buNone/>
            </a:pPr>
            <a:endParaRPr lang="it-IT" sz="2400" smtClean="0">
              <a:solidFill>
                <a:srgbClr val="000000"/>
              </a:solidFill>
            </a:endParaRPr>
          </a:p>
          <a:p>
            <a:pPr lvl="2" fontAlgn="base">
              <a:lnSpc>
                <a:spcPct val="150000"/>
              </a:lnSpc>
              <a:spcBef>
                <a:spcPct val="0"/>
              </a:spcBef>
              <a:spcAft>
                <a:spcPct val="0"/>
              </a:spcAft>
              <a:buClr>
                <a:srgbClr val="333399"/>
              </a:buClr>
              <a:buFont typeface="Wingdings" pitchFamily="2" charset="2"/>
              <a:buChar char="ü"/>
            </a:pPr>
            <a:r>
              <a:rPr lang="it-IT" sz="2400" smtClean="0">
                <a:solidFill>
                  <a:srgbClr val="000000"/>
                </a:solidFill>
              </a:rPr>
              <a:t> pz sottoposti a interventi chirurgici maggiori, </a:t>
            </a:r>
          </a:p>
          <a:p>
            <a:pPr lvl="2" fontAlgn="base">
              <a:lnSpc>
                <a:spcPct val="150000"/>
              </a:lnSpc>
              <a:spcBef>
                <a:spcPct val="0"/>
              </a:spcBef>
              <a:spcAft>
                <a:spcPct val="0"/>
              </a:spcAft>
              <a:buClr>
                <a:srgbClr val="333399"/>
              </a:buClr>
              <a:buFont typeface="Wingdings" pitchFamily="2" charset="2"/>
              <a:buNone/>
            </a:pPr>
            <a:endParaRPr lang="it-IT" sz="2400" smtClean="0">
              <a:solidFill>
                <a:srgbClr val="000000"/>
              </a:solidFill>
            </a:endParaRPr>
          </a:p>
          <a:p>
            <a:pPr lvl="2" fontAlgn="base">
              <a:lnSpc>
                <a:spcPct val="150000"/>
              </a:lnSpc>
              <a:spcBef>
                <a:spcPct val="0"/>
              </a:spcBef>
              <a:spcAft>
                <a:spcPct val="0"/>
              </a:spcAft>
              <a:buClr>
                <a:srgbClr val="333399"/>
              </a:buClr>
              <a:buFont typeface="Wingdings" pitchFamily="2" charset="2"/>
              <a:buChar char="ü"/>
            </a:pPr>
            <a:r>
              <a:rPr lang="it-IT" sz="2400" smtClean="0">
                <a:solidFill>
                  <a:srgbClr val="000000"/>
                </a:solidFill>
              </a:rPr>
              <a:t> pz ricoverati in ICU, sottoposti a ventilazione assistita 	e a precedenti terapie antibiotiche</a:t>
            </a:r>
            <a:endParaRPr lang="it-IT" sz="2400" b="1" smtClean="0">
              <a:solidFill>
                <a:srgbClr val="000000"/>
              </a:solidFill>
            </a:endParaRPr>
          </a:p>
        </p:txBody>
      </p:sp>
      <p:sp>
        <p:nvSpPr>
          <p:cNvPr id="282627" name="Text Box 3"/>
          <p:cNvSpPr txBox="1">
            <a:spLocks noChangeArrowheads="1"/>
          </p:cNvSpPr>
          <p:nvPr/>
        </p:nvSpPr>
        <p:spPr bwMode="auto">
          <a:xfrm>
            <a:off x="3186113" y="514350"/>
            <a:ext cx="2681287" cy="46672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000000"/>
                </a:solidFill>
              </a:rPr>
              <a:t>Pazienti a rischio</a:t>
            </a:r>
          </a:p>
        </p:txBody>
      </p:sp>
    </p:spTree>
    <p:extLst>
      <p:ext uri="{BB962C8B-B14F-4D97-AF65-F5344CB8AC3E}">
        <p14:creationId xmlns:p14="http://schemas.microsoft.com/office/powerpoint/2010/main" val="35611163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Struttura predefinita">
  <a:themeElements>
    <a:clrScheme name="2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Struttura predefinita">
  <a:themeElements>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it-IT"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it-IT" sz="28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1">
  <a:themeElements>
    <a:clrScheme name="">
      <a:dk1>
        <a:srgbClr val="000000"/>
      </a:dk1>
      <a:lt1>
        <a:srgbClr val="C7C9C7"/>
      </a:lt1>
      <a:dk2>
        <a:srgbClr val="FFFFFF"/>
      </a:dk2>
      <a:lt2>
        <a:srgbClr val="444547"/>
      </a:lt2>
      <a:accent1>
        <a:srgbClr val="BDCBE4"/>
      </a:accent1>
      <a:accent2>
        <a:srgbClr val="FFFFFF"/>
      </a:accent2>
      <a:accent3>
        <a:srgbClr val="E0E1E0"/>
      </a:accent3>
      <a:accent4>
        <a:srgbClr val="000000"/>
      </a:accent4>
      <a:accent5>
        <a:srgbClr val="DBE2EF"/>
      </a:accent5>
      <a:accent6>
        <a:srgbClr val="E7E7E7"/>
      </a:accent6>
      <a:hlink>
        <a:srgbClr val="5C81AA"/>
      </a:hlink>
      <a:folHlink>
        <a:srgbClr val="F51D30"/>
      </a:folHlink>
    </a:clrScheme>
    <a:fontScheme name="2010ThermoFisherScientificPPTTemplate_rev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010ThermoFisherScientificPPTTemplate_rev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10ThermoFisherScientificPPTTemplate_rev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10ThermoFisherScientificPPTTemplate_rev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10ThermoFisherScientificPPTTemplate_rev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10ThermoFisherScientificPPTTemplate_rev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10ThermoFisherScientificPPTTemplate_rev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10ThermoFisherScientificPPTTemplate_rev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010ThermoFisherScientificPPTTemplate_rev2 8">
        <a:dk1>
          <a:srgbClr val="000000"/>
        </a:dk1>
        <a:lt1>
          <a:srgbClr val="FFFFFF"/>
        </a:lt1>
        <a:dk2>
          <a:srgbClr val="000000"/>
        </a:dk2>
        <a:lt2>
          <a:srgbClr val="FFFFFF"/>
        </a:lt2>
        <a:accent1>
          <a:srgbClr val="3399FF"/>
        </a:accent1>
        <a:accent2>
          <a:srgbClr val="3333CC"/>
        </a:accent2>
        <a:accent3>
          <a:srgbClr val="AAAAAA"/>
        </a:accent3>
        <a:accent4>
          <a:srgbClr val="DADADA"/>
        </a:accent4>
        <a:accent5>
          <a:srgbClr val="ADCA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2010ThermoFisherScientificPPTTemplate_rev2 9">
        <a:dk1>
          <a:srgbClr val="000000"/>
        </a:dk1>
        <a:lt1>
          <a:srgbClr val="FFFFFF"/>
        </a:lt1>
        <a:dk2>
          <a:srgbClr val="000000"/>
        </a:dk2>
        <a:lt2>
          <a:srgbClr val="FFFFFF"/>
        </a:lt2>
        <a:accent1>
          <a:srgbClr val="66CCFF"/>
        </a:accent1>
        <a:accent2>
          <a:srgbClr val="3333CC"/>
        </a:accent2>
        <a:accent3>
          <a:srgbClr val="AAAAAA"/>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eme1">
  <a:themeElements>
    <a:clrScheme name="">
      <a:dk1>
        <a:srgbClr val="000000"/>
      </a:dk1>
      <a:lt1>
        <a:srgbClr val="C7C9C7"/>
      </a:lt1>
      <a:dk2>
        <a:srgbClr val="FFFFFF"/>
      </a:dk2>
      <a:lt2>
        <a:srgbClr val="444547"/>
      </a:lt2>
      <a:accent1>
        <a:srgbClr val="BDCBE4"/>
      </a:accent1>
      <a:accent2>
        <a:srgbClr val="FFFFFF"/>
      </a:accent2>
      <a:accent3>
        <a:srgbClr val="E0E1E0"/>
      </a:accent3>
      <a:accent4>
        <a:srgbClr val="000000"/>
      </a:accent4>
      <a:accent5>
        <a:srgbClr val="DBE2EF"/>
      </a:accent5>
      <a:accent6>
        <a:srgbClr val="E7E7E7"/>
      </a:accent6>
      <a:hlink>
        <a:srgbClr val="5C81AA"/>
      </a:hlink>
      <a:folHlink>
        <a:srgbClr val="F51D30"/>
      </a:folHlink>
    </a:clrScheme>
    <a:fontScheme name="2010ThermoFisherScientificPPTTemplate_rev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010ThermoFisherScientificPPTTemplate_rev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10ThermoFisherScientificPPTTemplate_rev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10ThermoFisherScientificPPTTemplate_rev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10ThermoFisherScientificPPTTemplate_rev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10ThermoFisherScientificPPTTemplate_rev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10ThermoFisherScientificPPTTemplate_rev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10ThermoFisherScientificPPTTemplate_rev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010ThermoFisherScientificPPTTemplate_rev2 8">
        <a:dk1>
          <a:srgbClr val="000000"/>
        </a:dk1>
        <a:lt1>
          <a:srgbClr val="FFFFFF"/>
        </a:lt1>
        <a:dk2>
          <a:srgbClr val="000000"/>
        </a:dk2>
        <a:lt2>
          <a:srgbClr val="FFFFFF"/>
        </a:lt2>
        <a:accent1>
          <a:srgbClr val="3399FF"/>
        </a:accent1>
        <a:accent2>
          <a:srgbClr val="3333CC"/>
        </a:accent2>
        <a:accent3>
          <a:srgbClr val="AAAAAA"/>
        </a:accent3>
        <a:accent4>
          <a:srgbClr val="DADADA"/>
        </a:accent4>
        <a:accent5>
          <a:srgbClr val="ADCA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2010ThermoFisherScientificPPTTemplate_rev2 9">
        <a:dk1>
          <a:srgbClr val="000000"/>
        </a:dk1>
        <a:lt1>
          <a:srgbClr val="FFFFFF"/>
        </a:lt1>
        <a:dk2>
          <a:srgbClr val="000000"/>
        </a:dk2>
        <a:lt2>
          <a:srgbClr val="FFFFFF"/>
        </a:lt2>
        <a:accent1>
          <a:srgbClr val="66CCFF"/>
        </a:accent1>
        <a:accent2>
          <a:srgbClr val="3333CC"/>
        </a:accent2>
        <a:accent3>
          <a:srgbClr val="AAAAAA"/>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heme1">
  <a:themeElements>
    <a:clrScheme name="">
      <a:dk1>
        <a:srgbClr val="000000"/>
      </a:dk1>
      <a:lt1>
        <a:srgbClr val="C7C9C7"/>
      </a:lt1>
      <a:dk2>
        <a:srgbClr val="FFFFFF"/>
      </a:dk2>
      <a:lt2>
        <a:srgbClr val="444547"/>
      </a:lt2>
      <a:accent1>
        <a:srgbClr val="BDCBE4"/>
      </a:accent1>
      <a:accent2>
        <a:srgbClr val="FFFFFF"/>
      </a:accent2>
      <a:accent3>
        <a:srgbClr val="E0E1E0"/>
      </a:accent3>
      <a:accent4>
        <a:srgbClr val="000000"/>
      </a:accent4>
      <a:accent5>
        <a:srgbClr val="DBE2EF"/>
      </a:accent5>
      <a:accent6>
        <a:srgbClr val="E7E7E7"/>
      </a:accent6>
      <a:hlink>
        <a:srgbClr val="5C81AA"/>
      </a:hlink>
      <a:folHlink>
        <a:srgbClr val="F51D30"/>
      </a:folHlink>
    </a:clrScheme>
    <a:fontScheme name="2010ThermoFisherScientificPPTTemplate_rev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010ThermoFisherScientificPPTTemplate_rev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10ThermoFisherScientificPPTTemplate_rev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10ThermoFisherScientificPPTTemplate_rev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10ThermoFisherScientificPPTTemplate_rev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10ThermoFisherScientificPPTTemplate_rev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10ThermoFisherScientificPPTTemplate_rev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10ThermoFisherScientificPPTTemplate_rev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010ThermoFisherScientificPPTTemplate_rev2 8">
        <a:dk1>
          <a:srgbClr val="000000"/>
        </a:dk1>
        <a:lt1>
          <a:srgbClr val="FFFFFF"/>
        </a:lt1>
        <a:dk2>
          <a:srgbClr val="000000"/>
        </a:dk2>
        <a:lt2>
          <a:srgbClr val="FFFFFF"/>
        </a:lt2>
        <a:accent1>
          <a:srgbClr val="3399FF"/>
        </a:accent1>
        <a:accent2>
          <a:srgbClr val="3333CC"/>
        </a:accent2>
        <a:accent3>
          <a:srgbClr val="AAAAAA"/>
        </a:accent3>
        <a:accent4>
          <a:srgbClr val="DADADA"/>
        </a:accent4>
        <a:accent5>
          <a:srgbClr val="ADCA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2010ThermoFisherScientificPPTTemplate_rev2 9">
        <a:dk1>
          <a:srgbClr val="000000"/>
        </a:dk1>
        <a:lt1>
          <a:srgbClr val="FFFFFF"/>
        </a:lt1>
        <a:dk2>
          <a:srgbClr val="000000"/>
        </a:dk2>
        <a:lt2>
          <a:srgbClr val="FFFFFF"/>
        </a:lt2>
        <a:accent1>
          <a:srgbClr val="66CCFF"/>
        </a:accent1>
        <a:accent2>
          <a:srgbClr val="3333CC"/>
        </a:accent2>
        <a:accent3>
          <a:srgbClr val="AAAAAA"/>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400" b="1" i="0" u="none" strike="noStrike" cap="none" normalizeH="0" baseline="0" smtClean="0">
            <a:ln>
              <a:noFill/>
            </a:ln>
            <a:solidFill>
              <a:srgbClr val="0D0D0B"/>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400" b="1" i="0" u="none" strike="noStrike" cap="none" normalizeH="0" baseline="0" smtClean="0">
            <a:ln>
              <a:noFill/>
            </a:ln>
            <a:solidFill>
              <a:srgbClr val="0D0D0B"/>
            </a:solidFill>
            <a:effectLst/>
            <a:latin typeface="Arial" pitchFamily="34" charset="0"/>
          </a:defRPr>
        </a:defPPr>
      </a:lstStyle>
    </a:lnDef>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Struttura predefinita">
  <a:themeElements>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1351</TotalTime>
  <Words>4697</Words>
  <Application>Microsoft Office PowerPoint</Application>
  <PresentationFormat>Presentazione su schermo (4:3)</PresentationFormat>
  <Paragraphs>1155</Paragraphs>
  <Slides>104</Slides>
  <Notes>4</Notes>
  <HiddenSlides>0</HiddenSlides>
  <MMClips>0</MMClips>
  <ScaleCrop>false</ScaleCrop>
  <HeadingPairs>
    <vt:vector size="6" baseType="variant">
      <vt:variant>
        <vt:lpstr>Tema</vt:lpstr>
      </vt:variant>
      <vt:variant>
        <vt:i4>21</vt:i4>
      </vt:variant>
      <vt:variant>
        <vt:lpstr>Server OLE incorporati</vt:lpstr>
      </vt:variant>
      <vt:variant>
        <vt:i4>2</vt:i4>
      </vt:variant>
      <vt:variant>
        <vt:lpstr>Titoli diapositive</vt:lpstr>
      </vt:variant>
      <vt:variant>
        <vt:i4>104</vt:i4>
      </vt:variant>
    </vt:vector>
  </HeadingPairs>
  <TitlesOfParts>
    <vt:vector size="127" baseType="lpstr">
      <vt:lpstr>Tema di Office</vt:lpstr>
      <vt:lpstr>1_Theme1</vt:lpstr>
      <vt:lpstr>2_Theme1</vt:lpstr>
      <vt:lpstr>3_Theme1</vt:lpstr>
      <vt:lpstr>2_Struttura predefinita</vt:lpstr>
      <vt:lpstr>7_Struttura predefinita</vt:lpstr>
      <vt:lpstr>1_Tema di Office</vt:lpstr>
      <vt:lpstr>8_Struttura predefinita</vt:lpstr>
      <vt:lpstr>11_Struttura predefinita</vt:lpstr>
      <vt:lpstr>9_Struttura predefinita</vt:lpstr>
      <vt:lpstr>14_Struttura predefinita</vt:lpstr>
      <vt:lpstr>Struttura predefinita</vt:lpstr>
      <vt:lpstr>1_Struttura predefinita</vt:lpstr>
      <vt:lpstr>3_Struttura predefinita</vt:lpstr>
      <vt:lpstr>4_Struttura predefinita</vt:lpstr>
      <vt:lpstr>3_Tema di Office</vt:lpstr>
      <vt:lpstr>4_Tema di Office</vt:lpstr>
      <vt:lpstr>5_Tema di Office</vt:lpstr>
      <vt:lpstr>6_Tema di Office</vt:lpstr>
      <vt:lpstr>7_Tema di Office</vt:lpstr>
      <vt:lpstr>8_Tema di Office</vt:lpstr>
      <vt:lpstr>Worksheet</vt:lpstr>
      <vt:lpstr>Foglio di lavoro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Carbapenemasi di classe “A”</vt:lpstr>
      <vt:lpstr>Carbapenemasi di classe “B”</vt:lpstr>
      <vt:lpstr>Presentazione standard di PowerPoint</vt:lpstr>
      <vt:lpstr>Carbapenemasi di classe “D”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MDRO - MIAMa</dc:title>
  <dc:creator>sony vaio</dc:creator>
  <cp:lastModifiedBy>sony vaio</cp:lastModifiedBy>
  <cp:revision>225</cp:revision>
  <dcterms:created xsi:type="dcterms:W3CDTF">2013-02-08T12:05:51Z</dcterms:created>
  <dcterms:modified xsi:type="dcterms:W3CDTF">2017-01-10T08:20:12Z</dcterms:modified>
</cp:coreProperties>
</file>